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4538" r:id="rId6"/>
    <p:sldMasterId id="2147484620" r:id="rId7"/>
  </p:sldMasterIdLst>
  <p:notesMasterIdLst>
    <p:notesMasterId r:id="rId52"/>
  </p:notesMasterIdLst>
  <p:handoutMasterIdLst>
    <p:handoutMasterId r:id="rId53"/>
  </p:handoutMasterIdLst>
  <p:sldIdLst>
    <p:sldId id="796" r:id="rId8"/>
    <p:sldId id="739" r:id="rId9"/>
    <p:sldId id="1853" r:id="rId10"/>
    <p:sldId id="1855" r:id="rId11"/>
    <p:sldId id="1844" r:id="rId12"/>
    <p:sldId id="1856" r:id="rId13"/>
    <p:sldId id="1845" r:id="rId14"/>
    <p:sldId id="1875" r:id="rId15"/>
    <p:sldId id="1857" r:id="rId16"/>
    <p:sldId id="1842" r:id="rId17"/>
    <p:sldId id="1877" r:id="rId18"/>
    <p:sldId id="1917" r:id="rId19"/>
    <p:sldId id="1859" r:id="rId20"/>
    <p:sldId id="1860" r:id="rId21"/>
    <p:sldId id="264" r:id="rId22"/>
    <p:sldId id="1852" r:id="rId23"/>
    <p:sldId id="1849" r:id="rId24"/>
    <p:sldId id="1865" r:id="rId25"/>
    <p:sldId id="1872" r:id="rId26"/>
    <p:sldId id="1873" r:id="rId27"/>
    <p:sldId id="1874" r:id="rId28"/>
    <p:sldId id="1876" r:id="rId29"/>
    <p:sldId id="1878" r:id="rId30"/>
    <p:sldId id="1861" r:id="rId31"/>
    <p:sldId id="1879" r:id="rId32"/>
    <p:sldId id="1864" r:id="rId33"/>
    <p:sldId id="1881" r:id="rId34"/>
    <p:sldId id="1933" r:id="rId35"/>
    <p:sldId id="1882" r:id="rId36"/>
    <p:sldId id="1883" r:id="rId37"/>
    <p:sldId id="1884" r:id="rId38"/>
    <p:sldId id="1887" r:id="rId39"/>
    <p:sldId id="1886" r:id="rId40"/>
    <p:sldId id="1888" r:id="rId41"/>
    <p:sldId id="1890" r:id="rId42"/>
    <p:sldId id="1934" r:id="rId43"/>
    <p:sldId id="1931" r:id="rId44"/>
    <p:sldId id="1932" r:id="rId45"/>
    <p:sldId id="1935" r:id="rId46"/>
    <p:sldId id="1889" r:id="rId47"/>
    <p:sldId id="1897" r:id="rId48"/>
    <p:sldId id="1898" r:id="rId49"/>
    <p:sldId id="1922" r:id="rId50"/>
    <p:sldId id="1688" r:id="rId51"/>
  </p:sldIdLst>
  <p:sldSz cx="12436475" cy="6994525"/>
  <p:notesSz cx="6781800" cy="9067800"/>
  <p:custDataLst>
    <p:tags r:id="rId54"/>
  </p:custDataLst>
  <p:defaultTex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p:defaultTextStyle>
  <p:extLst>
    <p:ext uri="{521415D9-36F7-43E2-AB2F-B90AF26B5E84}">
      <p14:sectionLst xmlns:p14="http://schemas.microsoft.com/office/powerpoint/2010/main">
        <p14:section name="AAD" id="{115C21F9-EF5E-4B43-8EBD-552E5B158BEF}">
          <p14:sldIdLst>
            <p14:sldId id="796"/>
            <p14:sldId id="739"/>
          </p14:sldIdLst>
        </p14:section>
        <p14:section name="1. Introduction" id="{B503582B-34F3-471F-BEF7-6814112A800F}">
          <p14:sldIdLst>
            <p14:sldId id="1853"/>
            <p14:sldId id="1855"/>
            <p14:sldId id="1844"/>
            <p14:sldId id="1856"/>
            <p14:sldId id="1845"/>
            <p14:sldId id="1875"/>
            <p14:sldId id="1857"/>
          </p14:sldIdLst>
        </p14:section>
        <p14:section name="2. AAD vs AD" id="{84A50E40-2FB3-4358-9B38-8D093C4817B3}">
          <p14:sldIdLst>
            <p14:sldId id="1842"/>
          </p14:sldIdLst>
        </p14:section>
        <p14:section name="3. AAD Design &amp; AAD Anatomy" id="{C8EDBC63-7881-4A60-AA12-334C6BFD8E76}">
          <p14:sldIdLst>
            <p14:sldId id="1877"/>
            <p14:sldId id="1917"/>
            <p14:sldId id="1859"/>
            <p14:sldId id="1860"/>
          </p14:sldIdLst>
        </p14:section>
        <p14:section name="4. AAD Key concepts &amp; Terms to know" id="{5B924017-80E4-4758-ACD2-BF88949CC2D5}">
          <p14:sldIdLst>
            <p14:sldId id="264"/>
            <p14:sldId id="1852"/>
            <p14:sldId id="1849"/>
            <p14:sldId id="1865"/>
            <p14:sldId id="1872"/>
            <p14:sldId id="1873"/>
            <p14:sldId id="1874"/>
            <p14:sldId id="1876"/>
            <p14:sldId id="1878"/>
          </p14:sldIdLst>
        </p14:section>
        <p14:section name="5. AAD Editions" id="{7B14CC58-C383-445C-8677-E11599EF5633}">
          <p14:sldIdLst>
            <p14:sldId id="1861"/>
            <p14:sldId id="1879"/>
            <p14:sldId id="1864"/>
          </p14:sldIdLst>
        </p14:section>
        <p14:section name="6. AAD &amp; Identity Models" id="{AFA0BE7B-B92C-4301-9D0B-E67B86454ECE}">
          <p14:sldIdLst>
            <p14:sldId id="1881"/>
            <p14:sldId id="1933"/>
            <p14:sldId id="1882"/>
            <p14:sldId id="1883"/>
            <p14:sldId id="1884"/>
            <p14:sldId id="1887"/>
            <p14:sldId id="1886"/>
            <p14:sldId id="1888"/>
          </p14:sldIdLst>
        </p14:section>
        <p14:section name="7. AAD Authentication basics" id="{9E16C377-879F-4790-BE34-3D34BD4D6340}">
          <p14:sldIdLst>
            <p14:sldId id="1890"/>
            <p14:sldId id="1934"/>
            <p14:sldId id="1931"/>
            <p14:sldId id="1932"/>
            <p14:sldId id="1935"/>
          </p14:sldIdLst>
        </p14:section>
        <p14:section name="8. AAD &amp; Identitity mgmt" id="{7CC3B43F-6813-450F-ACBB-B1BAD13301A3}">
          <p14:sldIdLst>
            <p14:sldId id="1889"/>
            <p14:sldId id="1897"/>
            <p14:sldId id="1898"/>
            <p14:sldId id="1922"/>
          </p14:sldIdLst>
        </p14:section>
        <p14:section name="End" id="{AC1BE801-1536-4121-AA80-B5A8E4766BE5}">
          <p14:sldIdLst>
            <p14:sldId id="16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2050"/>
    <a:srgbClr val="0179D7"/>
    <a:srgbClr val="092D91"/>
    <a:srgbClr val="F64848"/>
    <a:srgbClr val="BFBFBF"/>
    <a:srgbClr val="505050"/>
    <a:srgbClr val="80BCEB"/>
    <a:srgbClr val="1993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6130AE-0210-427D-ADF1-DB1B6EB66B85}" v="2156" dt="2018-06-06T13:15:50.411"/>
    <p1510:client id="{22C53689-1A52-4E72-AADE-907B8EAFCCF7}" v="23" dt="2018-06-06T13:38:55.375"/>
    <p1510:client id="{97A79EAE-1727-49B0-A877-8BC193CDF57A}" v="2" dt="2018-06-07T00:01:26.1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41" autoAdjust="0"/>
    <p:restoredTop sz="85222" autoAdjust="0"/>
  </p:normalViewPr>
  <p:slideViewPr>
    <p:cSldViewPr snapToObjects="1" showGuides="1">
      <p:cViewPr varScale="1">
        <p:scale>
          <a:sx n="102" d="100"/>
          <a:sy n="102" d="100"/>
        </p:scale>
        <p:origin x="72" y="12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3936"/>
    </p:cViewPr>
  </p:sorterViewPr>
  <p:notesViewPr>
    <p:cSldViewPr snapToObjects="1" showGuides="1">
      <p:cViewPr varScale="1">
        <p:scale>
          <a:sx n="88" d="100"/>
          <a:sy n="88" d="100"/>
        </p:scale>
        <p:origin x="3840" y="72"/>
      </p:cViewPr>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ommentAuthors" Target="commentAuthor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l" defTabSz="874550">
              <a:spcBef>
                <a:spcPct val="0"/>
              </a:spcBef>
              <a:defRPr sz="1200" b="1"/>
            </a:lvl1pPr>
          </a:lstStyle>
          <a:p>
            <a:endParaRPr lang="en-GB" dirty="0"/>
          </a:p>
        </p:txBody>
      </p:sp>
      <p:sp>
        <p:nvSpPr>
          <p:cNvPr id="10243" name="Rectangle 3"/>
          <p:cNvSpPr>
            <a:spLocks noGrp="1" noChangeArrowheads="1"/>
          </p:cNvSpPr>
          <p:nvPr>
            <p:ph type="dt" sz="quarter" idx="1"/>
          </p:nvPr>
        </p:nvSpPr>
        <p:spPr bwMode="auto">
          <a:xfrm>
            <a:off x="3842537"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r" defTabSz="874550">
              <a:spcBef>
                <a:spcPct val="0"/>
              </a:spcBef>
              <a:defRPr sz="1200" b="1"/>
            </a:lvl1pPr>
          </a:lstStyle>
          <a:p>
            <a:endParaRPr lang="en-GB" dirty="0"/>
          </a:p>
        </p:txBody>
      </p:sp>
      <p:sp>
        <p:nvSpPr>
          <p:cNvPr id="10244" name="Rectangle 4"/>
          <p:cNvSpPr>
            <a:spLocks noGrp="1" noChangeArrowheads="1"/>
          </p:cNvSpPr>
          <p:nvPr>
            <p:ph type="ftr" sz="quarter" idx="2"/>
          </p:nvPr>
        </p:nvSpPr>
        <p:spPr bwMode="auto">
          <a:xfrm>
            <a:off x="2"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l" defTabSz="874550">
              <a:spcBef>
                <a:spcPct val="0"/>
              </a:spcBef>
              <a:defRPr sz="1200" b="1"/>
            </a:lvl1pPr>
          </a:lstStyle>
          <a:p>
            <a:endParaRPr lang="en-GB" dirty="0"/>
          </a:p>
        </p:txBody>
      </p:sp>
      <p:sp>
        <p:nvSpPr>
          <p:cNvPr id="10245" name="Rectangle 5"/>
          <p:cNvSpPr>
            <a:spLocks noGrp="1" noChangeArrowheads="1"/>
          </p:cNvSpPr>
          <p:nvPr>
            <p:ph type="sldNum" sz="quarter" idx="3"/>
          </p:nvPr>
        </p:nvSpPr>
        <p:spPr bwMode="auto">
          <a:xfrm>
            <a:off x="3842537"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r" defTabSz="874550">
              <a:spcBef>
                <a:spcPct val="0"/>
              </a:spcBef>
              <a:defRPr sz="1200" b="1"/>
            </a:lvl1pPr>
          </a:lstStyle>
          <a:p>
            <a:fld id="{13A2AEDD-AD55-49C8-838F-E55756FFD25D}" type="slidenum">
              <a:rPr lang="en-GB"/>
              <a:pPr/>
              <a:t>‹N°›</a:t>
            </a:fld>
            <a:endParaRPr lang="en-GB" dirty="0"/>
          </a:p>
        </p:txBody>
      </p:sp>
    </p:spTree>
    <p:extLst>
      <p:ext uri="{BB962C8B-B14F-4D97-AF65-F5344CB8AC3E}">
        <p14:creationId xmlns:p14="http://schemas.microsoft.com/office/powerpoint/2010/main" val="2255217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2" y="3"/>
            <a:ext cx="2958655"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67" name="Rectangle 3"/>
          <p:cNvSpPr>
            <a:spLocks noGrp="1" noChangeArrowheads="1"/>
          </p:cNvSpPr>
          <p:nvPr>
            <p:ph type="dt" idx="1"/>
          </p:nvPr>
        </p:nvSpPr>
        <p:spPr bwMode="auto">
          <a:xfrm>
            <a:off x="3847383" y="3"/>
            <a:ext cx="2958654"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r" defTabSz="859313">
              <a:spcBef>
                <a:spcPct val="0"/>
              </a:spcBef>
              <a:defRPr sz="1200" b="1">
                <a:latin typeface="Arial"/>
                <a:cs typeface="Arial"/>
                <a:sym typeface="Arial"/>
              </a:defRPr>
            </a:lvl1pPr>
          </a:lstStyle>
          <a:p>
            <a:endParaRPr lang="en-GB" dirty="0"/>
          </a:p>
        </p:txBody>
      </p:sp>
      <p:sp>
        <p:nvSpPr>
          <p:cNvPr id="11268" name="Rectangle 4"/>
          <p:cNvSpPr>
            <a:spLocks noGrp="1" noRot="1" noChangeAspect="1" noChangeArrowheads="1" noTextEdit="1"/>
          </p:cNvSpPr>
          <p:nvPr>
            <p:ph type="sldImg" idx="2"/>
          </p:nvPr>
        </p:nvSpPr>
        <p:spPr bwMode="auto">
          <a:xfrm>
            <a:off x="323850" y="668338"/>
            <a:ext cx="6086475" cy="3424237"/>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888729" y="4317379"/>
            <a:ext cx="4955869" cy="4093588"/>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270" name="Rectangle 6"/>
          <p:cNvSpPr>
            <a:spLocks noGrp="1" noChangeArrowheads="1"/>
          </p:cNvSpPr>
          <p:nvPr>
            <p:ph type="ftr" sz="quarter" idx="4"/>
          </p:nvPr>
        </p:nvSpPr>
        <p:spPr bwMode="auto">
          <a:xfrm>
            <a:off x="2" y="8633303"/>
            <a:ext cx="2958655"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71" name="Rectangle 7"/>
          <p:cNvSpPr>
            <a:spLocks noGrp="1" noChangeArrowheads="1"/>
          </p:cNvSpPr>
          <p:nvPr>
            <p:ph type="sldNum" sz="quarter" idx="5"/>
          </p:nvPr>
        </p:nvSpPr>
        <p:spPr bwMode="auto">
          <a:xfrm>
            <a:off x="3847383" y="8633303"/>
            <a:ext cx="2958654"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r" defTabSz="859313">
              <a:spcBef>
                <a:spcPct val="0"/>
              </a:spcBef>
              <a:defRPr sz="1200" b="1">
                <a:latin typeface="Arial"/>
              </a:defRPr>
            </a:lvl1pPr>
          </a:lstStyle>
          <a:p>
            <a:fld id="{5CA7C1A6-3F6E-4A0C-A01A-2F04D27288E6}" type="slidenum">
              <a:rPr lang="en-GB" smtClean="0"/>
              <a:pPr/>
              <a:t>‹N°›</a:t>
            </a:fld>
            <a:endParaRPr lang="en-GB" dirty="0"/>
          </a:p>
        </p:txBody>
      </p:sp>
    </p:spTree>
    <p:extLst>
      <p:ext uri="{BB962C8B-B14F-4D97-AF65-F5344CB8AC3E}">
        <p14:creationId xmlns:p14="http://schemas.microsoft.com/office/powerpoint/2010/main" val="428615705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400" kern="1200">
        <a:solidFill>
          <a:schemeClr val="tx1"/>
        </a:solidFill>
        <a:latin typeface="Arial"/>
        <a:ea typeface="+mn-ea"/>
        <a:cs typeface="Arial" charset="0"/>
        <a:sym typeface="Arial"/>
      </a:defRPr>
    </a:lvl1pPr>
    <a:lvl2pPr marL="539725" algn="l" rtl="0" fontAlgn="base">
      <a:spcBef>
        <a:spcPct val="30000"/>
      </a:spcBef>
      <a:spcAft>
        <a:spcPct val="0"/>
      </a:spcAft>
      <a:defRPr sz="1400" kern="1200">
        <a:solidFill>
          <a:schemeClr val="tx1"/>
        </a:solidFill>
        <a:latin typeface="Arial"/>
        <a:ea typeface="+mn-ea"/>
        <a:cs typeface="Arial" charset="0"/>
        <a:sym typeface="Arial"/>
      </a:defRPr>
    </a:lvl2pPr>
    <a:lvl3pPr marL="1079449" algn="l" rtl="0" fontAlgn="base">
      <a:spcBef>
        <a:spcPct val="30000"/>
      </a:spcBef>
      <a:spcAft>
        <a:spcPct val="0"/>
      </a:spcAft>
      <a:defRPr sz="1400" kern="1200">
        <a:solidFill>
          <a:schemeClr val="tx1"/>
        </a:solidFill>
        <a:latin typeface="Arial"/>
        <a:ea typeface="+mn-ea"/>
        <a:cs typeface="Arial" charset="0"/>
        <a:sym typeface="Arial"/>
      </a:defRPr>
    </a:lvl3pPr>
    <a:lvl4pPr marL="1619174" algn="l" rtl="0" fontAlgn="base">
      <a:spcBef>
        <a:spcPct val="30000"/>
      </a:spcBef>
      <a:spcAft>
        <a:spcPct val="0"/>
      </a:spcAft>
      <a:defRPr sz="1400" kern="1200">
        <a:solidFill>
          <a:schemeClr val="tx1"/>
        </a:solidFill>
        <a:latin typeface="Arial"/>
        <a:ea typeface="+mn-ea"/>
        <a:cs typeface="Arial" charset="0"/>
        <a:sym typeface="Arial"/>
      </a:defRPr>
    </a:lvl4pPr>
    <a:lvl5pPr marL="2158898" algn="l" rtl="0" fontAlgn="base">
      <a:spcBef>
        <a:spcPct val="30000"/>
      </a:spcBef>
      <a:spcAft>
        <a:spcPct val="0"/>
      </a:spcAft>
      <a:defRPr sz="1400" kern="1200">
        <a:solidFill>
          <a:schemeClr val="tx1"/>
        </a:solidFill>
        <a:latin typeface="Arial"/>
        <a:ea typeface="+mn-ea"/>
        <a:cs typeface="Arial" charset="0"/>
        <a:sym typeface="Arial"/>
      </a:defRPr>
    </a:lvl5pPr>
    <a:lvl6pPr marL="2698623" algn="l" defTabSz="1079449" rtl="0" eaLnBrk="1" latinLnBrk="0" hangingPunct="1">
      <a:defRPr sz="1400" kern="1200">
        <a:solidFill>
          <a:schemeClr val="tx1"/>
        </a:solidFill>
        <a:latin typeface="+mn-lt"/>
        <a:ea typeface="+mn-ea"/>
        <a:cs typeface="+mn-cs"/>
      </a:defRPr>
    </a:lvl6pPr>
    <a:lvl7pPr marL="3238348" algn="l" defTabSz="1079449" rtl="0" eaLnBrk="1" latinLnBrk="0" hangingPunct="1">
      <a:defRPr sz="1400" kern="1200">
        <a:solidFill>
          <a:schemeClr val="tx1"/>
        </a:solidFill>
        <a:latin typeface="+mn-lt"/>
        <a:ea typeface="+mn-ea"/>
        <a:cs typeface="+mn-cs"/>
      </a:defRPr>
    </a:lvl7pPr>
    <a:lvl8pPr marL="3778072" algn="l" defTabSz="1079449" rtl="0" eaLnBrk="1" latinLnBrk="0" hangingPunct="1">
      <a:defRPr sz="1400" kern="1200">
        <a:solidFill>
          <a:schemeClr val="tx1"/>
        </a:solidFill>
        <a:latin typeface="+mn-lt"/>
        <a:ea typeface="+mn-ea"/>
        <a:cs typeface="+mn-cs"/>
      </a:defRPr>
    </a:lvl8pPr>
    <a:lvl9pPr marL="4317797" algn="l" defTabSz="1079449"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aka.ms/Azure/Authentication"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aka.ms/Azure/Protocol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azure/active-directory/role-based-access-control-what-i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mailto:john@Hotmail.co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ccount.windowsazure.com/organiza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cial.technet.microsoft.com/wiki/contents/articles/24096.dirsync-using-alternate-login-ids-with-azure-active-directory.aspx"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documentation/articles/active-directory-edition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user-signin#password-hash-synchronization" TargetMode="External"/><Relationship Id="rId7" Type="http://schemas.openxmlformats.org/officeDocument/2006/relationships/hyperlink" Target="https://docs.microsoft.com/en-us/azure/active-directory/connect/active-directory-aadconnect-user-signin#federation-with-pingfederat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microsoft.com/en-us/azure/active-directory/connect/active-directory-aadconnect-user-signin#federation-that-uses-a-new-or-existing-farm-with-ad-fs-in-windows-server-2012-r2" TargetMode="External"/><Relationship Id="rId5" Type="http://schemas.openxmlformats.org/officeDocument/2006/relationships/hyperlink" Target="https://docs.microsoft.com/en-us/azure/active-directory/connect/active-directory-aadconnect-pass-through-authentication" TargetMode="External"/><Relationship Id="rId4" Type="http://schemas.openxmlformats.org/officeDocument/2006/relationships/hyperlink" Target="https://docs.microsoft.com/en-us/azure/active-directory/connect/active-directory-aadconnect-sso"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sync-implement-password-synchroniza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ocs.microsoft.com/en-us/azure/active-directory/connect/active-directory-aadconnect-pass-through-authenticatio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sync-implement-password-synchroniza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microsoft.com/en-us/azure/active-directory/connect/active-directory-aadconnect-pass-through-authentica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zure.microsoft.com/en-us/documentation/articles/active-directory-authentication-libraries/"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microsoft.com/en-us/azure/active-directory/active-directory-configurable-token-lifetime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logs.office.com/2014/11/12/office-2013-updated-authentication-enabling-multi-factor-authentication-saml-identity-provider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zure.microsoft.com/en-us/documentation/videos/azure-active-directory-overview/"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blogs.office.com/2015/02/17/sign-page-branding-cloud-user-self-service-password-reset-office-365" TargetMode="External"/><Relationship Id="rId4" Type="http://schemas.openxmlformats.org/officeDocument/2006/relationships/hyperlink" Target="https://msdn.microsoft.com/en-us/library/azure/dn532272.asp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CA7C1A6-3F6E-4A0C-A01A-2F04D27288E6}" type="slidenum">
              <a:rPr lang="en-GB" smtClean="0"/>
              <a:pPr/>
              <a:t>0</a:t>
            </a:fld>
            <a:endParaRPr lang="en-GB" dirty="0"/>
          </a:p>
        </p:txBody>
      </p:sp>
    </p:spTree>
    <p:extLst>
      <p:ext uri="{BB962C8B-B14F-4D97-AF65-F5344CB8AC3E}">
        <p14:creationId xmlns:p14="http://schemas.microsoft.com/office/powerpoint/2010/main" val="2353788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11</a:t>
            </a:fld>
            <a:endParaRPr lang="en-GB" dirty="0"/>
          </a:p>
        </p:txBody>
      </p:sp>
    </p:spTree>
    <p:extLst>
      <p:ext uri="{BB962C8B-B14F-4D97-AF65-F5344CB8AC3E}">
        <p14:creationId xmlns:p14="http://schemas.microsoft.com/office/powerpoint/2010/main" val="4149583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3"/>
              </a:rPr>
              <a:t>aka.ms/Azure/Authentication</a:t>
            </a:r>
            <a:r>
              <a:rPr lang="en-US" dirty="0"/>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4"/>
              </a:rPr>
              <a:t>aka.ms/Azure/Protocols</a:t>
            </a:r>
            <a:r>
              <a:rPr lang="en-US" dirty="0"/>
              <a:t>   </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13</a:t>
            </a:fld>
            <a:endParaRPr lang="en-GB" dirty="0"/>
          </a:p>
        </p:txBody>
      </p:sp>
    </p:spTree>
    <p:extLst>
      <p:ext uri="{BB962C8B-B14F-4D97-AF65-F5344CB8AC3E}">
        <p14:creationId xmlns:p14="http://schemas.microsoft.com/office/powerpoint/2010/main" val="2347594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Source : https://docs.microsoft.com/en-us/azure/active-directory/understand-azure-identity-solutions </a:t>
            </a:r>
          </a:p>
        </p:txBody>
      </p:sp>
      <p:sp>
        <p:nvSpPr>
          <p:cNvPr id="4" name="Slide Number Placeholder 3"/>
          <p:cNvSpPr>
            <a:spLocks noGrp="1"/>
          </p:cNvSpPr>
          <p:nvPr>
            <p:ph type="sldNum" sz="quarter" idx="10"/>
          </p:nvPr>
        </p:nvSpPr>
        <p:spPr/>
        <p:txBody>
          <a:bodyPr/>
          <a:lstStyle/>
          <a:p>
            <a:fld id="{5CA7C1A6-3F6E-4A0C-A01A-2F04D27288E6}" type="slidenum">
              <a:rPr lang="en-GB" smtClean="0"/>
              <a:pPr/>
              <a:t>14</a:t>
            </a:fld>
            <a:endParaRPr lang="en-GB" dirty="0"/>
          </a:p>
        </p:txBody>
      </p:sp>
    </p:spTree>
    <p:extLst>
      <p:ext uri="{BB962C8B-B14F-4D97-AF65-F5344CB8AC3E}">
        <p14:creationId xmlns:p14="http://schemas.microsoft.com/office/powerpoint/2010/main" val="1656511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fr-FR" dirty="0"/>
              <a:t>Source : https://docs.microsoft.com/en-us/azure/active-directory/understand-azure-identity-solutions </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15</a:t>
            </a:fld>
            <a:endParaRPr lang="en-GB" dirty="0"/>
          </a:p>
        </p:txBody>
      </p:sp>
    </p:spTree>
    <p:extLst>
      <p:ext uri="{BB962C8B-B14F-4D97-AF65-F5344CB8AC3E}">
        <p14:creationId xmlns:p14="http://schemas.microsoft.com/office/powerpoint/2010/main" val="575058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way to describe a Tenant is</a:t>
            </a:r>
            <a:r>
              <a:rPr lang="en-US" baseline="0" dirty="0"/>
              <a:t> to use an Apartment on a building.</a:t>
            </a:r>
          </a:p>
          <a:p>
            <a:r>
              <a:rPr lang="en-US" baseline="0" dirty="0"/>
              <a:t>Imagine, you have an apartment, you are the only one that owns the keys, however your apartment is on a building where other customers have their apartments.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https://docs.microsoft.com/en-us/azure/security/azure-isolation#tenant-level-isolation</a:t>
            </a:r>
          </a:p>
          <a:p>
            <a:endParaRPr lang="en-US" baseline="0" dirty="0"/>
          </a:p>
          <a:p>
            <a:pPr marL="291436" indent="-291436" algn="l">
              <a:buFont typeface="Arial" panose="020B0604020202020204" pitchFamily="34" charset="0"/>
              <a:buChar char="•"/>
            </a:pPr>
            <a:r>
              <a:rPr lang="en-US" sz="1400" dirty="0"/>
              <a:t>Each Azure AD directory is distinct and separate from other Azure AD directories. Just like a corporate office building is a secure asset specific to only your organization, an Azure AD directory was also designed to be a secure asset for use by only your organization. The Azure AD architecture isolates customer data and identity information from co-mingling. This means that users and administrators of one Azure AD directory cannot accidentally or maliciously access data in another directory</a:t>
            </a:r>
          </a:p>
          <a:p>
            <a:pPr marL="291436" indent="-291436" algn="l">
              <a:buFont typeface="Arial" panose="020B0604020202020204" pitchFamily="34" charset="0"/>
              <a:buChar char="•"/>
            </a:pPr>
            <a:endParaRPr lang="es-ES" sz="1400" dirty="0"/>
          </a:p>
          <a:p>
            <a:pPr marL="291436" indent="-291436" algn="l">
              <a:buFont typeface="Arial" panose="020B0604020202020204" pitchFamily="34" charset="0"/>
              <a:buChar char="•"/>
            </a:pPr>
            <a:r>
              <a:rPr lang="en-US" sz="1400" dirty="0"/>
              <a:t>Tenant level isolation in Microsoft Azure is achieved using Azure Active Directory and </a:t>
            </a:r>
            <a:r>
              <a:rPr lang="en-US" sz="1400" dirty="0">
                <a:hlinkClick r:id="rId3"/>
              </a:rPr>
              <a:t>role-based controls</a:t>
            </a:r>
            <a:r>
              <a:rPr lang="en-US" sz="1400" dirty="0"/>
              <a:t> offered by it. Each Azure subscription is associated with one Azure Active Directory (AD) directory</a:t>
            </a:r>
            <a:endParaRPr lang="en-GB" sz="1400" dirty="0"/>
          </a:p>
          <a:p>
            <a:pPr marL="291436" indent="-291436" algn="l">
              <a:buFont typeface="Arial" panose="020B0604020202020204" pitchFamily="34" charset="0"/>
              <a:buChar char="•"/>
            </a:pPr>
            <a:endParaRPr lang="en-GB" sz="1400" dirty="0"/>
          </a:p>
          <a:p>
            <a:pPr marL="291436" indent="-291436" algn="l">
              <a:buFont typeface="Arial" panose="020B0604020202020204" pitchFamily="34" charset="0"/>
              <a:buChar char="•"/>
            </a:pPr>
            <a:r>
              <a:rPr lang="en-US" sz="1400" dirty="0"/>
              <a:t>Users, groups, and applications from that directory can manage resources in the Azure subscription. You can assign these access rights using the Azure portal, Azure command-line tools, and Azure Management APIs. An Azure AD tenant is logically isolated using security boundaries so that no customer can access or compromise co-tenants, either maliciously or accidentally. Azure AD runs on “bare metal” servers isolated on a segregated network segment, where host-level packet filtering and Windows Firewall block unwanted connections and traffic</a:t>
            </a:r>
          </a:p>
          <a:p>
            <a:endParaRPr lang="en-US" baseline="0"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17</a:t>
            </a:fld>
            <a:endParaRPr lang="en-GB" dirty="0"/>
          </a:p>
        </p:txBody>
      </p:sp>
    </p:spTree>
    <p:extLst>
      <p:ext uri="{BB962C8B-B14F-4D97-AF65-F5344CB8AC3E}">
        <p14:creationId xmlns:p14="http://schemas.microsoft.com/office/powerpoint/2010/main" val="4003831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https://docs.microsoft.com/en-us/azure/security/azure-isolation#tenant-level-isolation</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18</a:t>
            </a:fld>
            <a:endParaRPr lang="en-GB" dirty="0"/>
          </a:p>
        </p:txBody>
      </p:sp>
    </p:spTree>
    <p:extLst>
      <p:ext uri="{BB962C8B-B14F-4D97-AF65-F5344CB8AC3E}">
        <p14:creationId xmlns:p14="http://schemas.microsoft.com/office/powerpoint/2010/main" val="58617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dirty="0">
                <a:solidFill>
                  <a:srgbClr val="02163E"/>
                </a:solidFill>
              </a:rPr>
              <a:t>Have an existing Office 365/EMS subscription</a:t>
            </a:r>
          </a:p>
          <a:p>
            <a:pPr lvl="2"/>
            <a:r>
              <a:rPr lang="en-GB" dirty="0"/>
              <a:t>If you have a paid subscription to Office 365, Microsoft Dynamics CRM Online, Enterprise Mobility Suite, or other Microsoft services, you have a free subscription to Azure Active Directory. To manage the Azure AD through </a:t>
            </a:r>
            <a:r>
              <a:rPr lang="en-GB" b="1" dirty="0"/>
              <a:t>Azure management portal</a:t>
            </a:r>
            <a:r>
              <a:rPr lang="en-GB" dirty="0"/>
              <a:t>, you have to complete one-time registration process</a:t>
            </a:r>
          </a:p>
          <a:p>
            <a:endParaRPr lang="en-GB" dirty="0"/>
          </a:p>
          <a:p>
            <a:pPr marL="342900" indent="-342900">
              <a:buFont typeface="Arial" panose="020B0604020202020204" pitchFamily="34" charset="0"/>
              <a:buChar char="•"/>
            </a:pPr>
            <a:r>
              <a:rPr lang="en-GB" dirty="0"/>
              <a:t> Have an existing Azure subscription associated with a Microsoft Account(</a:t>
            </a:r>
            <a:r>
              <a:rPr lang="en-GB" dirty="0" err="1"/>
              <a:t>Eg</a:t>
            </a:r>
            <a:r>
              <a:rPr lang="en-GB" dirty="0"/>
              <a:t>: </a:t>
            </a:r>
            <a:r>
              <a:rPr lang="en-GB" dirty="0">
                <a:hlinkClick r:id="rId3"/>
              </a:rPr>
              <a:t>john@Hotmail.com</a:t>
            </a:r>
            <a:r>
              <a:rPr lang="en-GB" dirty="0"/>
              <a:t>)</a:t>
            </a:r>
          </a:p>
          <a:p>
            <a:pPr lvl="2"/>
            <a:r>
              <a:rPr lang="en-GB" dirty="0"/>
              <a:t>If you sign-up for Azure subscription using Microsoft account (Live/Hotmail..) ,you get access to default directory and can add/manage Users within the Directory.</a:t>
            </a:r>
          </a:p>
          <a:p>
            <a:pPr lvl="2"/>
            <a:r>
              <a:rPr lang="en-GB" dirty="0"/>
              <a:t>You will be able to add additional Azure Active Directories</a:t>
            </a:r>
          </a:p>
          <a:p>
            <a:pPr lvl="2"/>
            <a:r>
              <a:rPr lang="en-GB" dirty="0"/>
              <a:t>You can add an existing Azure AD and manage the same.</a:t>
            </a:r>
          </a:p>
          <a:p>
            <a:endParaRPr lang="en-GB" dirty="0"/>
          </a:p>
          <a:p>
            <a:endParaRPr lang="en-GB" dirty="0"/>
          </a:p>
          <a:p>
            <a:pPr marL="285750" indent="-285750">
              <a:buFont typeface="Arial" panose="020B0604020202020204" pitchFamily="34" charset="0"/>
              <a:buChar char="•"/>
            </a:pPr>
            <a:r>
              <a:rPr lang="en-GB" dirty="0"/>
              <a:t>Have an existing Azure subscription associated with an organizational account</a:t>
            </a:r>
          </a:p>
          <a:p>
            <a:r>
              <a:rPr lang="en-GB" dirty="0"/>
              <a:t>	If you have signed up for an Azure subscription with your organizational account, you already have a tenant.</a:t>
            </a:r>
          </a:p>
          <a:p>
            <a:r>
              <a:rPr lang="en-GB" dirty="0"/>
              <a:t>	</a:t>
            </a:r>
          </a:p>
          <a:p>
            <a:pPr marL="285750" indent="-285750">
              <a:buFont typeface="Arial" panose="020B0604020202020204" pitchFamily="34" charset="0"/>
              <a:buChar char="•"/>
            </a:pPr>
            <a:r>
              <a:rPr lang="en-GB" dirty="0"/>
              <a:t>Have none of the above &amp; want to start from scratch</a:t>
            </a:r>
          </a:p>
          <a:p>
            <a:r>
              <a:rPr lang="en-GB" dirty="0"/>
              <a:t>          Access </a:t>
            </a:r>
            <a:r>
              <a:rPr lang="en-GB" dirty="0">
                <a:hlinkClick r:id="rId4"/>
              </a:rPr>
              <a:t>https://account.windowsazure.com/organization</a:t>
            </a:r>
            <a:r>
              <a:rPr lang="en-GB" dirty="0"/>
              <a:t> to sign up for Azure with a new organization. </a:t>
            </a:r>
          </a:p>
          <a:p>
            <a:endParaRPr lang="en-US" dirty="0"/>
          </a:p>
          <a:p>
            <a:endParaRPr lang="en-US" dirty="0"/>
          </a:p>
          <a:p>
            <a:r>
              <a:rPr lang="en-US" dirty="0"/>
              <a:t>OR  through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https://docs.microsoft.com/en-us/rest/api/datacatalog/create-an-azure-active-directory-tenant</a:t>
            </a:r>
          </a:p>
          <a:p>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19</a:t>
            </a:fld>
            <a:endParaRPr lang="en-GB" dirty="0"/>
          </a:p>
        </p:txBody>
      </p:sp>
    </p:spTree>
    <p:extLst>
      <p:ext uri="{BB962C8B-B14F-4D97-AF65-F5344CB8AC3E}">
        <p14:creationId xmlns:p14="http://schemas.microsoft.com/office/powerpoint/2010/main" val="3410633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20</a:t>
            </a:fld>
            <a:endParaRPr lang="en-GB" dirty="0"/>
          </a:p>
        </p:txBody>
      </p:sp>
    </p:spTree>
    <p:extLst>
      <p:ext uri="{BB962C8B-B14F-4D97-AF65-F5344CB8AC3E}">
        <p14:creationId xmlns:p14="http://schemas.microsoft.com/office/powerpoint/2010/main" val="2789206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400" dirty="0">
                <a:latin typeface="Segoe UI" pitchFamily="34" charset="0"/>
                <a:ea typeface="Segoe UI" pitchFamily="34" charset="0"/>
                <a:cs typeface="Segoe UI" pitchFamily="34" charset="0"/>
              </a:rPr>
              <a:t>You can </a:t>
            </a:r>
            <a:r>
              <a:rPr lang="fr-FR" sz="1400" dirty="0" err="1">
                <a:latin typeface="Segoe UI" pitchFamily="34" charset="0"/>
                <a:ea typeface="Segoe UI" pitchFamily="34" charset="0"/>
                <a:cs typeface="Segoe UI" pitchFamily="34" charset="0"/>
              </a:rPr>
              <a:t>also</a:t>
            </a:r>
            <a:r>
              <a:rPr lang="fr-FR" sz="1400" dirty="0">
                <a:latin typeface="Segoe UI" pitchFamily="34" charset="0"/>
                <a:ea typeface="Segoe UI" pitchFamily="34" charset="0"/>
                <a:cs typeface="Segoe UI" pitchFamily="34" charset="0"/>
              </a:rPr>
              <a:t> use</a:t>
            </a:r>
            <a:r>
              <a:rPr lang="fr-FR" sz="1400" baseline="0" dirty="0">
                <a:latin typeface="Segoe UI" pitchFamily="34" charset="0"/>
                <a:ea typeface="Segoe UI" pitchFamily="34" charset="0"/>
                <a:cs typeface="Segoe UI" pitchFamily="34" charset="0"/>
              </a:rPr>
              <a:t> </a:t>
            </a:r>
            <a:r>
              <a:rPr lang="fr-FR" sz="1400" baseline="0" dirty="0" err="1">
                <a:latin typeface="Segoe UI" pitchFamily="34" charset="0"/>
                <a:ea typeface="Segoe UI" pitchFamily="34" charset="0"/>
                <a:cs typeface="Segoe UI" pitchFamily="34" charset="0"/>
              </a:rPr>
              <a:t>alternate</a:t>
            </a:r>
            <a:r>
              <a:rPr lang="fr-FR" sz="1400" baseline="0" dirty="0">
                <a:latin typeface="Segoe UI" pitchFamily="34" charset="0"/>
                <a:ea typeface="Segoe UI" pitchFamily="34" charset="0"/>
                <a:cs typeface="Segoe UI" pitchFamily="34" charset="0"/>
              </a:rPr>
              <a:t> </a:t>
            </a:r>
            <a:r>
              <a:rPr lang="fr-FR" sz="1400" baseline="0" dirty="0" err="1">
                <a:latin typeface="Segoe UI" pitchFamily="34" charset="0"/>
                <a:ea typeface="Segoe UI" pitchFamily="34" charset="0"/>
                <a:cs typeface="Segoe UI" pitchFamily="34" charset="0"/>
              </a:rPr>
              <a:t>loginID</a:t>
            </a:r>
            <a:r>
              <a:rPr lang="fr-FR" sz="1400" baseline="0" dirty="0">
                <a:latin typeface="Segoe UI" pitchFamily="34" charset="0"/>
                <a:ea typeface="Segoe UI" pitchFamily="34" charset="0"/>
                <a:cs typeface="Segoe UI" pitchFamily="34" charset="0"/>
              </a:rPr>
              <a:t>, but </a:t>
            </a:r>
            <a:r>
              <a:rPr lang="fr-FR" sz="1400" baseline="0" dirty="0" err="1">
                <a:latin typeface="Segoe UI" pitchFamily="34" charset="0"/>
                <a:ea typeface="Segoe UI" pitchFamily="34" charset="0"/>
                <a:cs typeface="Segoe UI" pitchFamily="34" charset="0"/>
              </a:rPr>
              <a:t>beware</a:t>
            </a:r>
            <a:r>
              <a:rPr lang="fr-FR" sz="1400" baseline="0" dirty="0">
                <a:latin typeface="Segoe UI" pitchFamily="34" charset="0"/>
                <a:ea typeface="Segoe UI" pitchFamily="34" charset="0"/>
                <a:cs typeface="Segoe UI" pitchFamily="34" charset="0"/>
              </a:rPr>
              <a:t>, </a:t>
            </a:r>
            <a:r>
              <a:rPr lang="fr-FR" sz="1400" baseline="0" dirty="0" err="1">
                <a:latin typeface="Segoe UI" pitchFamily="34" charset="0"/>
                <a:ea typeface="Segoe UI" pitchFamily="34" charset="0"/>
                <a:cs typeface="Segoe UI" pitchFamily="34" charset="0"/>
              </a:rPr>
              <a:t>it</a:t>
            </a:r>
            <a:r>
              <a:rPr lang="fr-FR" sz="1400" baseline="0" dirty="0">
                <a:latin typeface="Segoe UI" pitchFamily="34" charset="0"/>
                <a:ea typeface="Segoe UI" pitchFamily="34" charset="0"/>
                <a:cs typeface="Segoe UI" pitchFamily="34" charset="0"/>
              </a:rPr>
              <a:t> </a:t>
            </a:r>
            <a:r>
              <a:rPr lang="fr-FR" sz="1400" baseline="0" dirty="0" err="1">
                <a:latin typeface="Segoe UI" pitchFamily="34" charset="0"/>
                <a:ea typeface="Segoe UI" pitchFamily="34" charset="0"/>
                <a:cs typeface="Segoe UI" pitchFamily="34" charset="0"/>
              </a:rPr>
              <a:t>is</a:t>
            </a:r>
            <a:r>
              <a:rPr lang="fr-FR" sz="1400" baseline="0" dirty="0">
                <a:latin typeface="Segoe UI" pitchFamily="34" charset="0"/>
                <a:ea typeface="Segoe UI" pitchFamily="34" charset="0"/>
                <a:cs typeface="Segoe UI" pitchFamily="34" charset="0"/>
              </a:rPr>
              <a:t> not </a:t>
            </a:r>
            <a:r>
              <a:rPr lang="fr-FR" sz="1400" baseline="0" dirty="0" err="1">
                <a:latin typeface="Segoe UI" pitchFamily="34" charset="0"/>
                <a:ea typeface="Segoe UI" pitchFamily="34" charset="0"/>
                <a:cs typeface="Segoe UI" pitchFamily="34" charset="0"/>
              </a:rPr>
              <a:t>supported</a:t>
            </a:r>
            <a:r>
              <a:rPr lang="fr-FR" sz="1400" baseline="0" dirty="0">
                <a:latin typeface="Segoe UI" pitchFamily="34" charset="0"/>
                <a:ea typeface="Segoe UI" pitchFamily="34" charset="0"/>
                <a:cs typeface="Segoe UI" pitchFamily="34" charset="0"/>
              </a:rPr>
              <a:t> in Exchange </a:t>
            </a:r>
            <a:r>
              <a:rPr lang="fr-FR" sz="1400" baseline="0" dirty="0" err="1">
                <a:latin typeface="Segoe UI" pitchFamily="34" charset="0"/>
                <a:ea typeface="Segoe UI" pitchFamily="34" charset="0"/>
                <a:cs typeface="Segoe UI" pitchFamily="34" charset="0"/>
              </a:rPr>
              <a:t>Hybrid</a:t>
            </a:r>
            <a:r>
              <a:rPr lang="fr-FR" sz="1400" baseline="0" dirty="0">
                <a:latin typeface="Segoe UI" pitchFamily="34" charset="0"/>
                <a:ea typeface="Segoe UI" pitchFamily="34" charset="0"/>
                <a:cs typeface="Segoe UI" pitchFamily="34" charset="0"/>
              </a:rPr>
              <a:t> </a:t>
            </a:r>
            <a:r>
              <a:rPr lang="fr-FR" sz="1400" baseline="0" dirty="0" err="1">
                <a:latin typeface="Segoe UI" pitchFamily="34" charset="0"/>
                <a:ea typeface="Segoe UI" pitchFamily="34" charset="0"/>
                <a:cs typeface="Segoe UI" pitchFamily="34" charset="0"/>
              </a:rPr>
              <a:t>Environment</a:t>
            </a:r>
            <a:r>
              <a:rPr lang="fr-FR" sz="1400" baseline="0" dirty="0">
                <a:latin typeface="Segoe UI" pitchFamily="34" charset="0"/>
                <a:ea typeface="Segoe UI" pitchFamily="34" charset="0"/>
                <a:cs typeface="Segoe UI" pitchFamily="34" charset="0"/>
              </a:rPr>
              <a:t>.</a:t>
            </a:r>
          </a:p>
          <a:p>
            <a:endParaRPr lang="fr-FR" sz="1400" baseline="0" dirty="0">
              <a:latin typeface="Segoe UI" pitchFamily="34" charset="0"/>
              <a:ea typeface="Segoe UI" pitchFamily="34" charset="0"/>
              <a:cs typeface="Segoe UI" pitchFamily="34" charset="0"/>
            </a:endParaRPr>
          </a:p>
          <a:p>
            <a:r>
              <a:rPr lang="en-US" sz="1400" dirty="0">
                <a:latin typeface="Segoe UI" pitchFamily="34" charset="0"/>
                <a:ea typeface="Segoe UI" pitchFamily="34" charset="0"/>
                <a:cs typeface="Segoe UI" pitchFamily="34" charset="0"/>
              </a:rPr>
              <a:t>For information about using alternate login IDs with AAD, see: </a:t>
            </a:r>
            <a:r>
              <a:rPr lang="fr-FR" sz="1400" dirty="0">
                <a:latin typeface="Segoe UI" pitchFamily="34" charset="0"/>
                <a:ea typeface="Segoe UI" pitchFamily="34" charset="0"/>
                <a:cs typeface="Segoe UI" pitchFamily="34" charset="0"/>
                <a:hlinkClick r:id="rId3"/>
              </a:rPr>
              <a:t>http://social.technet.microsoft.com/wiki/contents/articles/24096.dirsync-using-alternate-login-ids-with-azure-active-directory.aspx</a:t>
            </a:r>
            <a:endParaRPr lang="fr-FR" sz="1400" dirty="0">
              <a:latin typeface="Segoe UI" pitchFamily="34" charset="0"/>
              <a:ea typeface="Segoe UI" pitchFamily="34" charset="0"/>
              <a:cs typeface="Segoe UI" pitchFamily="34" charset="0"/>
            </a:endParaRPr>
          </a:p>
          <a:p>
            <a:endParaRPr lang="fr-FR" sz="1400" dirty="0">
              <a:latin typeface="Segoe UI" pitchFamily="34" charset="0"/>
              <a:ea typeface="Segoe UI" pitchFamily="34" charset="0"/>
              <a:cs typeface="Segoe UI" pitchFamily="34" charset="0"/>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22</a:t>
            </a:fld>
            <a:endParaRPr lang="en-GB" dirty="0"/>
          </a:p>
        </p:txBody>
      </p:sp>
    </p:spTree>
    <p:extLst>
      <p:ext uri="{BB962C8B-B14F-4D97-AF65-F5344CB8AC3E}">
        <p14:creationId xmlns:p14="http://schemas.microsoft.com/office/powerpoint/2010/main" val="3920391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436" indent="-291436" algn="l">
              <a:buFont typeface="Arial" panose="020B0604020202020204" pitchFamily="34" charset="0"/>
              <a:buChar char="•"/>
            </a:pPr>
            <a:r>
              <a:rPr lang="en-US" sz="1400" dirty="0"/>
              <a:t>Azure Active Directory comes in four editions : Free, Basic, Premium P1, and Premium P2.</a:t>
            </a:r>
          </a:p>
          <a:p>
            <a:pPr marL="291436" indent="-291436" algn="l">
              <a:buFont typeface="Arial" panose="020B0604020202020204" pitchFamily="34" charset="0"/>
              <a:buChar char="•"/>
            </a:pPr>
            <a:r>
              <a:rPr lang="en-GB" sz="1400" dirty="0"/>
              <a:t>The Free edition is included with an Azure subscription, as well as Office 365 </a:t>
            </a:r>
          </a:p>
          <a:p>
            <a:pPr marL="291436" indent="-291436" algn="l">
              <a:buFont typeface="Arial" panose="020B0604020202020204" pitchFamily="34" charset="0"/>
              <a:buChar char="•"/>
            </a:pPr>
            <a:r>
              <a:rPr lang="en-GB" sz="1400" dirty="0"/>
              <a:t>The Basic and Premium editions are available through a Microsoft Enterprise Agreement, the Open Volume License Program and the Cloud Solution Providers program</a:t>
            </a:r>
          </a:p>
          <a:p>
            <a:pPr marL="291436" indent="-291436" algn="l">
              <a:buFont typeface="Arial" panose="020B0604020202020204" pitchFamily="34" charset="0"/>
              <a:buChar char="•"/>
            </a:pPr>
            <a:r>
              <a:rPr lang="en-GB" sz="1400" dirty="0"/>
              <a:t> Azure and Office 365 subscribers can also buy Active Directory Premium online</a:t>
            </a:r>
          </a:p>
          <a:p>
            <a:pPr algn="l"/>
            <a:endParaRPr lang="en-GB" sz="1400" dirty="0"/>
          </a:p>
          <a:p>
            <a:pPr algn="l"/>
            <a:r>
              <a:rPr lang="en-GB" sz="1400" dirty="0"/>
              <a:t>More details: </a:t>
            </a:r>
          </a:p>
          <a:p>
            <a:pPr lvl="1" algn="l"/>
            <a:r>
              <a:rPr lang="en-US" sz="1400" b="1" dirty="0">
                <a:hlinkClick r:id="rId3"/>
              </a:rPr>
              <a:t>Azure Active Directory editions </a:t>
            </a:r>
            <a:endParaRPr lang="en-GB" sz="1400" dirty="0"/>
          </a:p>
          <a:p>
            <a:pPr lvl="1"/>
            <a:r>
              <a:rPr lang="es-ES" b="1" dirty="0" err="1"/>
              <a:t>Pricing</a:t>
            </a:r>
            <a:r>
              <a:rPr lang="es-ES" b="1" dirty="0"/>
              <a:t> and </a:t>
            </a:r>
            <a:r>
              <a:rPr lang="es-ES" b="1" dirty="0" err="1"/>
              <a:t>licensing</a:t>
            </a:r>
            <a:r>
              <a:rPr lang="es-ES" b="0" dirty="0"/>
              <a:t>:  </a:t>
            </a:r>
            <a:r>
              <a:rPr lang="en-US" dirty="0"/>
              <a:t>https://azure.microsoft.com/en-us/pricing/details/active-directory/</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s-E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s-ES" dirty="0"/>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s-ES" dirty="0" err="1"/>
              <a:t>Licences</a:t>
            </a:r>
            <a:r>
              <a:rPr lang="es-ES" dirty="0"/>
              <a:t>:</a:t>
            </a:r>
          </a:p>
          <a:p>
            <a:pPr marL="825475" marR="0" lvl="1"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s-ES" dirty="0"/>
              <a:t>For </a:t>
            </a:r>
            <a:r>
              <a:rPr lang="es-ES" dirty="0" err="1"/>
              <a:t>details</a:t>
            </a:r>
            <a:r>
              <a:rPr lang="es-ES" dirty="0"/>
              <a:t> </a:t>
            </a:r>
            <a:r>
              <a:rPr lang="es-ES" dirty="0" err="1"/>
              <a:t>on</a:t>
            </a:r>
            <a:r>
              <a:rPr lang="es-ES" dirty="0"/>
              <a:t> EMS </a:t>
            </a:r>
            <a:r>
              <a:rPr lang="es-ES" dirty="0" err="1"/>
              <a:t>licenses</a:t>
            </a:r>
            <a:r>
              <a:rPr lang="es-ES" dirty="0"/>
              <a:t>, </a:t>
            </a:r>
            <a:r>
              <a:rPr lang="es-ES" dirty="0" err="1"/>
              <a:t>see</a:t>
            </a:r>
            <a:r>
              <a:rPr lang="es-ES" dirty="0"/>
              <a:t> https://www.microsoft.com/en-us/cloud-platform/enterprise-mobility-security-pricing</a:t>
            </a:r>
          </a:p>
          <a:p>
            <a:pPr marL="825475" lvl="1" indent="-285750">
              <a:buFont typeface="Arial" panose="020B0604020202020204" pitchFamily="34" charset="0"/>
              <a:buChar char="•"/>
            </a:pPr>
            <a:r>
              <a:rPr lang="es-ES" dirty="0"/>
              <a:t>For </a:t>
            </a:r>
            <a:r>
              <a:rPr lang="es-ES" dirty="0" err="1"/>
              <a:t>details</a:t>
            </a:r>
            <a:r>
              <a:rPr lang="es-ES" dirty="0"/>
              <a:t> </a:t>
            </a:r>
            <a:r>
              <a:rPr lang="es-ES" dirty="0" err="1"/>
              <a:t>on</a:t>
            </a:r>
            <a:r>
              <a:rPr lang="es-ES" dirty="0"/>
              <a:t> Azure AD Premium </a:t>
            </a:r>
            <a:r>
              <a:rPr lang="es-ES" dirty="0" err="1"/>
              <a:t>licenses</a:t>
            </a:r>
            <a:r>
              <a:rPr lang="es-ES" dirty="0"/>
              <a:t>, </a:t>
            </a:r>
            <a:r>
              <a:rPr lang="es-ES" dirty="0" err="1"/>
              <a:t>see</a:t>
            </a:r>
            <a:r>
              <a:rPr lang="es-ES" dirty="0"/>
              <a:t> https://azure.microsoft.com/en-us/pricing/details/active-directory/ </a:t>
            </a:r>
          </a:p>
          <a:p>
            <a:pPr marL="825475" lvl="1" indent="-285750">
              <a:buFont typeface="Arial" panose="020B0604020202020204" pitchFamily="34" charset="0"/>
              <a:buChar char="•"/>
            </a:pPr>
            <a:r>
              <a:rPr lang="es-ES" dirty="0"/>
              <a:t>For </a:t>
            </a:r>
            <a:r>
              <a:rPr lang="es-ES" dirty="0" err="1"/>
              <a:t>details</a:t>
            </a:r>
            <a:r>
              <a:rPr lang="es-ES" dirty="0"/>
              <a:t> </a:t>
            </a:r>
            <a:r>
              <a:rPr lang="es-ES" dirty="0" err="1"/>
              <a:t>on</a:t>
            </a:r>
            <a:r>
              <a:rPr lang="es-ES" dirty="0"/>
              <a:t> Office 365 </a:t>
            </a:r>
            <a:r>
              <a:rPr lang="es-ES" dirty="0" err="1"/>
              <a:t>licenses</a:t>
            </a:r>
            <a:r>
              <a:rPr lang="es-ES" dirty="0"/>
              <a:t>, </a:t>
            </a:r>
            <a:r>
              <a:rPr lang="es-ES" dirty="0" err="1"/>
              <a:t>see</a:t>
            </a:r>
            <a:r>
              <a:rPr lang="es-ES" dirty="0"/>
              <a:t> https://products.office.com/en/business/compare-more-office-365-for-business-plans</a:t>
            </a:r>
            <a:endParaRPr lang="en-US" dirty="0"/>
          </a:p>
          <a:p>
            <a:endParaRPr lang="fr-FR"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23</a:t>
            </a:fld>
            <a:endParaRPr lang="en-GB" dirty="0"/>
          </a:p>
        </p:txBody>
      </p:sp>
    </p:spTree>
    <p:extLst>
      <p:ext uri="{BB962C8B-B14F-4D97-AF65-F5344CB8AC3E}">
        <p14:creationId xmlns:p14="http://schemas.microsoft.com/office/powerpoint/2010/main" val="1888212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AAD stands for Azure Active Directory</a:t>
            </a:r>
          </a:p>
        </p:txBody>
      </p:sp>
      <p:sp>
        <p:nvSpPr>
          <p:cNvPr id="4" name="Slide Number Placeholder 3"/>
          <p:cNvSpPr>
            <a:spLocks noGrp="1"/>
          </p:cNvSpPr>
          <p:nvPr>
            <p:ph type="sldNum" sz="quarter" idx="10"/>
          </p:nvPr>
        </p:nvSpPr>
        <p:spPr/>
        <p:txBody>
          <a:bodyPr/>
          <a:lstStyle/>
          <a:p>
            <a:fld id="{5CA7C1A6-3F6E-4A0C-A01A-2F04D27288E6}" type="slidenum">
              <a:rPr lang="en-GB" smtClean="0"/>
              <a:pPr/>
              <a:t>1</a:t>
            </a:fld>
            <a:endParaRPr lang="en-GB"/>
          </a:p>
        </p:txBody>
      </p:sp>
    </p:spTree>
    <p:extLst>
      <p:ext uri="{BB962C8B-B14F-4D97-AF65-F5344CB8AC3E}">
        <p14:creationId xmlns:p14="http://schemas.microsoft.com/office/powerpoint/2010/main" val="244440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0356" indent="-560356">
              <a:lnSpc>
                <a:spcPct val="100000"/>
              </a:lnSpc>
            </a:pPr>
            <a:r>
              <a:rPr lang="en-US" sz="1600" dirty="0">
                <a:solidFill>
                  <a:schemeClr val="tx2"/>
                </a:solidFill>
              </a:rPr>
              <a:t>Azure AD Connect is the primary tool to onboard to Azure AD </a:t>
            </a:r>
          </a:p>
          <a:p>
            <a:pPr marL="819903" lvl="1" indent="-280178">
              <a:lnSpc>
                <a:spcPct val="114000"/>
              </a:lnSpc>
              <a:buFont typeface="Arial" pitchFamily="34" charset="0"/>
              <a:buChar char="•"/>
            </a:pPr>
            <a:r>
              <a:rPr lang="en-US" sz="1400" kern="1200" dirty="0">
                <a:gradFill>
                  <a:gsLst>
                    <a:gs pos="1250">
                      <a:schemeClr val="tx1"/>
                    </a:gs>
                    <a:gs pos="100000">
                      <a:schemeClr val="tx1"/>
                    </a:gs>
                  </a:gsLst>
                  <a:lin ang="5400000" scaled="0"/>
                </a:gradFill>
                <a:latin typeface="Arial"/>
                <a:ea typeface="+mn-ea"/>
                <a:cs typeface="Arial" charset="0"/>
                <a:sym typeface="Arial"/>
              </a:rPr>
              <a:t>Express settings gets customers connected in a matter of minutes</a:t>
            </a:r>
          </a:p>
          <a:p>
            <a:pPr marL="819903" lvl="1" indent="-280178">
              <a:lnSpc>
                <a:spcPct val="114000"/>
              </a:lnSpc>
              <a:buFont typeface="Arial" pitchFamily="34" charset="0"/>
              <a:buChar char="•"/>
            </a:pPr>
            <a:r>
              <a:rPr lang="en-US" sz="1400" kern="1200" dirty="0">
                <a:gradFill>
                  <a:gsLst>
                    <a:gs pos="1250">
                      <a:schemeClr val="tx1"/>
                    </a:gs>
                    <a:gs pos="100000">
                      <a:schemeClr val="tx1"/>
                    </a:gs>
                  </a:gsLst>
                  <a:lin ang="5400000" scaled="0"/>
                </a:gradFill>
                <a:latin typeface="Arial"/>
                <a:ea typeface="+mn-ea"/>
                <a:cs typeface="Arial" charset="0"/>
                <a:sym typeface="Arial"/>
              </a:rPr>
              <a:t>Provides install &amp; configuration of password sync/ADFS for sign-in</a:t>
            </a:r>
          </a:p>
          <a:p>
            <a:pPr marL="819903" lvl="1" indent="-280178">
              <a:lnSpc>
                <a:spcPct val="114000"/>
              </a:lnSpc>
              <a:buFont typeface="Arial" pitchFamily="34" charset="0"/>
              <a:buChar char="•"/>
            </a:pPr>
            <a:r>
              <a:rPr lang="en-US" sz="1400" kern="1200" dirty="0">
                <a:gradFill>
                  <a:gsLst>
                    <a:gs pos="1250">
                      <a:schemeClr val="tx1"/>
                    </a:gs>
                    <a:gs pos="100000">
                      <a:schemeClr val="tx1"/>
                    </a:gs>
                  </a:gsLst>
                  <a:lin ang="5400000" scaled="0"/>
                </a:gradFill>
                <a:latin typeface="Arial"/>
                <a:ea typeface="+mn-ea"/>
                <a:cs typeface="Arial" charset="0"/>
                <a:sym typeface="Arial"/>
              </a:rPr>
              <a:t>All future investments will only be available with Azure AD Connect</a:t>
            </a:r>
          </a:p>
          <a:p>
            <a:pPr lvl="0"/>
            <a:r>
              <a:rPr lang="en-US" b="1" dirty="0"/>
              <a:t>Authenticating to Azure AD</a:t>
            </a:r>
          </a:p>
          <a:p>
            <a:pPr lvl="1"/>
            <a:r>
              <a:rPr lang="en-US" dirty="0"/>
              <a:t>Enable password hash synchronization so that the Azure AD password for users is the same as the on-premises AD password</a:t>
            </a:r>
          </a:p>
          <a:p>
            <a:pPr lvl="1"/>
            <a:r>
              <a:rPr lang="en-US" dirty="0"/>
              <a:t>Otherwise, users will have different passwords for AD and Azure AD</a:t>
            </a:r>
          </a:p>
          <a:p>
            <a:pPr lvl="0"/>
            <a:r>
              <a:rPr lang="en-US" b="1" dirty="0"/>
              <a:t>Authenticating to an On-premises identity provider</a:t>
            </a:r>
          </a:p>
          <a:p>
            <a:pPr lvl="1"/>
            <a:r>
              <a:rPr lang="en-US" dirty="0"/>
              <a:t>Azure AD supports the ability to establish an identity federation trust with an on-premises Identity Provider (</a:t>
            </a:r>
            <a:r>
              <a:rPr lang="en-US" dirty="0" err="1"/>
              <a:t>IdP</a:t>
            </a:r>
            <a:r>
              <a:rPr lang="en-US" dirty="0"/>
              <a:t>), such as Active Directory Federation Services (AD FS)</a:t>
            </a:r>
          </a:p>
          <a:p>
            <a:pPr lvl="1"/>
            <a:r>
              <a:rPr lang="en-US" dirty="0"/>
              <a:t>This enables users to have a desktop single sign-on experience when accessing resources that are integrated with Azure AD</a:t>
            </a:r>
          </a:p>
          <a:p>
            <a:pPr marL="0" lvl="1" indent="0">
              <a:buFont typeface="Arial" panose="020B0604020202020204" pitchFamily="34" charset="0"/>
              <a:buNone/>
            </a:pPr>
            <a:endParaRPr lang="en-US" sz="900" kern="1200" dirty="0">
              <a:solidFill>
                <a:schemeClr val="tx1"/>
              </a:solidFill>
              <a:latin typeface="Segoe UI Light" pitchFamily="34" charset="0"/>
              <a:ea typeface="+mn-ea"/>
              <a:cs typeface="Arial" charset="0"/>
              <a:sym typeface="Ari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24</a:t>
            </a:fld>
            <a:endParaRPr lang="en-GB" dirty="0"/>
          </a:p>
        </p:txBody>
      </p:sp>
    </p:spTree>
    <p:extLst>
      <p:ext uri="{BB962C8B-B14F-4D97-AF65-F5344CB8AC3E}">
        <p14:creationId xmlns:p14="http://schemas.microsoft.com/office/powerpoint/2010/main" val="46378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dirty="0"/>
              <a:t>Please open the following link to show</a:t>
            </a:r>
            <a:r>
              <a:rPr lang="en-US" sz="1400" baseline="0" dirty="0"/>
              <a:t> the latest &amp; up-to-date tables with the different features on AAD Versions: https://azure.microsoft.com/en-us/pricing/details/active-directory/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400" baseline="0" dirty="0"/>
              <a:t>The number of objects that can be synchronized is a different value, and can go up to 500.000, however it may be increased on request subject to approval.</a:t>
            </a:r>
            <a:endParaRPr lang="en-GB" sz="1400"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25</a:t>
            </a:fld>
            <a:endParaRPr lang="en-GB" dirty="0"/>
          </a:p>
        </p:txBody>
      </p:sp>
    </p:spTree>
    <p:extLst>
      <p:ext uri="{BB962C8B-B14F-4D97-AF65-F5344CB8AC3E}">
        <p14:creationId xmlns:p14="http://schemas.microsoft.com/office/powerpoint/2010/main" val="2911790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creating single identity across on-premises and in the cloud, you have options around sync and federation. The key question here is, </a:t>
            </a:r>
            <a:r>
              <a:rPr lang="en-US" b="1" dirty="0"/>
              <a:t>where do you want passwords stored</a:t>
            </a:r>
            <a:r>
              <a:rPr lang="en-US" dirty="0"/>
              <a:t>?</a:t>
            </a:r>
          </a:p>
          <a:p>
            <a:endParaRPr lang="en-IN" dirty="0"/>
          </a:p>
          <a:p>
            <a:pPr marL="285750" lvl="0" indent="-285750">
              <a:buFont typeface="Arial" panose="020B0604020202020204" pitchFamily="34" charset="0"/>
              <a:buChar char="•"/>
            </a:pPr>
            <a:r>
              <a:rPr lang="en-US" dirty="0"/>
              <a:t>In the Sync model, identity information is kept in sync between the two locations, including passwords. Authentication can occur against either directory.</a:t>
            </a:r>
            <a:br>
              <a:rPr lang="en-US" dirty="0"/>
            </a:br>
            <a:endParaRPr lang="en-IN" dirty="0"/>
          </a:p>
          <a:p>
            <a:pPr marL="285750" indent="-285750">
              <a:lnSpc>
                <a:spcPct val="100000"/>
              </a:lnSpc>
              <a:spcBef>
                <a:spcPts val="0"/>
              </a:spcBef>
              <a:spcAft>
                <a:spcPts val="600"/>
              </a:spcAft>
              <a:buFont typeface="Arial" panose="020B0604020202020204" pitchFamily="34" charset="0"/>
              <a:buChar char="•"/>
            </a:pPr>
            <a:r>
              <a:rPr lang="en-US" dirty="0"/>
              <a:t>In the Federation model, identity information is kept in sync, but passwords are not. All authentication is passed back to on-premises AD DS to validation.  </a:t>
            </a:r>
          </a:p>
          <a:p>
            <a:pPr marL="825475" lvl="1" indent="-285750">
              <a:lnSpc>
                <a:spcPct val="100000"/>
              </a:lnSpc>
              <a:spcBef>
                <a:spcPts val="0"/>
              </a:spcBef>
              <a:spcAft>
                <a:spcPts val="600"/>
              </a:spcAft>
              <a:buFont typeface="Arial" panose="020B0604020202020204" pitchFamily="34" charset="0"/>
              <a:buChar char="•"/>
            </a:pPr>
            <a:r>
              <a:rPr lang="en-US" sz="1400" dirty="0">
                <a:solidFill>
                  <a:schemeClr val="tx1"/>
                </a:solidFill>
              </a:rPr>
              <a:t>	All authentication to Azure AD is performed against the on-premises directory via Active Directory Federation Services (AD FS) or another federated identity provider.</a:t>
            </a:r>
          </a:p>
          <a:p>
            <a:pPr marL="825475" lvl="1" indent="-285750">
              <a:lnSpc>
                <a:spcPct val="100000"/>
              </a:lnSpc>
              <a:spcBef>
                <a:spcPts val="0"/>
              </a:spcBef>
              <a:spcAft>
                <a:spcPts val="600"/>
              </a:spcAft>
              <a:buFont typeface="Arial" panose="020B0604020202020204" pitchFamily="34" charset="0"/>
              <a:buChar char="•"/>
            </a:pPr>
            <a:r>
              <a:rPr lang="en-US" sz="1400" dirty="0">
                <a:solidFill>
                  <a:schemeClr val="tx1"/>
                </a:solidFill>
              </a:rPr>
              <a:t>	Works with non-Microsoft identity providers. </a:t>
            </a:r>
          </a:p>
          <a:p>
            <a:pPr marL="171450" lvl="0" indent="-171450">
              <a:buFont typeface="Arial" panose="020B0604020202020204" pitchFamily="34" charset="0"/>
              <a:buChar char="•"/>
            </a:pPr>
            <a:endParaRPr lang="en-IN" dirty="0"/>
          </a:p>
          <a:p>
            <a:endParaRPr lang="en-IN" dirty="0"/>
          </a:p>
          <a:p>
            <a:r>
              <a:rPr lang="en-US" dirty="0"/>
              <a:t> </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26</a:t>
            </a:fld>
            <a:endParaRPr lang="en-GB" dirty="0"/>
          </a:p>
        </p:txBody>
      </p:sp>
    </p:spTree>
    <p:extLst>
      <p:ext uri="{BB962C8B-B14F-4D97-AF65-F5344CB8AC3E}">
        <p14:creationId xmlns:p14="http://schemas.microsoft.com/office/powerpoint/2010/main" val="69625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000000"/>
                </a:solidFill>
                <a:latin typeface="segoe-ui_normal"/>
              </a:rPr>
              <a:t>Azure Active Directory (Azure AD) Connect allows your users to sign in to both cloud and on-premises resources </a:t>
            </a:r>
            <a:r>
              <a:rPr lang="en-US" b="1" dirty="0">
                <a:solidFill>
                  <a:srgbClr val="000000"/>
                </a:solidFill>
                <a:latin typeface="segoe-ui_normal"/>
              </a:rPr>
              <a:t>by using the same passwords. </a:t>
            </a:r>
          </a:p>
          <a:p>
            <a:pPr algn="l"/>
            <a:endParaRPr lang="en-US" dirty="0">
              <a:solidFill>
                <a:srgbClr val="000000"/>
              </a:solidFill>
              <a:latin typeface="segoe-ui_normal"/>
            </a:endParaRPr>
          </a:p>
          <a:p>
            <a:pPr algn="l"/>
            <a:r>
              <a:rPr lang="en-US" dirty="0">
                <a:solidFill>
                  <a:srgbClr val="000000"/>
                </a:solidFill>
                <a:latin typeface="segoe-ui_normal"/>
              </a:rPr>
              <a:t>This section describes key concepts for each identity model to help you choose the identity that you want to use for signing in to Azure AD.</a:t>
            </a:r>
          </a:p>
          <a:p>
            <a:pPr algn="l"/>
            <a:endParaRPr lang="en-US" dirty="0">
              <a:solidFill>
                <a:srgbClr val="000000"/>
              </a:solidFill>
              <a:latin typeface="segoe-ui_normal"/>
            </a:endParaRPr>
          </a:p>
          <a:p>
            <a:pPr algn="l"/>
            <a:r>
              <a:rPr lang="en-US" dirty="0">
                <a:solidFill>
                  <a:srgbClr val="000000"/>
                </a:solidFill>
                <a:latin typeface="segoe-ui_normal"/>
              </a:rPr>
              <a:t>If you’re already familiar with the Azure AD identity model and want to learn more about a specific method, see the appropriate link:</a:t>
            </a:r>
          </a:p>
          <a:p>
            <a:pPr algn="l">
              <a:buFont typeface="Arial" panose="020B0604020202020204" pitchFamily="34" charset="0"/>
              <a:buChar char="•"/>
            </a:pPr>
            <a:r>
              <a:rPr lang="en-US" dirty="0">
                <a:solidFill>
                  <a:srgbClr val="0078D7"/>
                </a:solidFill>
                <a:latin typeface="segoe-ui_normal"/>
                <a:hlinkClick r:id="rId3"/>
              </a:rPr>
              <a:t>Password hash synchronization</a:t>
            </a:r>
            <a:r>
              <a:rPr lang="en-US" dirty="0">
                <a:solidFill>
                  <a:srgbClr val="000000"/>
                </a:solidFill>
                <a:latin typeface="segoe-ui_normal"/>
              </a:rPr>
              <a:t> with </a:t>
            </a:r>
            <a:r>
              <a:rPr lang="en-US" dirty="0">
                <a:solidFill>
                  <a:srgbClr val="0078D7"/>
                </a:solidFill>
                <a:latin typeface="segoe-ui_normal"/>
                <a:hlinkClick r:id="rId4"/>
              </a:rPr>
              <a:t>Seamless Single Sign-on (SSO)</a:t>
            </a:r>
            <a:endParaRPr lang="en-US" dirty="0">
              <a:solidFill>
                <a:srgbClr val="000000"/>
              </a:solidFill>
              <a:latin typeface="segoe-ui_normal"/>
            </a:endParaRPr>
          </a:p>
          <a:p>
            <a:pPr algn="l">
              <a:buFont typeface="Arial" panose="020B0604020202020204" pitchFamily="34" charset="0"/>
              <a:buChar char="•"/>
            </a:pPr>
            <a:r>
              <a:rPr lang="en-US" dirty="0">
                <a:solidFill>
                  <a:srgbClr val="0078D7"/>
                </a:solidFill>
                <a:latin typeface="segoe-ui_normal"/>
                <a:hlinkClick r:id="rId5"/>
              </a:rPr>
              <a:t>Pass-through authentication</a:t>
            </a:r>
            <a:r>
              <a:rPr lang="en-US" dirty="0">
                <a:solidFill>
                  <a:srgbClr val="000000"/>
                </a:solidFill>
                <a:latin typeface="segoe-ui_normal"/>
              </a:rPr>
              <a:t> with </a:t>
            </a:r>
            <a:r>
              <a:rPr lang="en-US" dirty="0">
                <a:solidFill>
                  <a:srgbClr val="0078D7"/>
                </a:solidFill>
                <a:latin typeface="segoe-ui_normal"/>
                <a:hlinkClick r:id="rId4"/>
              </a:rPr>
              <a:t>Seamless Single Sign-on (SSO)</a:t>
            </a:r>
            <a:endParaRPr lang="en-US" dirty="0">
              <a:solidFill>
                <a:srgbClr val="000000"/>
              </a:solidFill>
              <a:latin typeface="segoe-ui_normal"/>
            </a:endParaRPr>
          </a:p>
          <a:p>
            <a:pPr algn="l">
              <a:buFont typeface="Arial" panose="020B0604020202020204" pitchFamily="34" charset="0"/>
              <a:buChar char="•"/>
            </a:pPr>
            <a:r>
              <a:rPr lang="en-US" dirty="0">
                <a:solidFill>
                  <a:srgbClr val="0078D7"/>
                </a:solidFill>
                <a:latin typeface="segoe-ui_normal"/>
                <a:hlinkClick r:id="rId6"/>
              </a:rPr>
              <a:t>Federated SSO (with Active Directory Federation Services (AD FS))</a:t>
            </a:r>
            <a:endParaRPr lang="en-US" dirty="0">
              <a:solidFill>
                <a:srgbClr val="000000"/>
              </a:solidFill>
              <a:latin typeface="segoe-ui_normal"/>
            </a:endParaRPr>
          </a:p>
          <a:p>
            <a:pPr algn="l">
              <a:buFont typeface="Arial" panose="020B0604020202020204" pitchFamily="34" charset="0"/>
              <a:buChar char="•"/>
            </a:pPr>
            <a:r>
              <a:rPr lang="en-US" u="sng" dirty="0">
                <a:solidFill>
                  <a:srgbClr val="0078D7"/>
                </a:solidFill>
                <a:latin typeface="segoe-ui_normal"/>
                <a:hlinkClick r:id="rId7"/>
              </a:rPr>
              <a:t>Federation with PingFederate</a:t>
            </a:r>
            <a:endParaRPr lang="en-US" b="0" i="0" dirty="0">
              <a:solidFill>
                <a:srgbClr val="000000"/>
              </a:solidFill>
              <a:effectLst/>
              <a:latin typeface="segoe-ui_norm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27</a:t>
            </a:fld>
            <a:endParaRPr lang="en-GB" dirty="0"/>
          </a:p>
        </p:txBody>
      </p:sp>
    </p:spTree>
    <p:extLst>
      <p:ext uri="{BB962C8B-B14F-4D97-AF65-F5344CB8AC3E}">
        <p14:creationId xmlns:p14="http://schemas.microsoft.com/office/powerpoint/2010/main" val="4238598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Segoe UI" pitchFamily="34" charset="0"/>
                <a:ea typeface="Segoe UI" pitchFamily="34" charset="0"/>
                <a:cs typeface="Segoe UI" pitchFamily="34" charset="0"/>
              </a:rPr>
              <a:t>Reference : https://blogs.msdn.microsoft.com/samueld/2017/06/13/choosing-the-right-sign-in-option-to-connect-to-azure-ad-office-365/ </a:t>
            </a:r>
          </a:p>
          <a:p>
            <a:endParaRPr lang="en-AU" sz="1400" kern="1200" dirty="0">
              <a:solidFill>
                <a:schemeClr val="tx1"/>
              </a:solidFill>
              <a:effectLst/>
              <a:latin typeface="Segoe UI" pitchFamily="34" charset="0"/>
              <a:ea typeface="Segoe UI" pitchFamily="34" charset="0"/>
              <a:cs typeface="Segoe UI" pitchFamily="34" charset="0"/>
            </a:endParaRPr>
          </a:p>
          <a:p>
            <a:r>
              <a:rPr lang="en-AU" sz="1400" kern="1200" dirty="0">
                <a:solidFill>
                  <a:schemeClr val="tx1"/>
                </a:solidFill>
                <a:effectLst/>
                <a:latin typeface="Segoe UI" pitchFamily="34" charset="0"/>
                <a:ea typeface="Segoe UI" pitchFamily="34" charset="0"/>
                <a:cs typeface="Segoe UI" pitchFamily="34" charset="0"/>
              </a:rPr>
              <a:t>As part of setting up a Common Identity, there are 5 design options to consider for enabling users to authenticate to cloud services:</a:t>
            </a:r>
          </a:p>
          <a:p>
            <a:endParaRPr lang="en-US" sz="1400" kern="1200" dirty="0">
              <a:solidFill>
                <a:schemeClr val="tx1"/>
              </a:solidFill>
              <a:effectLst/>
              <a:latin typeface="Segoe UI" pitchFamily="34" charset="0"/>
              <a:ea typeface="Segoe UI" pitchFamily="34" charset="0"/>
              <a:cs typeface="Segoe UI" pitchFamily="34" charset="0"/>
            </a:endParaRPr>
          </a:p>
          <a:p>
            <a:pPr lvl="0"/>
            <a:r>
              <a:rPr lang="en-AU" sz="1400" b="1" kern="1200" dirty="0">
                <a:solidFill>
                  <a:schemeClr val="tx1"/>
                </a:solidFill>
                <a:effectLst/>
                <a:latin typeface="Segoe UI" pitchFamily="34" charset="0"/>
                <a:ea typeface="Segoe UI" pitchFamily="34" charset="0"/>
                <a:cs typeface="Segoe UI" pitchFamily="34" charset="0"/>
              </a:rPr>
              <a:t>Cloud Identity</a:t>
            </a:r>
            <a:r>
              <a:rPr lang="en-AU" sz="1400" kern="1200" dirty="0">
                <a:solidFill>
                  <a:schemeClr val="tx1"/>
                </a:solidFill>
                <a:effectLst/>
                <a:latin typeface="Segoe UI" pitchFamily="34" charset="0"/>
                <a:ea typeface="Segoe UI" pitchFamily="34" charset="0"/>
                <a:cs typeface="Segoe UI" pitchFamily="34" charset="0"/>
              </a:rPr>
              <a:t>: the user identities and associated passwords reside in the cloud and no synchronization takes place with the on-premises Active Directory. In this case, </a:t>
            </a:r>
            <a:r>
              <a:rPr lang="en-AU" sz="1400" i="1" kern="1200" dirty="0">
                <a:solidFill>
                  <a:schemeClr val="tx1"/>
                </a:solidFill>
                <a:effectLst/>
                <a:latin typeface="Segoe UI" pitchFamily="34" charset="0"/>
                <a:ea typeface="Segoe UI" pitchFamily="34" charset="0"/>
                <a:cs typeface="Segoe UI" pitchFamily="34" charset="0"/>
              </a:rPr>
              <a:t>authentication always occurs in the cloud</a:t>
            </a:r>
            <a:r>
              <a:rPr lang="en-AU" sz="1400" kern="1200" dirty="0">
                <a:solidFill>
                  <a:schemeClr val="tx1"/>
                </a:solidFill>
                <a:effectLst/>
                <a:latin typeface="Segoe UI" pitchFamily="34" charset="0"/>
                <a:ea typeface="Segoe UI" pitchFamily="34" charset="0"/>
                <a:cs typeface="Segoe UI" pitchFamily="34" charset="0"/>
              </a:rPr>
              <a:t> and the users must use a separate password from the one used on-premises. This is the simplest scenario as there is no need to synchronize user identities from the on-premises Active Directory domains to the cloud.</a:t>
            </a:r>
            <a:br>
              <a:rPr lang="en-AU" sz="1400" kern="1200" dirty="0">
                <a:solidFill>
                  <a:schemeClr val="tx1"/>
                </a:solidFill>
                <a:effectLst/>
                <a:latin typeface="Segoe UI" pitchFamily="34" charset="0"/>
                <a:ea typeface="Segoe UI" pitchFamily="34" charset="0"/>
                <a:cs typeface="Segoe UI" pitchFamily="34" charset="0"/>
              </a:rPr>
            </a:br>
            <a:endParaRPr lang="en-US" sz="1400" kern="1200" dirty="0">
              <a:solidFill>
                <a:schemeClr val="tx1"/>
              </a:solidFill>
              <a:effectLst/>
              <a:latin typeface="Segoe UI" pitchFamily="34" charset="0"/>
              <a:ea typeface="Segoe UI" pitchFamily="34" charset="0"/>
              <a:cs typeface="Segoe UI" pitchFamily="34" charset="0"/>
            </a:endParaRPr>
          </a:p>
          <a:p>
            <a:pPr lvl="0"/>
            <a:r>
              <a:rPr lang="en-AU" sz="1400" b="1" kern="1200" dirty="0">
                <a:solidFill>
                  <a:schemeClr val="tx1"/>
                </a:solidFill>
                <a:effectLst/>
                <a:latin typeface="Segoe UI" pitchFamily="34" charset="0"/>
                <a:ea typeface="Segoe UI" pitchFamily="34" charset="0"/>
                <a:cs typeface="Segoe UI" pitchFamily="34" charset="0"/>
              </a:rPr>
              <a:t>Synchronized Identity</a:t>
            </a:r>
            <a:r>
              <a:rPr lang="en-AU" sz="1400" kern="1200" dirty="0">
                <a:solidFill>
                  <a:schemeClr val="tx1"/>
                </a:solidFill>
                <a:effectLst/>
                <a:latin typeface="Segoe UI" pitchFamily="34" charset="0"/>
                <a:ea typeface="Segoe UI" pitchFamily="34" charset="0"/>
                <a:cs typeface="Segoe UI" pitchFamily="34" charset="0"/>
              </a:rPr>
              <a:t>: the user identities and associated passwords are synchronized from the on-premises Active Directory to the Microsoft Azure Active Directory. In this case, the same password can be used to </a:t>
            </a:r>
            <a:r>
              <a:rPr lang="en-AU" sz="1400" i="1" kern="1200" dirty="0">
                <a:solidFill>
                  <a:schemeClr val="tx1"/>
                </a:solidFill>
                <a:effectLst/>
                <a:latin typeface="Segoe UI" pitchFamily="34" charset="0"/>
                <a:ea typeface="Segoe UI" pitchFamily="34" charset="0"/>
                <a:cs typeface="Segoe UI" pitchFamily="34" charset="0"/>
              </a:rPr>
              <a:t>authenticate the user either in the cloud or on-premises depending on what resource is being accessed</a:t>
            </a:r>
            <a:r>
              <a:rPr lang="en-AU" sz="1400" kern="1200" dirty="0">
                <a:solidFill>
                  <a:schemeClr val="tx1"/>
                </a:solidFill>
                <a:effectLst/>
                <a:latin typeface="Segoe UI" pitchFamily="34" charset="0"/>
                <a:ea typeface="Segoe UI" pitchFamily="34" charset="0"/>
                <a:cs typeface="Segoe UI" pitchFamily="34" charset="0"/>
              </a:rPr>
              <a:t>.  This scenario requires the use of the Azure Active Directory Synchronization Service (AAD Sync) with password hash synchronization enabled.</a:t>
            </a:r>
            <a:endParaRPr lang="en-US" sz="1400" kern="1200" dirty="0">
              <a:solidFill>
                <a:schemeClr val="tx1"/>
              </a:solidFill>
              <a:effectLst/>
              <a:latin typeface="Segoe UI" pitchFamily="34" charset="0"/>
              <a:ea typeface="Segoe UI" pitchFamily="34" charset="0"/>
              <a:cs typeface="Segoe UI" pitchFamily="34" charset="0"/>
            </a:endParaRPr>
          </a:p>
          <a:p>
            <a:pPr lvl="0"/>
            <a:endParaRPr lang="en-AU" sz="1400" b="1" kern="1200" dirty="0">
              <a:solidFill>
                <a:schemeClr val="tx1"/>
              </a:solidFill>
              <a:effectLst/>
              <a:latin typeface="Segoe UI" pitchFamily="34" charset="0"/>
              <a:ea typeface="Segoe UI" pitchFamily="34" charset="0"/>
              <a:cs typeface="Segoe UI" pitchFamily="34" charset="0"/>
            </a:endParaRPr>
          </a:p>
          <a:p>
            <a:pPr lvl="0"/>
            <a:r>
              <a:rPr lang="en-AU" sz="1400" b="1" kern="1200" dirty="0">
                <a:solidFill>
                  <a:schemeClr val="tx1"/>
                </a:solidFill>
                <a:effectLst/>
                <a:latin typeface="Segoe UI" pitchFamily="34" charset="0"/>
                <a:ea typeface="Segoe UI" pitchFamily="34" charset="0"/>
                <a:cs typeface="Segoe UI" pitchFamily="34" charset="0"/>
              </a:rPr>
              <a:t>Federated Identity</a:t>
            </a:r>
            <a:r>
              <a:rPr lang="en-AU" sz="1400" kern="1200" dirty="0">
                <a:solidFill>
                  <a:schemeClr val="tx1"/>
                </a:solidFill>
                <a:effectLst/>
                <a:latin typeface="Segoe UI" pitchFamily="34" charset="0"/>
                <a:ea typeface="Segoe UI" pitchFamily="34" charset="0"/>
                <a:cs typeface="Segoe UI" pitchFamily="34" charset="0"/>
              </a:rPr>
              <a:t>: all authentication is retained on-premises and all passwords are stored on-premises only. </a:t>
            </a:r>
            <a:r>
              <a:rPr lang="en-AU" sz="1400" i="1" kern="1200" dirty="0">
                <a:solidFill>
                  <a:schemeClr val="tx1"/>
                </a:solidFill>
                <a:effectLst/>
                <a:latin typeface="Segoe UI" pitchFamily="34" charset="0"/>
                <a:ea typeface="Segoe UI" pitchFamily="34" charset="0"/>
                <a:cs typeface="Segoe UI" pitchFamily="34" charset="0"/>
              </a:rPr>
              <a:t>All authentication traffic is redirected from Azure Active Directory to the on-premises Active Directory Federation Service</a:t>
            </a:r>
            <a:r>
              <a:rPr lang="en-AU" sz="1400" kern="1200" dirty="0">
                <a:solidFill>
                  <a:schemeClr val="tx1"/>
                </a:solidFill>
                <a:effectLst/>
                <a:latin typeface="Segoe UI" pitchFamily="34" charset="0"/>
                <a:ea typeface="Segoe UI" pitchFamily="34" charset="0"/>
                <a:cs typeface="Segoe UI" pitchFamily="34" charset="0"/>
              </a:rPr>
              <a:t> (AD FS), which authenticates the user against a trusted Active Directory domain. This scenario requires the use of a federation service provider such as Active Directory Federation Service (AD FS) in addition to AAD Sync.</a:t>
            </a:r>
            <a:endParaRPr lang="en-US" sz="1400" kern="1200" dirty="0">
              <a:solidFill>
                <a:schemeClr val="tx1"/>
              </a:solidFill>
              <a:effectLst/>
              <a:latin typeface="Segoe UI" pitchFamily="34" charset="0"/>
              <a:ea typeface="Segoe UI" pitchFamily="34" charset="0"/>
              <a:cs typeface="Segoe UI" pitchFamily="34" charset="0"/>
            </a:endParaRPr>
          </a:p>
          <a:p>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spc="-42" dirty="0">
                <a:solidFill>
                  <a:srgbClr val="FFFFFF"/>
                </a:solidFill>
              </a:rPr>
              <a:t>Pass-through Authentication</a:t>
            </a:r>
          </a:p>
          <a:p>
            <a:pPr rtl="0"/>
            <a:r>
              <a:rPr lang="en-US" b="1" dirty="0"/>
              <a:t>What is Azure Active Directory pass-through authentication?</a:t>
            </a:r>
          </a:p>
          <a:p>
            <a:pPr rtl="0"/>
            <a:r>
              <a:rPr lang="en-US" dirty="0"/>
              <a:t>Allowing your users to use the same credentials (passwords) to sign in to both on-premises resources and cloud-based services benefits them and your organization. Users have one less password to remember, which provides a better user experience. It also reduces the chances that users will forget how to sign in. Your help-desk costs then decrease, because password-related issues typically consume the most support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t>Azure AD Seamless SSO</a:t>
            </a:r>
            <a:endParaRPr lang="en-US" sz="1000" b="1" spc="-42" dirty="0">
              <a:solidFill>
                <a:srgbClr val="FFFFFF"/>
              </a:solidFill>
            </a:endParaRPr>
          </a:p>
          <a:p>
            <a:pPr rtl="0"/>
            <a:r>
              <a:rPr lang="en-US"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 </a:t>
            </a:r>
          </a:p>
          <a:p>
            <a:pPr rtl="0"/>
            <a:r>
              <a:rPr lang="en-US" dirty="0"/>
              <a:t>Seamless SSO can be enabled via Azure AD Connect and can be combined with either </a:t>
            </a:r>
            <a:r>
              <a:rPr lang="en-US" dirty="0">
                <a:hlinkClick r:id="rId3"/>
              </a:rPr>
              <a:t>password synchronization</a:t>
            </a:r>
            <a:r>
              <a:rPr lang="en-US" dirty="0"/>
              <a:t> or </a:t>
            </a:r>
            <a:r>
              <a:rPr lang="en-US" dirty="0">
                <a:hlinkClick r:id="rId4"/>
              </a:rPr>
              <a:t>pass-through authentication</a:t>
            </a:r>
            <a:r>
              <a:rPr lang="en-US" dirty="0"/>
              <a:t>.</a:t>
            </a:r>
          </a:p>
          <a:p>
            <a:endParaRPr lang="en-GB" dirty="0"/>
          </a:p>
          <a:p>
            <a:r>
              <a:rPr lang="en-GB" b="1" dirty="0"/>
              <a:t>To sum up :</a:t>
            </a:r>
          </a:p>
          <a:p>
            <a:pPr marL="285750" indent="-285750">
              <a:buFont typeface="Arial" panose="020B0604020202020204" pitchFamily="34" charset="0"/>
              <a:buChar char="•"/>
            </a:pPr>
            <a:r>
              <a:rPr lang="en-US" dirty="0"/>
              <a:t>Cloud only accounts</a:t>
            </a:r>
          </a:p>
          <a:p>
            <a:pPr marL="882625" lvl="1" indent="-342900">
              <a:buFont typeface="Arial" panose="020B0604020202020204" pitchFamily="34" charset="0"/>
              <a:buChar char="•"/>
            </a:pPr>
            <a:r>
              <a:rPr lang="en-US" sz="2000" dirty="0"/>
              <a:t>Simplest, great for testing or pilot</a:t>
            </a:r>
          </a:p>
          <a:p>
            <a:pPr marL="285750" indent="-285750">
              <a:buFont typeface="Arial" panose="020B0604020202020204" pitchFamily="34" charset="0"/>
              <a:buChar char="•"/>
            </a:pPr>
            <a:r>
              <a:rPr lang="en-US" dirty="0"/>
              <a:t>Password hash sync</a:t>
            </a:r>
          </a:p>
          <a:p>
            <a:pPr marL="882625" lvl="1" indent="-342900">
              <a:buFont typeface="Arial" panose="020B0604020202020204" pitchFamily="34" charset="0"/>
              <a:buChar char="•"/>
            </a:pPr>
            <a:r>
              <a:rPr lang="en-US" sz="2000" dirty="0"/>
              <a:t>Most common recommendation for organizations who want to use on prem identities in the cloud</a:t>
            </a:r>
          </a:p>
          <a:p>
            <a:pPr marL="285750" indent="-285750">
              <a:buFont typeface="Arial" panose="020B0604020202020204" pitchFamily="34" charset="0"/>
              <a:buChar char="•"/>
            </a:pPr>
            <a:r>
              <a:rPr lang="en-US" dirty="0"/>
              <a:t>Federated sign on with AD FS</a:t>
            </a:r>
          </a:p>
          <a:p>
            <a:pPr marL="882625" lvl="1" indent="-342900">
              <a:buFont typeface="Arial" panose="020B0604020202020204" pitchFamily="34" charset="0"/>
              <a:buChar char="•"/>
            </a:pPr>
            <a:r>
              <a:rPr lang="en-US" sz="2000" dirty="0"/>
              <a:t>Keeps passwords on prem and the identity provider under the organization’s control; with audit trail on prem; plus third party interoperability</a:t>
            </a:r>
          </a:p>
          <a:p>
            <a:pPr marL="285750" indent="-285750">
              <a:buFont typeface="Arial" panose="020B0604020202020204" pitchFamily="34" charset="0"/>
              <a:buChar char="•"/>
            </a:pPr>
            <a:r>
              <a:rPr lang="en-US" dirty="0"/>
              <a:t>Newest: </a:t>
            </a:r>
          </a:p>
          <a:p>
            <a:pPr marL="825475" lvl="1" indent="-285750">
              <a:buFont typeface="Arial" panose="020B0604020202020204" pitchFamily="34" charset="0"/>
              <a:buChar char="•"/>
            </a:pPr>
            <a:r>
              <a:rPr lang="en-US" dirty="0"/>
              <a:t>Pass through authentication and seamless SSO (combined with PTA or PHS)</a:t>
            </a:r>
          </a:p>
          <a:p>
            <a:pPr marL="882625" lvl="1" indent="-342900">
              <a:buFont typeface="Arial" panose="020B0604020202020204" pitchFamily="34" charset="0"/>
              <a:buChar char="•"/>
            </a:pPr>
            <a:r>
              <a:rPr lang="en-US" sz="2000" dirty="0"/>
              <a:t>Competitive, simplicity and light footprint</a:t>
            </a:r>
            <a:endParaRPr lang="en-GB" dirty="0"/>
          </a:p>
          <a:p>
            <a:endParaRPr lang="en-GB" dirty="0"/>
          </a:p>
          <a:p>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28</a:t>
            </a:fld>
            <a:endParaRPr lang="en-GB" dirty="0"/>
          </a:p>
        </p:txBody>
      </p:sp>
    </p:spTree>
    <p:extLst>
      <p:ext uri="{BB962C8B-B14F-4D97-AF65-F5344CB8AC3E}">
        <p14:creationId xmlns:p14="http://schemas.microsoft.com/office/powerpoint/2010/main" val="3589169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Segoe UI" pitchFamily="34" charset="0"/>
                <a:ea typeface="Segoe UI" pitchFamily="34" charset="0"/>
                <a:cs typeface="Segoe UI" pitchFamily="34" charset="0"/>
              </a:rPr>
              <a:t>As part of setting up a Common Identity, there are some design options to consider for enabling users to authenticate to cloud services:</a:t>
            </a:r>
          </a:p>
          <a:p>
            <a:endParaRPr lang="en-US" sz="1400" kern="1200" dirty="0">
              <a:solidFill>
                <a:schemeClr val="tx1"/>
              </a:solidFill>
              <a:effectLst/>
              <a:latin typeface="Segoe UI" pitchFamily="34" charset="0"/>
              <a:ea typeface="Segoe UI" pitchFamily="34" charset="0"/>
              <a:cs typeface="Segoe UI" pitchFamily="34" charset="0"/>
            </a:endParaRPr>
          </a:p>
          <a:p>
            <a:pPr lvl="0"/>
            <a:r>
              <a:rPr lang="en-AU" sz="1400" b="1" kern="1200" dirty="0">
                <a:solidFill>
                  <a:schemeClr val="tx1"/>
                </a:solidFill>
                <a:effectLst/>
                <a:latin typeface="Segoe UI" pitchFamily="34" charset="0"/>
                <a:ea typeface="Segoe UI" pitchFamily="34" charset="0"/>
                <a:cs typeface="Segoe UI" pitchFamily="34" charset="0"/>
              </a:rPr>
              <a:t>Cloud Identity</a:t>
            </a:r>
            <a:r>
              <a:rPr lang="en-AU" sz="1400" kern="1200" dirty="0">
                <a:solidFill>
                  <a:schemeClr val="tx1"/>
                </a:solidFill>
                <a:effectLst/>
                <a:latin typeface="Segoe UI" pitchFamily="34" charset="0"/>
                <a:ea typeface="Segoe UI" pitchFamily="34" charset="0"/>
                <a:cs typeface="Segoe UI" pitchFamily="34" charset="0"/>
              </a:rPr>
              <a:t>: the user identities and associated passwords reside in the cloud and no synchronization takes place with the on-premises Active Directory. In this case, </a:t>
            </a:r>
            <a:r>
              <a:rPr lang="en-AU" sz="1400" i="1" kern="1200" dirty="0">
                <a:solidFill>
                  <a:schemeClr val="tx1"/>
                </a:solidFill>
                <a:effectLst/>
                <a:latin typeface="Segoe UI" pitchFamily="34" charset="0"/>
                <a:ea typeface="Segoe UI" pitchFamily="34" charset="0"/>
                <a:cs typeface="Segoe UI" pitchFamily="34" charset="0"/>
              </a:rPr>
              <a:t>authentication always occurs in the cloud</a:t>
            </a:r>
            <a:r>
              <a:rPr lang="en-AU" sz="1400" kern="1200" dirty="0">
                <a:solidFill>
                  <a:schemeClr val="tx1"/>
                </a:solidFill>
                <a:effectLst/>
                <a:latin typeface="Segoe UI" pitchFamily="34" charset="0"/>
                <a:ea typeface="Segoe UI" pitchFamily="34" charset="0"/>
                <a:cs typeface="Segoe UI" pitchFamily="34" charset="0"/>
              </a:rPr>
              <a:t> and the users must use a separate password from the one used on-premises. This is the simplest scenario as there is no need to synchronize user identities from the on-premises Active Directory domains to the cloud.</a:t>
            </a:r>
            <a:endParaRPr lang="en-US" sz="1400" kern="1200" dirty="0">
              <a:solidFill>
                <a:schemeClr val="tx1"/>
              </a:solidFill>
              <a:effectLst/>
              <a:latin typeface="Segoe UI" pitchFamily="34" charset="0"/>
              <a:ea typeface="Segoe UI" pitchFamily="34" charset="0"/>
              <a:cs typeface="Segoe UI" pitchFamily="34" charset="0"/>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29</a:t>
            </a:fld>
            <a:endParaRPr lang="en-GB" dirty="0"/>
          </a:p>
        </p:txBody>
      </p:sp>
    </p:spTree>
    <p:extLst>
      <p:ext uri="{BB962C8B-B14F-4D97-AF65-F5344CB8AC3E}">
        <p14:creationId xmlns:p14="http://schemas.microsoft.com/office/powerpoint/2010/main" val="2902444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1224"/>
              </a:spcBef>
              <a:spcAft>
                <a:spcPts val="340"/>
              </a:spcAft>
              <a:buClr>
                <a:schemeClr val="tx1"/>
              </a:buClr>
              <a:buSzPct val="100000"/>
              <a:buFontTx/>
              <a:buNone/>
              <a:tabLst/>
              <a:defRPr/>
            </a:pPr>
            <a:r>
              <a:rPr lang="en-AU" sz="1400" b="1" kern="1200" dirty="0">
                <a:solidFill>
                  <a:schemeClr val="tx1"/>
                </a:solidFill>
                <a:effectLst/>
                <a:latin typeface="Segoe UI" pitchFamily="34" charset="0"/>
                <a:ea typeface="Segoe UI" pitchFamily="34" charset="0"/>
                <a:cs typeface="Segoe UI" pitchFamily="34" charset="0"/>
              </a:rPr>
              <a:t>Synchronized Identity</a:t>
            </a:r>
            <a:r>
              <a:rPr lang="en-AU" sz="1400" kern="1200" dirty="0">
                <a:solidFill>
                  <a:schemeClr val="tx1"/>
                </a:solidFill>
                <a:effectLst/>
                <a:latin typeface="Segoe UI" pitchFamily="34" charset="0"/>
                <a:ea typeface="Segoe UI" pitchFamily="34" charset="0"/>
                <a:cs typeface="Segoe UI" pitchFamily="34" charset="0"/>
              </a:rPr>
              <a:t>: the user identities and associated passwords are synchronized from the on-premises Active Directory to the Microsoft Azure Active Directory. In this case, the same password can be used to </a:t>
            </a:r>
            <a:r>
              <a:rPr lang="en-AU" sz="1400" i="1" kern="1200" dirty="0">
                <a:solidFill>
                  <a:schemeClr val="tx1"/>
                </a:solidFill>
                <a:effectLst/>
                <a:latin typeface="Segoe UI" pitchFamily="34" charset="0"/>
                <a:ea typeface="Segoe UI" pitchFamily="34" charset="0"/>
                <a:cs typeface="Segoe UI" pitchFamily="34" charset="0"/>
              </a:rPr>
              <a:t>authenticate the user either in the cloud or on-premises depending on what resource is being accessed</a:t>
            </a:r>
            <a:r>
              <a:rPr lang="en-AU" sz="1400" kern="1200" dirty="0">
                <a:solidFill>
                  <a:schemeClr val="tx1"/>
                </a:solidFill>
                <a:effectLst/>
                <a:latin typeface="Segoe UI" pitchFamily="34" charset="0"/>
                <a:ea typeface="Segoe UI" pitchFamily="34" charset="0"/>
                <a:cs typeface="Segoe UI" pitchFamily="34" charset="0"/>
              </a:rPr>
              <a:t>.  This scenario requires the use of the Azure Active Directory Synchronization Service (AAD Sync) with password hash synchronization enabled.</a:t>
            </a:r>
            <a:endParaRPr lang="en-US" sz="1400" kern="1200" dirty="0">
              <a:solidFill>
                <a:schemeClr val="tx1"/>
              </a:solidFill>
              <a:effectLst/>
              <a:latin typeface="Segoe UI" pitchFamily="34" charset="0"/>
              <a:ea typeface="Segoe UI" pitchFamily="34" charset="0"/>
              <a:cs typeface="Segoe UI" pitchFamily="34" charset="0"/>
            </a:endParaRPr>
          </a:p>
          <a:p>
            <a:pPr marL="0" indent="0">
              <a:spcBef>
                <a:spcPts val="1224"/>
              </a:spcBef>
              <a:buClr>
                <a:schemeClr val="tx1"/>
              </a:buClr>
              <a:buSzPct val="100000"/>
              <a:buNone/>
            </a:pPr>
            <a:endParaRPr lang="en-US" sz="1400" b="1" dirty="0"/>
          </a:p>
          <a:p>
            <a:pPr marL="0" indent="0">
              <a:spcBef>
                <a:spcPts val="1224"/>
              </a:spcBef>
              <a:buClr>
                <a:schemeClr val="tx1"/>
              </a:buClr>
              <a:buSzPct val="100000"/>
              <a:buNone/>
            </a:pPr>
            <a:r>
              <a:rPr lang="en-US" sz="1400" b="1" dirty="0"/>
              <a:t>Password Synchronization (Optional*)</a:t>
            </a:r>
            <a:endParaRPr lang="en-US" sz="1400" b="1" kern="1200" dirty="0">
              <a:solidFill>
                <a:schemeClr val="tx1"/>
              </a:solidFill>
              <a:cs typeface="Arial" pitchFamily="34" charset="0"/>
            </a:endParaRPr>
          </a:p>
          <a:p>
            <a:pPr>
              <a:spcBef>
                <a:spcPts val="1224"/>
              </a:spcBef>
              <a:buClr>
                <a:schemeClr val="tx1"/>
              </a:buClr>
              <a:buSzPct val="100000"/>
            </a:pPr>
            <a:r>
              <a:rPr lang="en-US" sz="1400" dirty="0">
                <a:cs typeface="Arial" pitchFamily="34" charset="0"/>
              </a:rPr>
              <a:t>	Helps provide r</a:t>
            </a:r>
            <a:r>
              <a:rPr lang="en-US" sz="1400" kern="1200" dirty="0">
                <a:cs typeface="Arial" pitchFamily="34" charset="0"/>
              </a:rPr>
              <a:t>ich experience with Office 365 applications.</a:t>
            </a:r>
          </a:p>
          <a:p>
            <a:pPr>
              <a:spcBef>
                <a:spcPts val="1224"/>
              </a:spcBef>
              <a:buClr>
                <a:schemeClr val="tx1"/>
              </a:buClr>
              <a:buSzPct val="100000"/>
            </a:pPr>
            <a:r>
              <a:rPr lang="en-US" sz="1400" kern="1200" dirty="0">
                <a:cs typeface="Arial" pitchFamily="34" charset="0"/>
              </a:rPr>
              <a:t>	Directory synchronization between on-premises </a:t>
            </a:r>
            <a:r>
              <a:rPr lang="en-US" sz="1400" kern="1200" dirty="0">
                <a:solidFill>
                  <a:schemeClr val="tx1"/>
                </a:solidFill>
                <a:cs typeface="Arial" pitchFamily="34" charset="0"/>
              </a:rPr>
              <a:t>and online.</a:t>
            </a:r>
          </a:p>
          <a:p>
            <a:pPr>
              <a:spcBef>
                <a:spcPts val="1224"/>
              </a:spcBef>
              <a:buClr>
                <a:schemeClr val="tx1"/>
              </a:buClr>
              <a:buSzPct val="100000"/>
            </a:pPr>
            <a:r>
              <a:rPr lang="en-US" sz="1400" kern="1200" dirty="0">
                <a:solidFill>
                  <a:schemeClr val="tx1"/>
                </a:solidFill>
                <a:cs typeface="Arial" pitchFamily="34" charset="0"/>
              </a:rPr>
              <a:t>	Identities are created and managed on-premises and synchronized to the cloud.</a:t>
            </a:r>
          </a:p>
          <a:p>
            <a:pPr>
              <a:spcBef>
                <a:spcPts val="1224"/>
              </a:spcBef>
              <a:buClr>
                <a:schemeClr val="tx1"/>
              </a:buClr>
              <a:buSzPct val="100000"/>
            </a:pPr>
            <a:r>
              <a:rPr lang="en-US" sz="1400" kern="1200" dirty="0">
                <a:solidFill>
                  <a:schemeClr val="tx1"/>
                </a:solidFill>
                <a:cs typeface="Arial" pitchFamily="34" charset="0"/>
              </a:rPr>
              <a:t>	Single identity and credentials </a:t>
            </a:r>
            <a:r>
              <a:rPr lang="en-US" sz="1400" b="1" kern="1200" dirty="0">
                <a:solidFill>
                  <a:schemeClr val="tx1"/>
                </a:solidFill>
                <a:cs typeface="Arial" pitchFamily="34" charset="0"/>
              </a:rPr>
              <a:t>but no single Sign-On</a:t>
            </a:r>
            <a:r>
              <a:rPr lang="en-US" sz="1400" kern="1200" dirty="0">
                <a:solidFill>
                  <a:schemeClr val="tx1"/>
                </a:solidFill>
                <a:cs typeface="Arial" pitchFamily="34" charset="0"/>
              </a:rPr>
              <a:t> for on-premises and office 365 services.</a:t>
            </a:r>
          </a:p>
          <a:p>
            <a:pPr>
              <a:spcBef>
                <a:spcPts val="1224"/>
              </a:spcBef>
              <a:buClr>
                <a:schemeClr val="tx1"/>
              </a:buClr>
              <a:buSzPct val="100000"/>
            </a:pPr>
            <a:r>
              <a:rPr lang="en-US" sz="1400" kern="1200" dirty="0">
                <a:solidFill>
                  <a:schemeClr val="tx1"/>
                </a:solidFill>
                <a:cs typeface="Arial" pitchFamily="34" charset="0"/>
              </a:rPr>
              <a:t>	Reuse existing directory implementation on-premises.</a:t>
            </a:r>
          </a:p>
          <a:p>
            <a:pPr lvl="0"/>
            <a:r>
              <a:rPr lang="en-AU" sz="1400" b="1" kern="1200" dirty="0">
                <a:solidFill>
                  <a:schemeClr val="tx1"/>
                </a:solidFill>
                <a:effectLst/>
                <a:latin typeface="Segoe UI" pitchFamily="34" charset="0"/>
                <a:ea typeface="Segoe UI" pitchFamily="34" charset="0"/>
                <a:cs typeface="Segoe UI" pitchFamily="34" charset="0"/>
              </a:rPr>
              <a:t>*</a:t>
            </a:r>
            <a:r>
              <a:rPr lang="en-AU" sz="1400" b="0" i="1" kern="1200" dirty="0">
                <a:solidFill>
                  <a:schemeClr val="tx1"/>
                </a:solidFill>
                <a:effectLst/>
                <a:latin typeface="Segoe UI" pitchFamily="34" charset="0"/>
                <a:ea typeface="Segoe UI" pitchFamily="34" charset="0"/>
                <a:cs typeface="Segoe UI" pitchFamily="34" charset="0"/>
              </a:rPr>
              <a:t> If Password Synchronization is not enabled, the user will need to maintain 2 password for the same account. One on-premises and one on Cloud</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30</a:t>
            </a:fld>
            <a:endParaRPr lang="en-GB" dirty="0"/>
          </a:p>
        </p:txBody>
      </p:sp>
    </p:spTree>
    <p:extLst>
      <p:ext uri="{BB962C8B-B14F-4D97-AF65-F5344CB8AC3E}">
        <p14:creationId xmlns:p14="http://schemas.microsoft.com/office/powerpoint/2010/main" val="3966368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sz="1400" b="1" kern="1200" dirty="0">
                <a:solidFill>
                  <a:schemeClr val="tx1"/>
                </a:solidFill>
                <a:effectLst/>
                <a:latin typeface="Segoe UI" pitchFamily="34" charset="0"/>
                <a:ea typeface="Segoe UI" pitchFamily="34" charset="0"/>
                <a:cs typeface="Segoe UI" pitchFamily="34" charset="0"/>
              </a:rPr>
              <a:t>Federated Identity</a:t>
            </a:r>
            <a:r>
              <a:rPr lang="en-AU" sz="1400" kern="1200" dirty="0">
                <a:solidFill>
                  <a:schemeClr val="tx1"/>
                </a:solidFill>
                <a:effectLst/>
                <a:latin typeface="Segoe UI" pitchFamily="34" charset="0"/>
                <a:ea typeface="Segoe UI" pitchFamily="34" charset="0"/>
                <a:cs typeface="Segoe UI" pitchFamily="34" charset="0"/>
              </a:rPr>
              <a:t>: all authentication is retained on-premises and all passwords are stored on-premises only. </a:t>
            </a:r>
            <a:r>
              <a:rPr lang="en-AU" sz="1400" i="1" kern="1200" dirty="0">
                <a:solidFill>
                  <a:schemeClr val="tx1"/>
                </a:solidFill>
                <a:effectLst/>
                <a:latin typeface="Segoe UI" pitchFamily="34" charset="0"/>
                <a:ea typeface="Segoe UI" pitchFamily="34" charset="0"/>
                <a:cs typeface="Segoe UI" pitchFamily="34" charset="0"/>
              </a:rPr>
              <a:t>All authentication traffic is redirected from Azure Active Directory to the on-premises Active Directory Federation Service</a:t>
            </a:r>
            <a:r>
              <a:rPr lang="en-AU" sz="1400" kern="1200" dirty="0">
                <a:solidFill>
                  <a:schemeClr val="tx1"/>
                </a:solidFill>
                <a:effectLst/>
                <a:latin typeface="Segoe UI" pitchFamily="34" charset="0"/>
                <a:ea typeface="Segoe UI" pitchFamily="34" charset="0"/>
                <a:cs typeface="Segoe UI" pitchFamily="34" charset="0"/>
              </a:rPr>
              <a:t> (AD FS), which authenticates the user against a trusted Active Directory domain. This scenario requires the use of a federation service provider such as Active Directory Federation Service (AD FS) in addition to AAD Sync.</a:t>
            </a:r>
            <a:endParaRPr lang="en-US" sz="1400" kern="1200" dirty="0">
              <a:solidFill>
                <a:schemeClr val="tx1"/>
              </a:solidFill>
              <a:effectLst/>
              <a:latin typeface="Segoe UI" pitchFamily="34" charset="0"/>
              <a:ea typeface="Segoe UI" pitchFamily="34" charset="0"/>
              <a:cs typeface="Segoe UI" pitchFamily="34" charset="0"/>
            </a:endParaRPr>
          </a:p>
          <a:p>
            <a:endParaRPr lang="en-GB" dirty="0"/>
          </a:p>
          <a:p>
            <a:r>
              <a:rPr lang="en-US" b="1" dirty="0"/>
              <a:t>How it works</a:t>
            </a:r>
          </a:p>
          <a:p>
            <a:pPr marL="228600" indent="-228600">
              <a:buFont typeface="+mj-lt"/>
              <a:buAutoNum type="arabicPeriod"/>
            </a:pPr>
            <a:r>
              <a:rPr lang="en-US" b="0" dirty="0"/>
              <a:t>User enters username</a:t>
            </a:r>
          </a:p>
          <a:p>
            <a:pPr marL="228600" indent="-228600">
              <a:buFont typeface="+mj-lt"/>
              <a:buAutoNum type="arabicPeriod"/>
            </a:pPr>
            <a:r>
              <a:rPr lang="en-US" b="0" dirty="0"/>
              <a:t>Azure AD redirects the user to his AD FS Farm with WIA SSO or </a:t>
            </a:r>
            <a:r>
              <a:rPr lang="en-US" b="1" dirty="0"/>
              <a:t>Forms</a:t>
            </a:r>
            <a:r>
              <a:rPr lang="en-US" b="0" dirty="0"/>
              <a:t> based </a:t>
            </a:r>
            <a:r>
              <a:rPr lang="en-US" b="0" dirty="0" err="1"/>
              <a:t>AuthN</a:t>
            </a:r>
            <a:r>
              <a:rPr lang="en-US" b="0" dirty="0"/>
              <a:t> if connecting from </a:t>
            </a:r>
            <a:r>
              <a:rPr lang="en-US" b="1" dirty="0"/>
              <a:t>outside of corporate network</a:t>
            </a:r>
          </a:p>
          <a:p>
            <a:pPr marL="228600" indent="-228600">
              <a:buFont typeface="+mj-lt"/>
              <a:buAutoNum type="arabicPeriod"/>
            </a:pPr>
            <a:r>
              <a:rPr lang="en-US" b="0" dirty="0"/>
              <a:t>AD FS validates the user credentials against on-premises AD</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0" dirty="0"/>
              <a:t>AD FS builds the SAML Token and returns it to the user (requestor)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0" dirty="0"/>
              <a:t>The User Presents the token to Azure AD that validates the SAML Token and conclude the Authentication process.</a:t>
            </a:r>
          </a:p>
          <a:p>
            <a:pPr marL="228600" indent="-228600">
              <a:buFont typeface="+mj-lt"/>
              <a:buAutoNum type="arabicPeriod"/>
            </a:pPr>
            <a:endParaRPr lang="en-US" b="0" dirty="0"/>
          </a:p>
          <a:p>
            <a:endParaRPr lang="fr-FR"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31</a:t>
            </a:fld>
            <a:endParaRPr lang="en-GB" dirty="0"/>
          </a:p>
        </p:txBody>
      </p:sp>
    </p:spTree>
    <p:extLst>
      <p:ext uri="{BB962C8B-B14F-4D97-AF65-F5344CB8AC3E}">
        <p14:creationId xmlns:p14="http://schemas.microsoft.com/office/powerpoint/2010/main" val="1954783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t>What is Azure Active Directory pass-through authentication?</a:t>
            </a:r>
          </a:p>
          <a:p>
            <a:pPr rtl="0"/>
            <a:r>
              <a:rPr lang="en-US" dirty="0"/>
              <a:t>The Azure AD pass-through authentication feature provides a simple solution for these organizations. When users sign in to Azure AD, this feature ensures that users' passwords are directly validated against on-premises Active Directory.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**bullet points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What is it</a:t>
            </a:r>
          </a:p>
          <a:p>
            <a:r>
              <a:rPr lang="en-US" dirty="0">
                <a:gradFill>
                  <a:gsLst>
                    <a:gs pos="1250">
                      <a:schemeClr val="tx1"/>
                    </a:gs>
                    <a:gs pos="100000">
                      <a:schemeClr val="tx1"/>
                    </a:gs>
                  </a:gsLst>
                  <a:lin ang="5400000" scaled="0"/>
                </a:gradFill>
              </a:rPr>
              <a:t>      Credentials validation happens on-prem</a:t>
            </a:r>
          </a:p>
          <a:p>
            <a:r>
              <a:rPr lang="en-US" dirty="0">
                <a:gradFill>
                  <a:gsLst>
                    <a:gs pos="1250">
                      <a:schemeClr val="tx1"/>
                    </a:gs>
                    <a:gs pos="100000">
                      <a:schemeClr val="tx1"/>
                    </a:gs>
                  </a:gsLst>
                  <a:lin ang="5400000" scaled="0"/>
                </a:gradFill>
              </a:rPr>
              <a:t>      Passwords are never stored in the cloud</a:t>
            </a:r>
          </a:p>
          <a:p>
            <a:r>
              <a:rPr lang="en-US" dirty="0">
                <a:gradFill>
                  <a:gsLst>
                    <a:gs pos="1250">
                      <a:schemeClr val="tx1"/>
                    </a:gs>
                    <a:gs pos="100000">
                      <a:schemeClr val="tx1"/>
                    </a:gs>
                  </a:gsLst>
                  <a:lin ang="5400000" scaled="0"/>
                </a:gradFill>
              </a:rPr>
              <a:t>      No dependency of federation identity model</a:t>
            </a:r>
          </a:p>
          <a:p>
            <a:r>
              <a:rPr lang="en-US" sz="1050" b="1" dirty="0"/>
              <a:t>Requirements and Configuration</a:t>
            </a:r>
          </a:p>
          <a:p>
            <a:r>
              <a:rPr lang="en-US" sz="900" kern="1200" dirty="0">
                <a:gradFill>
                  <a:gsLst>
                    <a:gs pos="1250">
                      <a:schemeClr val="tx1"/>
                    </a:gs>
                    <a:gs pos="100000">
                      <a:schemeClr val="tx1"/>
                    </a:gs>
                  </a:gsLst>
                  <a:lin ang="5400000" scaled="0"/>
                </a:gradFill>
                <a:latin typeface="Segoe UI Light" pitchFamily="34" charset="0"/>
                <a:ea typeface="+mn-ea"/>
                <a:cs typeface="Arial" charset="0"/>
                <a:sym typeface="Arial"/>
              </a:rPr>
              <a:t>     Windows 2012r2 (or higher)</a:t>
            </a:r>
          </a:p>
          <a:p>
            <a:r>
              <a:rPr lang="en-US" sz="900" kern="1200" dirty="0">
                <a:gradFill>
                  <a:gsLst>
                    <a:gs pos="1250">
                      <a:schemeClr val="tx1"/>
                    </a:gs>
                    <a:gs pos="100000">
                      <a:schemeClr val="tx1"/>
                    </a:gs>
                  </a:gsLst>
                  <a:lin ang="5400000" scaled="0"/>
                </a:gradFill>
                <a:latin typeface="Segoe UI Light" pitchFamily="34" charset="0"/>
                <a:ea typeface="+mn-ea"/>
                <a:cs typeface="Arial" charset="0"/>
                <a:sym typeface="Arial"/>
              </a:rPr>
              <a:t>     AD Connect v1.1.486.0 (or higher)</a:t>
            </a:r>
          </a:p>
          <a:p>
            <a:r>
              <a:rPr lang="en-US" sz="900" kern="1200" dirty="0">
                <a:gradFill>
                  <a:gsLst>
                    <a:gs pos="1250">
                      <a:schemeClr val="tx1"/>
                    </a:gs>
                    <a:gs pos="100000">
                      <a:schemeClr val="tx1"/>
                    </a:gs>
                  </a:gsLst>
                  <a:lin ang="5400000" scaled="0"/>
                </a:gradFill>
                <a:latin typeface="Segoe UI Light" pitchFamily="34" charset="0"/>
                <a:ea typeface="+mn-ea"/>
                <a:cs typeface="Arial" charset="0"/>
                <a:sym typeface="Arial"/>
              </a:rPr>
              <a:t>     Outbound TCP/UDP 80/443</a:t>
            </a:r>
          </a:p>
          <a:p>
            <a:endParaRPr lang="en-US" sz="900" kern="1200" dirty="0">
              <a:gradFill>
                <a:gsLst>
                  <a:gs pos="1250">
                    <a:schemeClr val="tx1"/>
                  </a:gs>
                  <a:gs pos="100000">
                    <a:schemeClr val="tx1"/>
                  </a:gs>
                </a:gsLst>
                <a:lin ang="5400000" scaled="0"/>
              </a:gradFill>
              <a:latin typeface="Segoe UI Light" pitchFamily="34" charset="0"/>
              <a:ea typeface="+mn-ea"/>
              <a:cs typeface="Arial" charset="0"/>
              <a:sym typeface="Arial"/>
            </a:endParaRPr>
          </a:p>
          <a:p>
            <a:r>
              <a:rPr lang="en-US" sz="900" kern="1200" dirty="0">
                <a:gradFill>
                  <a:gsLst>
                    <a:gs pos="1250">
                      <a:schemeClr val="tx1"/>
                    </a:gs>
                    <a:gs pos="100000">
                      <a:schemeClr val="tx1"/>
                    </a:gs>
                  </a:gsLst>
                  <a:lin ang="5400000" scaled="0"/>
                </a:gradFill>
                <a:latin typeface="Segoe UI Light" pitchFamily="34" charset="0"/>
                <a:ea typeface="+mn-ea"/>
                <a:cs typeface="Arial" charset="0"/>
                <a:sym typeface="Arial"/>
              </a:rPr>
              <a:t>How it works:</a:t>
            </a:r>
          </a:p>
          <a:p>
            <a:pPr marL="228600" indent="-228600">
              <a:buAutoNum type="arabicPeriod"/>
            </a:pPr>
            <a:r>
              <a:rPr lang="en-US" dirty="0"/>
              <a:t>User Enters username and password into the Azure AD sign-in page.  </a:t>
            </a:r>
          </a:p>
          <a:p>
            <a:pPr marL="228600" indent="-228600">
              <a:buAutoNum type="arabicPeriod"/>
            </a:pPr>
            <a:r>
              <a:rPr lang="en-US" dirty="0"/>
              <a:t>AAD places the username and password (encrypted using a public key) on a queue, which the on-premises Pass-through Authentication agent retrieves and validates against the local DC</a:t>
            </a:r>
          </a:p>
          <a:p>
            <a:pPr marL="228600" indent="-228600">
              <a:buAutoNum type="arabicPeriod"/>
            </a:pPr>
            <a:r>
              <a:rPr lang="en-US" dirty="0"/>
              <a:t>The DC evaluates the request and returns the appropriate response (success, failure, password expired or user locked out) to the agent</a:t>
            </a:r>
          </a:p>
          <a:p>
            <a:pPr marL="228600" indent="-228600">
              <a:buAutoNum type="arabicPeriod"/>
            </a:pPr>
            <a:r>
              <a:rPr lang="en-US" dirty="0"/>
              <a:t>AAD validates the response and concludes the authentication process (may request MFA if needed).</a:t>
            </a:r>
          </a:p>
          <a:p>
            <a:endParaRPr lang="en-US" sz="900" kern="1200" dirty="0">
              <a:gradFill>
                <a:gsLst>
                  <a:gs pos="1250">
                    <a:schemeClr val="tx1"/>
                  </a:gs>
                  <a:gs pos="100000">
                    <a:schemeClr val="tx1"/>
                  </a:gs>
                </a:gsLst>
                <a:lin ang="5400000" scaled="0"/>
              </a:gradFill>
              <a:latin typeface="Segoe UI Light" pitchFamily="34" charset="0"/>
              <a:ea typeface="+mn-ea"/>
              <a:cs typeface="Arial" charset="0"/>
              <a:sym typeface="Arial"/>
            </a:endParaRPr>
          </a:p>
          <a:p>
            <a:r>
              <a:rPr lang="en-US" dirty="0">
                <a:gradFill>
                  <a:gsLst>
                    <a:gs pos="1250">
                      <a:schemeClr val="tx1"/>
                    </a:gs>
                    <a:gs pos="100000">
                      <a:schemeClr val="tx1"/>
                    </a:gs>
                  </a:gsLst>
                  <a:lin ang="5400000" scaled="0"/>
                </a:gradFill>
              </a:rPr>
              <a:t>The details of the interactions can be found here: https://docs.microsoft.com/en-us/azure/active-directory/connect/active-directory-aadconnect-pass-through-authentication-how-it-works</a:t>
            </a:r>
          </a:p>
          <a:p>
            <a:endParaRPr lang="en-US" dirty="0">
              <a:gradFill>
                <a:gsLst>
                  <a:gs pos="1250">
                    <a:schemeClr val="tx1"/>
                  </a:gs>
                  <a:gs pos="100000">
                    <a:schemeClr val="tx1"/>
                  </a:gs>
                </a:gsLst>
                <a:lin ang="5400000" scaled="0"/>
              </a:gradFill>
            </a:endParaRPr>
          </a:p>
          <a:p>
            <a:pPr marL="0" lvl="1" indent="0">
              <a:buNone/>
            </a:pPr>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32</a:t>
            </a:fld>
            <a:endParaRPr lang="en-GB" dirty="0"/>
          </a:p>
        </p:txBody>
      </p:sp>
    </p:spTree>
    <p:extLst>
      <p:ext uri="{BB962C8B-B14F-4D97-AF65-F5344CB8AC3E}">
        <p14:creationId xmlns:p14="http://schemas.microsoft.com/office/powerpoint/2010/main" val="3415227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t>What is Azure Active Directory Seamless Single Sign On?</a:t>
            </a:r>
          </a:p>
          <a:p>
            <a:pPr rtl="0"/>
            <a:r>
              <a:rPr lang="en-US"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pPr rtl="0"/>
            <a:r>
              <a:rPr lang="en-US" dirty="0"/>
              <a:t>Seamless SSO can be enabled via Azure AD Connect and can be combined with either </a:t>
            </a:r>
            <a:r>
              <a:rPr lang="en-US" dirty="0">
                <a:hlinkClick r:id="rId3"/>
              </a:rPr>
              <a:t>password synchronization</a:t>
            </a:r>
            <a:r>
              <a:rPr lang="en-US" dirty="0"/>
              <a:t> or </a:t>
            </a:r>
            <a:r>
              <a:rPr lang="en-US" dirty="0">
                <a:hlinkClick r:id="rId4"/>
              </a:rPr>
              <a:t>pass-through authentication</a:t>
            </a:r>
            <a:r>
              <a:rPr lang="en-US" dirty="0"/>
              <a:t>.</a:t>
            </a:r>
          </a:p>
          <a:p>
            <a:endParaRPr lang="en-US" b="1" dirty="0"/>
          </a:p>
          <a:p>
            <a:r>
              <a:rPr lang="en-US" b="1" dirty="0"/>
              <a:t>What is Single Sign-On?</a:t>
            </a:r>
          </a:p>
          <a:p>
            <a:r>
              <a:rPr lang="en-US" dirty="0"/>
              <a:t>True Single Sign-On (SSO) without ADFS</a:t>
            </a:r>
          </a:p>
          <a:p>
            <a:pPr marL="457200" lvl="3" indent="0">
              <a:buFont typeface="Arial" panose="020B0604020202020204" pitchFamily="34" charset="0"/>
              <a:buNone/>
            </a:pPr>
            <a:r>
              <a:rPr lang="en-US" sz="2000" dirty="0"/>
              <a:t>No additional servers or infrastructure required on premises</a:t>
            </a:r>
          </a:p>
          <a:p>
            <a:pPr marL="457200" lvl="3" indent="0">
              <a:buFont typeface="Arial" panose="020B0604020202020204" pitchFamily="34" charset="0"/>
              <a:buNone/>
            </a:pPr>
            <a:r>
              <a:rPr lang="en-US" sz="2000" dirty="0"/>
              <a:t>Accelerated deployment</a:t>
            </a:r>
          </a:p>
          <a:p>
            <a:r>
              <a:rPr lang="en-US" dirty="0"/>
              <a:t>Utilizes existing AD infrastructure</a:t>
            </a:r>
          </a:p>
          <a:p>
            <a:pPr marL="457200" lvl="3" indent="0">
              <a:buFont typeface="Arial" panose="020B0604020202020204" pitchFamily="34" charset="0"/>
              <a:buNone/>
            </a:pPr>
            <a:r>
              <a:rPr lang="en-US" sz="2000" dirty="0"/>
              <a:t>Inherit support for finding the closest Domain Controller (DC)</a:t>
            </a:r>
          </a:p>
          <a:p>
            <a:pPr marL="457200" lvl="3" indent="0">
              <a:buFont typeface="Arial" panose="020B0604020202020204" pitchFamily="34" charset="0"/>
              <a:buNone/>
            </a:pPr>
            <a:r>
              <a:rPr lang="en-US" sz="2000" dirty="0"/>
              <a:t>Based on Kerberos</a:t>
            </a:r>
          </a:p>
          <a:p>
            <a:pPr marL="457200" lvl="3" indent="0">
              <a:buFont typeface="Arial" panose="020B0604020202020204" pitchFamily="34" charset="0"/>
              <a:buNone/>
            </a:pPr>
            <a:r>
              <a:rPr lang="en-US" sz="2000" dirty="0"/>
              <a:t>No Disaster Recovery plan required outside of Active Directory (AD) Disaster recovery</a:t>
            </a:r>
          </a:p>
          <a:p>
            <a:pPr marL="457200" lvl="3" indent="0">
              <a:buFont typeface="Arial" panose="020B0604020202020204" pitchFamily="34" charset="0"/>
              <a:buNone/>
            </a:pPr>
            <a:r>
              <a:rPr lang="en-US" sz="2000" dirty="0"/>
              <a:t>SSO is provided for all domain joined corporate machines with line of sight to a DC</a:t>
            </a:r>
          </a:p>
          <a:p>
            <a:pPr marL="457200" lvl="3" indent="0">
              <a:buFont typeface="Arial" panose="020B0604020202020204" pitchFamily="34" charset="0"/>
              <a:buNone/>
            </a:pPr>
            <a:r>
              <a:rPr lang="en-US" sz="2000" dirty="0"/>
              <a:t>Can be used in addition to:</a:t>
            </a:r>
          </a:p>
          <a:p>
            <a:pPr marL="685800" lvl="4" indent="0">
              <a:buFont typeface="Arial" panose="020B0604020202020204" pitchFamily="34" charset="0"/>
              <a:buNone/>
            </a:pPr>
            <a:r>
              <a:rPr lang="en-US" sz="2000" dirty="0"/>
              <a:t>Pass-through authentication (PTA)</a:t>
            </a:r>
          </a:p>
          <a:p>
            <a:pPr marL="685800" lvl="4" indent="0">
              <a:buFont typeface="Arial" panose="020B0604020202020204" pitchFamily="34" charset="0"/>
              <a:buNone/>
            </a:pPr>
            <a:r>
              <a:rPr lang="en-US" sz="2000" dirty="0"/>
              <a:t>Password Hash Sync (PHS)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What does SSO offers over AD FS?</a:t>
            </a:r>
          </a:p>
          <a:p>
            <a:pPr marL="574602" lvl="2" indent="-457200"/>
            <a:r>
              <a:rPr lang="en-US" sz="3200" dirty="0"/>
              <a:t>Less infrastructure to manage</a:t>
            </a:r>
          </a:p>
          <a:p>
            <a:pPr marL="574602" lvl="2" indent="-457200"/>
            <a:r>
              <a:rPr lang="en-US" sz="2000" dirty="0"/>
              <a:t>No need for dedicated servers, load balancers or DMZ</a:t>
            </a:r>
          </a:p>
          <a:p>
            <a:pPr marL="574602" lvl="2" indent="-457200"/>
            <a:r>
              <a:rPr lang="en-US" sz="3200" dirty="0"/>
              <a:t>Less to manage after deployment</a:t>
            </a:r>
          </a:p>
          <a:p>
            <a:pPr marL="574602" lvl="2" indent="-457200"/>
            <a:r>
              <a:rPr lang="en-US" dirty="0"/>
              <a:t>Simple Disaster Recovery and High Availability story, no certificates to manage</a:t>
            </a:r>
          </a:p>
          <a:p>
            <a:pPr marL="0" lvl="1" indent="0">
              <a:buNone/>
            </a:pPr>
            <a:endParaRPr lang="en-US" dirty="0"/>
          </a:p>
          <a:p>
            <a:pPr marL="0" lvl="1" indent="0">
              <a:buNone/>
            </a:pPr>
            <a:r>
              <a:rPr lang="en-US" b="1" dirty="0"/>
              <a:t>How does it works?</a:t>
            </a:r>
            <a:endParaRPr lang="en-US" dirty="0"/>
          </a:p>
          <a:p>
            <a:pPr marL="228600" indent="-228600">
              <a:buAutoNum type="arabicPeriod"/>
            </a:pPr>
            <a:r>
              <a:rPr lang="en-US" dirty="0"/>
              <a:t>The user tries to access an application from a domain-joined corporate device inside your corporate network by entering username into the Azure AD sign-in page. </a:t>
            </a:r>
          </a:p>
          <a:p>
            <a:pPr marL="228600" indent="-228600">
              <a:buAutoNum type="arabicPeriod"/>
            </a:pPr>
            <a:r>
              <a:rPr lang="en-US" dirty="0"/>
              <a:t>Using JavaScript in the background, Azure AD challenges the browser, via a 401 Unauthorized response, to provide a Kerberos ticket</a:t>
            </a:r>
          </a:p>
          <a:p>
            <a:pPr marL="228600" indent="-228600">
              <a:buAutoNum type="arabicPeriod"/>
            </a:pPr>
            <a:r>
              <a:rPr lang="en-US" dirty="0"/>
              <a:t>The browser, in turn, requests a ticket from Active Directory for the computer account</a:t>
            </a:r>
          </a:p>
          <a:p>
            <a:pPr marL="228600" indent="-228600">
              <a:buAutoNum type="arabicPeriod"/>
            </a:pPr>
            <a:r>
              <a:rPr lang="en-US" dirty="0"/>
              <a:t>Active Directory locates the computer account and returns a Kerberos ticket to the browser encrypted with the computer account's secret.</a:t>
            </a:r>
          </a:p>
          <a:p>
            <a:pPr marL="228600" indent="-228600">
              <a:buAutoNum type="arabicPeriod"/>
            </a:pPr>
            <a:r>
              <a:rPr lang="en-US" dirty="0"/>
              <a:t>The browser forwards the Kerberos ticket it acquired from Active Directory to Azure AD</a:t>
            </a:r>
          </a:p>
          <a:p>
            <a:pPr marL="228600" indent="-228600">
              <a:buAutoNum type="arabicPeriod"/>
            </a:pPr>
            <a:r>
              <a:rPr lang="en-US" dirty="0"/>
              <a:t>Azure AD decrypts the Kerberos ticket, which includes the identity of the user signed into the corporate device, using the previously shared key.</a:t>
            </a:r>
          </a:p>
          <a:p>
            <a:pPr marL="228600" indent="-228600">
              <a:buAutoNum type="arabicPeriod"/>
            </a:pPr>
            <a:r>
              <a:rPr lang="en-US" dirty="0"/>
              <a:t>After evaluation, Azure AD either returns a token back to the application or asks the user to perform additional proofs, such as Multi-Factor Authentication</a:t>
            </a:r>
          </a:p>
          <a:p>
            <a:pPr rtl="0"/>
            <a:endParaRPr lang="en-US" dirty="0"/>
          </a:p>
          <a:p>
            <a:pPr marL="0" indent="0">
              <a:buNone/>
            </a:pPr>
            <a:r>
              <a:rPr lang="en-US" dirty="0"/>
              <a:t>For details, see: https://docs.microsoft.com/en-us/azure/active-directory/connect/active-directory-aadconnect-sso-how-it-works</a:t>
            </a:r>
          </a:p>
          <a:p>
            <a:pPr marL="0" indent="0">
              <a:buNone/>
            </a:pPr>
            <a:endParaRPr lang="en-US"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33</a:t>
            </a:fld>
            <a:endParaRPr lang="en-GB" dirty="0"/>
          </a:p>
        </p:txBody>
      </p:sp>
    </p:spTree>
    <p:extLst>
      <p:ext uri="{BB962C8B-B14F-4D97-AF65-F5344CB8AC3E}">
        <p14:creationId xmlns:p14="http://schemas.microsoft.com/office/powerpoint/2010/main" val="1081979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Identity Modernization Context, </a:t>
            </a:r>
          </a:p>
          <a:p>
            <a:r>
              <a:rPr lang="pt-PT" dirty="0"/>
              <a:t>Users want to access information from any device at any place and any time. </a:t>
            </a:r>
          </a:p>
          <a:p>
            <a:r>
              <a:rPr lang="pt-PT" dirty="0"/>
              <a:t>Single Identity to all apps, and the most seamless experience possible.</a:t>
            </a:r>
          </a:p>
          <a:p>
            <a:endParaRPr lang="pt-PT" dirty="0"/>
          </a:p>
          <a:p>
            <a:r>
              <a:rPr lang="pt-PT" dirty="0"/>
              <a:t>Organizations want to enable users anywhere by protecting their Intelectual property</a:t>
            </a:r>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a:t>
            </a:fld>
            <a:endParaRPr lang="en-GB" dirty="0"/>
          </a:p>
        </p:txBody>
      </p:sp>
    </p:spTree>
    <p:extLst>
      <p:ext uri="{BB962C8B-B14F-4D97-AF65-F5344CB8AC3E}">
        <p14:creationId xmlns:p14="http://schemas.microsoft.com/office/powerpoint/2010/main" val="2960234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References</a:t>
            </a:r>
            <a:r>
              <a:rPr lang="es-ES" dirty="0"/>
              <a:t>: https://docs.microsoft.com/en-us/azure/active-directory/develop/active-directory-authentication-scenarios</a:t>
            </a:r>
          </a:p>
          <a:p>
            <a:endParaRPr lang="es-ES" dirty="0"/>
          </a:p>
          <a:p>
            <a:r>
              <a:rPr lang="es-ES" dirty="0" err="1"/>
              <a:t>If</a:t>
            </a:r>
            <a:r>
              <a:rPr lang="es-ES" dirty="0"/>
              <a:t> </a:t>
            </a:r>
            <a:r>
              <a:rPr lang="es-ES" dirty="0" err="1"/>
              <a:t>you</a:t>
            </a:r>
            <a:r>
              <a:rPr lang="es-ES" dirty="0"/>
              <a:t> </a:t>
            </a:r>
            <a:r>
              <a:rPr lang="es-ES" dirty="0" err="1"/>
              <a:t>want</a:t>
            </a:r>
            <a:r>
              <a:rPr lang="es-ES" dirty="0"/>
              <a:t> </a:t>
            </a:r>
            <a:r>
              <a:rPr lang="es-ES" dirty="0" err="1"/>
              <a:t>to</a:t>
            </a:r>
            <a:r>
              <a:rPr lang="es-ES" dirty="0"/>
              <a:t> </a:t>
            </a:r>
            <a:r>
              <a:rPr lang="es-ES" dirty="0" err="1"/>
              <a:t>go</a:t>
            </a:r>
            <a:r>
              <a:rPr lang="es-ES" dirty="0"/>
              <a:t> </a:t>
            </a:r>
            <a:r>
              <a:rPr lang="es-ES" dirty="0" err="1"/>
              <a:t>deeper</a:t>
            </a:r>
            <a:r>
              <a:rPr lang="es-ES" dirty="0"/>
              <a:t>, </a:t>
            </a:r>
            <a:r>
              <a:rPr lang="es-ES" dirty="0" err="1"/>
              <a:t>see</a:t>
            </a:r>
            <a:r>
              <a:rPr lang="es-ES" dirty="0"/>
              <a:t> </a:t>
            </a:r>
            <a:r>
              <a:rPr lang="es-ES" dirty="0" err="1"/>
              <a:t>type</a:t>
            </a:r>
            <a:r>
              <a:rPr lang="es-ES" dirty="0"/>
              <a:t> </a:t>
            </a:r>
            <a:r>
              <a:rPr lang="es-ES" dirty="0" err="1"/>
              <a:t>of</a:t>
            </a:r>
            <a:r>
              <a:rPr lang="es-ES" dirty="0"/>
              <a:t> </a:t>
            </a:r>
            <a:r>
              <a:rPr lang="es-ES" dirty="0" err="1"/>
              <a:t>applications</a:t>
            </a:r>
            <a:r>
              <a:rPr lang="es-ES" dirty="0"/>
              <a:t> https://docs.microsoft.com/en-us/azure/active-</a:t>
            </a:r>
          </a:p>
          <a:p>
            <a:r>
              <a:rPr lang="es-ES" dirty="0" err="1"/>
              <a:t>directory</a:t>
            </a:r>
            <a:r>
              <a:rPr lang="es-ES" dirty="0"/>
              <a:t>/</a:t>
            </a:r>
            <a:r>
              <a:rPr lang="es-ES" dirty="0" err="1"/>
              <a:t>develop</a:t>
            </a:r>
            <a:r>
              <a:rPr lang="es-ES" dirty="0"/>
              <a:t>/active-directory-authentication-scenarios#application-types-and-scenarios</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34</a:t>
            </a:fld>
            <a:endParaRPr lang="en-GB" dirty="0"/>
          </a:p>
        </p:txBody>
      </p:sp>
    </p:spTree>
    <p:extLst>
      <p:ext uri="{BB962C8B-B14F-4D97-AF65-F5344CB8AC3E}">
        <p14:creationId xmlns:p14="http://schemas.microsoft.com/office/powerpoint/2010/main" val="1504922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35</a:t>
            </a:fld>
            <a:endParaRPr lang="en-GB" dirty="0"/>
          </a:p>
        </p:txBody>
      </p:sp>
    </p:spTree>
    <p:extLst>
      <p:ext uri="{BB962C8B-B14F-4D97-AF65-F5344CB8AC3E}">
        <p14:creationId xmlns:p14="http://schemas.microsoft.com/office/powerpoint/2010/main" val="2905670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b="0" i="0" u="none" strike="noStrike" kern="1200" dirty="0">
                <a:solidFill>
                  <a:schemeClr val="tx1"/>
                </a:solidFill>
                <a:effectLst/>
                <a:latin typeface="Segoe UI" panose="020B0502040204020203" pitchFamily="34" charset="0"/>
                <a:ea typeface="+mn-ea"/>
                <a:cs typeface="Segoe UI" panose="020B0502040204020203" pitchFamily="34" charset="0"/>
              </a:rPr>
              <a:t>ADAL is the acronym for the 'Active Directory Authentication Library' and, along with OAuth 2.0, it is an underpinning of Modern Authentication. </a:t>
            </a:r>
          </a:p>
          <a:p>
            <a:endParaRPr lang="fr-FR" dirty="0"/>
          </a:p>
          <a:p>
            <a:pPr marL="0" marR="0" lvl="0" indent="0" algn="l" defTabSz="457200" rtl="0" eaLnBrk="1" fontAlgn="auto" latinLnBrk="0" hangingPunct="1">
              <a:lnSpc>
                <a:spcPct val="100000"/>
              </a:lnSpc>
              <a:spcBef>
                <a:spcPts val="300"/>
              </a:spcBef>
              <a:spcAft>
                <a:spcPts val="600"/>
              </a:spcAft>
              <a:buClrTx/>
              <a:buSzTx/>
              <a:buFontTx/>
              <a:buNone/>
              <a:tabLst/>
              <a:defRPr/>
            </a:pPr>
            <a:r>
              <a:rPr lang="en-US" sz="1400" b="1" kern="1200" dirty="0">
                <a:solidFill>
                  <a:schemeClr val="tx1"/>
                </a:solidFill>
                <a:effectLst/>
                <a:latin typeface="Segoe UI" pitchFamily="34" charset="0"/>
                <a:ea typeface="Segoe UI" pitchFamily="34" charset="0"/>
                <a:cs typeface="Segoe UI" pitchFamily="34" charset="0"/>
              </a:rPr>
              <a:t>Azure Active Directory Authentication Libraries</a:t>
            </a:r>
            <a:br>
              <a:rPr lang="en-US" sz="1400" kern="1200" dirty="0">
                <a:solidFill>
                  <a:schemeClr val="tx1"/>
                </a:solidFill>
                <a:effectLst/>
                <a:latin typeface="Segoe UI" pitchFamily="34" charset="0"/>
                <a:ea typeface="Segoe UI" pitchFamily="34" charset="0"/>
                <a:cs typeface="Segoe UI" pitchFamily="34" charset="0"/>
              </a:rPr>
            </a:br>
            <a:r>
              <a:rPr lang="en-US" sz="1400" u="sng" kern="1200" dirty="0">
                <a:solidFill>
                  <a:schemeClr val="tx1"/>
                </a:solidFill>
                <a:effectLst/>
                <a:latin typeface="Segoe UI" pitchFamily="34" charset="0"/>
                <a:ea typeface="Segoe UI" pitchFamily="34" charset="0"/>
                <a:cs typeface="Segoe UI" pitchFamily="34" charset="0"/>
                <a:hlinkClick r:id="rId3"/>
              </a:rPr>
              <a:t>https://azure.microsoft.com/en-us/documentation/articles/active-directory-authentication-libraries/</a:t>
            </a:r>
            <a:r>
              <a:rPr lang="en-US" sz="1400" kern="1200" dirty="0">
                <a:solidFill>
                  <a:schemeClr val="tx1"/>
                </a:solidFill>
                <a:effectLst/>
                <a:latin typeface="Segoe UI" pitchFamily="34" charset="0"/>
                <a:ea typeface="Segoe UI" pitchFamily="34" charset="0"/>
                <a:cs typeface="Segoe UI" pitchFamily="34" charset="0"/>
              </a:rPr>
              <a:t> </a:t>
            </a:r>
            <a:endParaRPr lang="en-US" dirty="0"/>
          </a:p>
          <a:p>
            <a:pPr marL="0" marR="0" lvl="0" indent="0" algn="l" defTabSz="457200" rtl="0" eaLnBrk="1" fontAlgn="auto" latinLnBrk="0" hangingPunct="1">
              <a:lnSpc>
                <a:spcPct val="100000"/>
              </a:lnSpc>
              <a:spcBef>
                <a:spcPts val="300"/>
              </a:spcBef>
              <a:spcAft>
                <a:spcPts val="600"/>
              </a:spcAft>
              <a:buClrTx/>
              <a:buSzTx/>
              <a:buFontTx/>
              <a:buNone/>
              <a:tabLst/>
              <a:defRPr/>
            </a:pPr>
            <a:r>
              <a:rPr lang="en-US" dirty="0"/>
              <a:t>The Azure AD authentication Library (ADAL) enables client application developers to easily authenticate users to cloud or on-premises Active Directory, and then obtain access tokens for securing API calls. ADAL has many features that make authentication easier for developers, such as asynchronous support, a configurable token cache that stores access tokens and refresh tokens, automatic token refresh when an access token expires and a refresh token is available, and more. By handling most of the complexity, ADAL can help developers focus on business logic in their application and easily secure resources without being an expert on security.</a:t>
            </a:r>
            <a:endParaRPr lang="en-US" sz="1400" b="1" kern="1200" dirty="0">
              <a:solidFill>
                <a:schemeClr val="tx1"/>
              </a:solidFill>
              <a:effectLst/>
              <a:latin typeface="Segoe UI" pitchFamily="34" charset="0"/>
              <a:ea typeface="Segoe UI" pitchFamily="34" charset="0"/>
              <a:cs typeface="Segoe UI" pitchFamily="34" charset="0"/>
            </a:endParaRPr>
          </a:p>
          <a:p>
            <a:endParaRPr lang="fr-FR" dirty="0"/>
          </a:p>
          <a:p>
            <a:endParaRPr lang="fr-FR"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fr-FR" dirty="0"/>
          </a:p>
          <a:p>
            <a:r>
              <a:rPr lang="en-US" dirty="0"/>
              <a:t>Customizing Token Lifetimes :</a:t>
            </a:r>
            <a:endParaRPr lang="fr-FR"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4"/>
              </a:rPr>
              <a:t>https://docs.microsoft.com/en-us/azure/active-directory/active-directory-configurable-token-lifetimes</a:t>
            </a:r>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36</a:t>
            </a:fld>
            <a:endParaRPr lang="en-GB" dirty="0"/>
          </a:p>
        </p:txBody>
      </p:sp>
    </p:spTree>
    <p:extLst>
      <p:ext uri="{BB962C8B-B14F-4D97-AF65-F5344CB8AC3E}">
        <p14:creationId xmlns:p14="http://schemas.microsoft.com/office/powerpoint/2010/main" val="4249367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37</a:t>
            </a:fld>
            <a:endParaRPr lang="en-GB" dirty="0"/>
          </a:p>
        </p:txBody>
      </p:sp>
    </p:spTree>
    <p:extLst>
      <p:ext uri="{BB962C8B-B14F-4D97-AF65-F5344CB8AC3E}">
        <p14:creationId xmlns:p14="http://schemas.microsoft.com/office/powerpoint/2010/main" val="3787149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kern="1200" dirty="0">
                <a:solidFill>
                  <a:schemeClr val="tx1"/>
                </a:solidFill>
                <a:effectLst/>
                <a:latin typeface="Segoe UI" pitchFamily="34" charset="0"/>
                <a:ea typeface="Segoe UI" pitchFamily="34" charset="0"/>
                <a:cs typeface="Segoe UI" pitchFamily="34" charset="0"/>
              </a:rPr>
              <a:t>Office 2013 updated authentication enabling Multi-Factor Authentication and SAML identity providers</a:t>
            </a:r>
            <a:br>
              <a:rPr lang="en-US" sz="1400" kern="1200" dirty="0">
                <a:solidFill>
                  <a:schemeClr val="tx1"/>
                </a:solidFill>
                <a:effectLst/>
                <a:latin typeface="Segoe UI" pitchFamily="34" charset="0"/>
                <a:ea typeface="Segoe UI" pitchFamily="34" charset="0"/>
                <a:cs typeface="Segoe UI" pitchFamily="34" charset="0"/>
              </a:rPr>
            </a:br>
            <a:r>
              <a:rPr lang="en-US" sz="1400" u="sng" kern="1200" dirty="0">
                <a:solidFill>
                  <a:schemeClr val="tx1"/>
                </a:solidFill>
                <a:effectLst/>
                <a:latin typeface="Segoe UI" pitchFamily="34" charset="0"/>
                <a:ea typeface="Segoe UI" pitchFamily="34" charset="0"/>
                <a:cs typeface="Segoe UI" pitchFamily="34" charset="0"/>
                <a:hlinkClick r:id="rId3"/>
              </a:rPr>
              <a:t>https://blogs.office.com/2014/11/12/office-2013-updated-authentication-enabling-multi-factor-authentication-saml-identity-providers/</a:t>
            </a:r>
            <a:r>
              <a:rPr lang="en-US" sz="1400" kern="1200" dirty="0">
                <a:solidFill>
                  <a:schemeClr val="tx1"/>
                </a:solidFill>
                <a:effectLst/>
                <a:latin typeface="Segoe UI" pitchFamily="34" charset="0"/>
                <a:ea typeface="Segoe UI" pitchFamily="34" charset="0"/>
                <a:cs typeface="Segoe UI" pitchFamily="34" charset="0"/>
              </a:rPr>
              <a:t> </a:t>
            </a:r>
          </a:p>
          <a:p>
            <a:br>
              <a:rPr lang="en-US" sz="1400" kern="1200" dirty="0">
                <a:solidFill>
                  <a:schemeClr val="tx1"/>
                </a:solidFill>
                <a:effectLst/>
                <a:latin typeface="Segoe UI" pitchFamily="34" charset="0"/>
                <a:ea typeface="Segoe UI" pitchFamily="34" charset="0"/>
                <a:cs typeface="Segoe UI" pitchFamily="34" charset="0"/>
              </a:rPr>
            </a:br>
            <a:r>
              <a:rPr lang="en-US" sz="1400" kern="1200" dirty="0">
                <a:solidFill>
                  <a:schemeClr val="tx1"/>
                </a:solidFill>
                <a:effectLst/>
                <a:latin typeface="Segoe UI" pitchFamily="34" charset="0"/>
                <a:ea typeface="Segoe UI" pitchFamily="34" charset="0"/>
                <a:cs typeface="Segoe UI" pitchFamily="34" charset="0"/>
              </a:rPr>
              <a:t>The ADAL-based authentication stack enables Office 2013 and Office 2016 clients to engage in browser-based authentication (also known as passive authentication) where the user is directed to a webpage from the identity provider to authenticate. The </a:t>
            </a:r>
            <a:r>
              <a:rPr lang="en-US" dirty="0"/>
              <a:t>diagram on the slide </a:t>
            </a:r>
            <a:r>
              <a:rPr lang="en-US" sz="1400" kern="1200" dirty="0">
                <a:solidFill>
                  <a:schemeClr val="tx1"/>
                </a:solidFill>
                <a:effectLst/>
                <a:latin typeface="Segoe UI" pitchFamily="34" charset="0"/>
                <a:ea typeface="Segoe UI" pitchFamily="34" charset="0"/>
                <a:cs typeface="Segoe UI" pitchFamily="34" charset="0"/>
              </a:rPr>
              <a:t>shows the default webpage from Azure Active Directory (Azure AD), which is used by Office 365. This diagram shows how the updated Office 2013 Windows client applications enables user sign in. The Office 2013 and Office 2016 client applications use the ADAL component to facilitate sign-in with Azure AD. Azure AD hosts a web page where the user can sign in. The identity provider could be Azure AD or a federated identity provider such as Active Directory Federation Services (AD FS). If the user is a federated user, Azure AD redirects the user to the sign-in webpage hosted by the identity provider of record for the tenant. This identity provider is determined based on the domain as specified in the user’s sign-in name. The sign-in webpage is shown to the user on their device and the user signs in. The identity provider returns a token to Azure AD when the user is successfully signed in. Azure AD returns a JWT token to the Office client application and the client application can use this JWT token with Office 365 services on behalf of the user. There are several benefits to this approach, including that the Office client application never handles the user password, the identity provider can show multiple pages and custom user interfaces to the user, and customized sign-in can be enabled through integration with the identity provider.</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38</a:t>
            </a:fld>
            <a:endParaRPr lang="en-GB" dirty="0"/>
          </a:p>
        </p:txBody>
      </p:sp>
    </p:spTree>
    <p:extLst>
      <p:ext uri="{BB962C8B-B14F-4D97-AF65-F5344CB8AC3E}">
        <p14:creationId xmlns:p14="http://schemas.microsoft.com/office/powerpoint/2010/main" val="1302924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A preview version of the Azure AD module is also available. More information: https://docs.microsoft.com/en-us/powershell/azure/active-directory/install-adv2?view=azureadps-2.0</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fr-FR" dirty="0"/>
          </a:p>
          <a:p>
            <a:pPr marL="0" indent="0" algn="l">
              <a:lnSpc>
                <a:spcPct val="90000"/>
              </a:lnSpc>
              <a:spcAft>
                <a:spcPts val="600"/>
              </a:spcAft>
              <a:buFont typeface="Wingdings" panose="05000000000000000000" pitchFamily="2" charset="2"/>
              <a:buNone/>
            </a:pPr>
            <a:r>
              <a:rPr lang="fr-FR" sz="1600" dirty="0"/>
              <a:t>via the Azure Portal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fr-FR" dirty="0"/>
          </a:p>
          <a:p>
            <a:pPr marL="825475" marR="0" lvl="1"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fr-FR" dirty="0"/>
              <a:t>https://portal.azure.com </a:t>
            </a:r>
          </a:p>
          <a:p>
            <a:pPr marL="539725" lvl="1" indent="0">
              <a:buFont typeface="Arial" panose="020B0604020202020204" pitchFamily="34" charset="0"/>
              <a:buNone/>
            </a:pPr>
            <a:r>
              <a:rPr lang="fr-FR" dirty="0"/>
              <a:t>Or</a:t>
            </a:r>
          </a:p>
          <a:p>
            <a:pPr marL="825475" marR="0" lvl="1"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fr-FR" dirty="0"/>
              <a:t>https://aad.portal.azure.com</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39</a:t>
            </a:fld>
            <a:endParaRPr lang="en-GB" dirty="0"/>
          </a:p>
        </p:txBody>
      </p:sp>
    </p:spTree>
    <p:extLst>
      <p:ext uri="{BB962C8B-B14F-4D97-AF65-F5344CB8AC3E}">
        <p14:creationId xmlns:p14="http://schemas.microsoft.com/office/powerpoint/2010/main" val="3091882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https://docs.microsoft.com/en-us/azure/active-directory/role-based-access-control-what-is</a:t>
            </a:r>
          </a:p>
          <a:p>
            <a:r>
              <a:rPr lang="en-GB" dirty="0"/>
              <a:t>For Administrative roles in Azure AD, see https://docs.microsoft.com/en-us/azure/active-directory/active-directory-assign-admin-roles-azure-portal</a:t>
            </a:r>
          </a:p>
          <a:p>
            <a:r>
              <a:rPr lang="en-GB" dirty="0"/>
              <a:t>Conduct a general discussion around administrative roles available nowadays</a:t>
            </a:r>
          </a:p>
          <a:p>
            <a:endParaRPr lang="en-GB" dirty="0"/>
          </a:p>
          <a:p>
            <a:r>
              <a:rPr lang="en-GB" dirty="0"/>
              <a:t>Administrative units - https://docs.microsoft.com/en-us/azure/active-directory/active-directory-administrative-units-management</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40</a:t>
            </a:fld>
            <a:endParaRPr lang="en-GB" dirty="0"/>
          </a:p>
        </p:txBody>
      </p:sp>
    </p:spTree>
    <p:extLst>
      <p:ext uri="{BB962C8B-B14F-4D97-AF65-F5344CB8AC3E}">
        <p14:creationId xmlns:p14="http://schemas.microsoft.com/office/powerpoint/2010/main" val="1310821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https://docs.microsoft.com/en-us/azure/active-directory/develop/active-directory-graph-api-quickstart </a:t>
            </a:r>
          </a:p>
          <a:p>
            <a:endParaRPr lang="en-GB" dirty="0"/>
          </a:p>
          <a:p>
            <a:r>
              <a:rPr lang="en-GB" dirty="0"/>
              <a:t>Azure AD Graph API reference - https://msdn.microsoft.com/Library/Azure/Ad/Graph/api/api-catalog</a:t>
            </a:r>
          </a:p>
          <a:p>
            <a:endParaRPr lang="fr-FR"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b="0" i="0" kern="1200" dirty="0">
                <a:solidFill>
                  <a:schemeClr val="tx1"/>
                </a:solidFill>
                <a:effectLst/>
                <a:latin typeface="Arial"/>
                <a:ea typeface="+mn-ea"/>
                <a:cs typeface="Arial" charset="0"/>
                <a:sym typeface="Arial"/>
              </a:rPr>
              <a:t>Azure Active Directory Graph API</a:t>
            </a:r>
          </a:p>
          <a:p>
            <a:r>
              <a:rPr lang="en-US" b="1" dirty="0">
                <a:effectLst/>
              </a:rPr>
              <a:t> -</a:t>
            </a:r>
            <a:r>
              <a:rPr lang="en-US" b="1" baseline="0" dirty="0">
                <a:effectLst/>
              </a:rPr>
              <a:t> </a:t>
            </a:r>
            <a:r>
              <a:rPr lang="en-US" b="0" baseline="0" dirty="0">
                <a:effectLst/>
              </a:rPr>
              <a:t>https://docs.microsoft.com/en-us/azure/active-directory/develop/active-directory-graph-api</a:t>
            </a:r>
          </a:p>
          <a:p>
            <a:endParaRPr lang="en-US" b="0" baseline="0" dirty="0">
              <a:effectLst/>
            </a:endParaRPr>
          </a:p>
          <a:p>
            <a:r>
              <a:rPr lang="en-US" sz="1400" b="0" i="0" kern="1200" dirty="0">
                <a:solidFill>
                  <a:schemeClr val="tx1"/>
                </a:solidFill>
                <a:effectLst/>
                <a:latin typeface="Arial"/>
                <a:ea typeface="+mn-ea"/>
                <a:cs typeface="Arial" charset="0"/>
                <a:sym typeface="Arial"/>
              </a:rPr>
              <a:t>The Azure Active Directory Graph API provides programmatic access to Azure AD through REST API endpoints. Applications can use Azure AD Graph API to perform create, read, update, and delete (CRUD) operations on directory data and objects. For example, Azure AD Graph API supports the following common operations for a user object:</a:t>
            </a:r>
          </a:p>
          <a:p>
            <a:pPr marL="825475" lvl="1" indent="-285750">
              <a:buFont typeface="Arial" panose="020B0604020202020204" pitchFamily="34" charset="0"/>
              <a:buChar char="•"/>
            </a:pPr>
            <a:r>
              <a:rPr lang="en-US" sz="1400" b="0" i="0" kern="1200" dirty="0">
                <a:solidFill>
                  <a:schemeClr val="tx1"/>
                </a:solidFill>
                <a:effectLst/>
                <a:latin typeface="Arial"/>
                <a:ea typeface="+mn-ea"/>
                <a:cs typeface="Arial" charset="0"/>
                <a:sym typeface="Arial"/>
              </a:rPr>
              <a:t>Create a new user in a directory</a:t>
            </a:r>
          </a:p>
          <a:p>
            <a:pPr marL="825475" lvl="1" indent="-285750">
              <a:buFont typeface="Arial" panose="020B0604020202020204" pitchFamily="34" charset="0"/>
              <a:buChar char="•"/>
            </a:pPr>
            <a:r>
              <a:rPr lang="en-US" sz="1400" b="0" i="0" kern="1200" dirty="0">
                <a:solidFill>
                  <a:schemeClr val="tx1"/>
                </a:solidFill>
                <a:effectLst/>
                <a:latin typeface="Arial"/>
                <a:ea typeface="+mn-ea"/>
                <a:cs typeface="Arial" charset="0"/>
                <a:sym typeface="Arial"/>
              </a:rPr>
              <a:t>Get a user’s detailed properties, such as their groups</a:t>
            </a:r>
          </a:p>
          <a:p>
            <a:pPr marL="825475" lvl="1" indent="-285750">
              <a:buFont typeface="Arial" panose="020B0604020202020204" pitchFamily="34" charset="0"/>
              <a:buChar char="•"/>
            </a:pPr>
            <a:r>
              <a:rPr lang="en-US" sz="1400" b="0" i="0" kern="1200" dirty="0">
                <a:solidFill>
                  <a:schemeClr val="tx1"/>
                </a:solidFill>
                <a:effectLst/>
                <a:latin typeface="Arial"/>
                <a:ea typeface="+mn-ea"/>
                <a:cs typeface="Arial" charset="0"/>
                <a:sym typeface="Arial"/>
              </a:rPr>
              <a:t>Update a user’s properties, such as their location and phone number, or change their password</a:t>
            </a:r>
          </a:p>
          <a:p>
            <a:pPr marL="825475" lvl="1" indent="-285750">
              <a:buFont typeface="Arial" panose="020B0604020202020204" pitchFamily="34" charset="0"/>
              <a:buChar char="•"/>
            </a:pPr>
            <a:r>
              <a:rPr lang="en-US" sz="1400" b="0" i="0" kern="1200" dirty="0">
                <a:solidFill>
                  <a:schemeClr val="tx1"/>
                </a:solidFill>
                <a:effectLst/>
                <a:latin typeface="Arial"/>
                <a:ea typeface="+mn-ea"/>
                <a:cs typeface="Arial" charset="0"/>
                <a:sym typeface="Arial"/>
              </a:rPr>
              <a:t>Check a user’s group membership for role-based access</a:t>
            </a:r>
          </a:p>
          <a:p>
            <a:pPr marL="825475" lvl="1" indent="-285750">
              <a:buFont typeface="Arial" panose="020B0604020202020204" pitchFamily="34" charset="0"/>
              <a:buChar char="•"/>
            </a:pPr>
            <a:r>
              <a:rPr lang="en-US" sz="1400" b="0" i="0" kern="1200" dirty="0">
                <a:solidFill>
                  <a:schemeClr val="tx1"/>
                </a:solidFill>
                <a:effectLst/>
                <a:latin typeface="Arial"/>
                <a:ea typeface="+mn-ea"/>
                <a:cs typeface="Arial" charset="0"/>
                <a:sym typeface="Arial"/>
              </a:rPr>
              <a:t>Disable a user’s account or delete it entirely</a:t>
            </a:r>
          </a:p>
          <a:p>
            <a:r>
              <a:rPr lang="en-US" sz="1400" b="0" i="0" kern="1200" dirty="0">
                <a:solidFill>
                  <a:schemeClr val="tx1"/>
                </a:solidFill>
                <a:effectLst/>
                <a:latin typeface="Arial"/>
                <a:ea typeface="+mn-ea"/>
                <a:cs typeface="Arial" charset="0"/>
                <a:sym typeface="Arial"/>
              </a:rPr>
              <a:t>Additionally, you can perform similar operations on other objects such as groups and applications. To call Azure AD Graph API on a directory, your application must be registered with Azure AD. Your application must also be granted access to Azure AD Graph API. This access is normally achieved through a user or admin consent flow.</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41</a:t>
            </a:fld>
            <a:endParaRPr lang="en-GB" dirty="0"/>
          </a:p>
        </p:txBody>
      </p:sp>
    </p:spTree>
    <p:extLst>
      <p:ext uri="{BB962C8B-B14F-4D97-AF65-F5344CB8AC3E}">
        <p14:creationId xmlns:p14="http://schemas.microsoft.com/office/powerpoint/2010/main" val="155800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
        <p:nvSpPr>
          <p:cNvPr id="5" name="Footer Placeholder 4"/>
          <p:cNvSpPr>
            <a:spLocks noGrp="1"/>
          </p:cNvSpPr>
          <p:nvPr>
            <p:ph type="ftr" sz="quarter" idx="11"/>
          </p:nvPr>
        </p:nvSpPr>
        <p:spPr/>
        <p:txBody>
          <a:bodyPr/>
          <a:lstStyle/>
          <a:p>
            <a:pPr marL="584331" marR="0" lvl="0" indent="0" algn="l" defTabSz="93462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8100739-D0F4-406A-AAB0-439C60F0FE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rPr>
              <a:pPr marL="0" marR="0" lvl="0" indent="0" algn="r" defTabSz="932742" rtl="0" eaLnBrk="1" fontAlgn="auto" latinLnBrk="0" hangingPunct="1">
                <a:lnSpc>
                  <a:spcPct val="100000"/>
                </a:lnSpc>
                <a:spcBef>
                  <a:spcPts val="0"/>
                </a:spcBef>
                <a:spcAft>
                  <a:spcPts val="0"/>
                </a:spcAft>
                <a:buClrTx/>
                <a:buSzTx/>
                <a:buFontTx/>
                <a:buNone/>
                <a:tabLst/>
                <a:defRPr/>
              </a:pPr>
              <a:t>9/14/2018 4:15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Tree>
    <p:extLst>
      <p:ext uri="{BB962C8B-B14F-4D97-AF65-F5344CB8AC3E}">
        <p14:creationId xmlns:p14="http://schemas.microsoft.com/office/powerpoint/2010/main" val="288998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is Azure AD:</a:t>
            </a:r>
          </a:p>
          <a:p>
            <a:pPr lvl="0">
              <a:buFont typeface="Wingdings" panose="05000000000000000000" pitchFamily="2" charset="2"/>
              <a:buNone/>
              <a:defRPr/>
            </a:pPr>
            <a:r>
              <a:rPr lang="en-US" sz="1400" kern="1200" dirty="0">
                <a:gradFill>
                  <a:gsLst>
                    <a:gs pos="1250">
                      <a:srgbClr val="505050"/>
                    </a:gs>
                    <a:gs pos="100000">
                      <a:srgbClr val="505050"/>
                    </a:gs>
                  </a:gsLst>
                  <a:lin ang="5400000" scaled="0"/>
                </a:gradFill>
                <a:latin typeface="Arial"/>
                <a:ea typeface="+mn-ea"/>
                <a:cs typeface="Arial" charset="0"/>
                <a:sym typeface="Arial"/>
              </a:rPr>
              <a:t>Azure AD is Microsoft’s multi-tenant, cloud based directory and identity management service.  </a:t>
            </a:r>
            <a:br>
              <a:rPr lang="en-US" sz="1400" kern="1200" dirty="0">
                <a:gradFill>
                  <a:gsLst>
                    <a:gs pos="1250">
                      <a:srgbClr val="505050"/>
                    </a:gs>
                    <a:gs pos="100000">
                      <a:srgbClr val="505050"/>
                    </a:gs>
                  </a:gsLst>
                  <a:lin ang="5400000" scaled="0"/>
                </a:gradFill>
                <a:latin typeface="Arial"/>
                <a:ea typeface="+mn-ea"/>
                <a:cs typeface="Arial" charset="0"/>
                <a:sym typeface="Arial"/>
              </a:rPr>
            </a:br>
            <a:r>
              <a:rPr lang="fr-FR" sz="1400" kern="1200" dirty="0">
                <a:solidFill>
                  <a:srgbClr val="0179D7"/>
                </a:solidFill>
                <a:latin typeface="Arial"/>
                <a:ea typeface="+mn-ea"/>
                <a:cs typeface="Arial" charset="0"/>
                <a:sym typeface="Arial"/>
              </a:rPr>
              <a:t>Azure </a:t>
            </a:r>
            <a:r>
              <a:rPr lang="en-US" sz="1400" kern="1200" dirty="0">
                <a:solidFill>
                  <a:srgbClr val="0179D7"/>
                </a:solidFill>
                <a:latin typeface="Arial"/>
                <a:ea typeface="+mn-ea"/>
                <a:cs typeface="Arial" charset="0"/>
                <a:sym typeface="Arial"/>
              </a:rPr>
              <a:t>AD is the </a:t>
            </a:r>
            <a:r>
              <a:rPr lang="en-US" sz="1400" kern="1200" dirty="0" err="1">
                <a:solidFill>
                  <a:srgbClr val="0179D7"/>
                </a:solidFill>
                <a:latin typeface="Arial"/>
                <a:ea typeface="+mn-ea"/>
                <a:cs typeface="Arial" charset="0"/>
                <a:sym typeface="Arial"/>
              </a:rPr>
              <a:t>centralised</a:t>
            </a:r>
            <a:r>
              <a:rPr lang="en-US" sz="1400" kern="1200" dirty="0">
                <a:solidFill>
                  <a:srgbClr val="0179D7"/>
                </a:solidFill>
                <a:latin typeface="Arial"/>
                <a:ea typeface="+mn-ea"/>
                <a:cs typeface="Arial" charset="0"/>
                <a:sym typeface="Arial"/>
              </a:rPr>
              <a:t> directory store </a:t>
            </a:r>
            <a:r>
              <a:rPr lang="en-US" sz="1400" kern="1200" dirty="0">
                <a:gradFill>
                  <a:gsLst>
                    <a:gs pos="1250">
                      <a:srgbClr val="505050"/>
                    </a:gs>
                    <a:gs pos="100000">
                      <a:srgbClr val="505050"/>
                    </a:gs>
                  </a:gsLst>
                  <a:lin ang="5400000" scaled="0"/>
                </a:gradFill>
                <a:latin typeface="Arial"/>
                <a:ea typeface="+mn-ea"/>
                <a:cs typeface="Arial" charset="0"/>
                <a:sym typeface="Arial"/>
              </a:rPr>
              <a:t>used by Azure and Office 365, containing all the identities of users inside your </a:t>
            </a:r>
            <a:r>
              <a:rPr lang="en-US" sz="1400" kern="1200" dirty="0" err="1">
                <a:gradFill>
                  <a:gsLst>
                    <a:gs pos="1250">
                      <a:srgbClr val="505050"/>
                    </a:gs>
                    <a:gs pos="100000">
                      <a:srgbClr val="505050"/>
                    </a:gs>
                  </a:gsLst>
                  <a:lin ang="5400000" scaled="0"/>
                </a:gradFill>
                <a:latin typeface="Arial"/>
                <a:ea typeface="+mn-ea"/>
                <a:cs typeface="Arial" charset="0"/>
                <a:sym typeface="Arial"/>
              </a:rPr>
              <a:t>organisation</a:t>
            </a:r>
            <a:r>
              <a:rPr lang="en-US" sz="1400" kern="1200" dirty="0">
                <a:gradFill>
                  <a:gsLst>
                    <a:gs pos="1250">
                      <a:srgbClr val="505050"/>
                    </a:gs>
                    <a:gs pos="100000">
                      <a:srgbClr val="505050"/>
                    </a:gs>
                  </a:gsLst>
                  <a:lin ang="5400000" scaled="0"/>
                </a:gradFill>
                <a:latin typeface="Arial"/>
                <a:ea typeface="+mn-ea"/>
                <a:cs typeface="Arial" charset="0"/>
                <a:sym typeface="Arial"/>
              </a:rPr>
              <a:t>.</a:t>
            </a:r>
          </a:p>
          <a:p>
            <a:pPr marL="0" marR="0" lvl="0" indent="0" algn="l" defTabSz="914400" rtl="0" eaLnBrk="1" fontAlgn="base" latinLnBrk="0" hangingPunct="1">
              <a:lnSpc>
                <a:spcPct val="100000"/>
              </a:lnSpc>
              <a:spcBef>
                <a:spcPct val="30000"/>
              </a:spcBef>
              <a:spcAft>
                <a:spcPct val="0"/>
              </a:spcAft>
              <a:buClrTx/>
              <a:buSzTx/>
              <a:buFont typeface="Wingdings" panose="05000000000000000000" pitchFamily="2" charset="2"/>
              <a:buNone/>
              <a:tabLst/>
              <a:defRPr/>
            </a:pPr>
            <a:r>
              <a:rPr lang="en-US" sz="1400" kern="1200" dirty="0">
                <a:gradFill>
                  <a:gsLst>
                    <a:gs pos="6195">
                      <a:schemeClr val="bg1"/>
                    </a:gs>
                    <a:gs pos="100000">
                      <a:schemeClr val="bg1"/>
                    </a:gs>
                  </a:gsLst>
                  <a:lin ang="5400000" scaled="0"/>
                </a:gradFill>
                <a:latin typeface="Segoe UI Light"/>
                <a:ea typeface="+mn-ea"/>
                <a:cs typeface="Arial" charset="0"/>
                <a:sym typeface="Arial"/>
              </a:rPr>
              <a:t>It combines directory services, advanced identity governance, application access management and a rich standards-based platform for developers</a:t>
            </a:r>
          </a:p>
          <a:p>
            <a:pPr lvl="0">
              <a:buFont typeface="Wingdings" panose="05000000000000000000" pitchFamily="2" charset="2"/>
              <a:buNone/>
              <a:defRPr/>
            </a:pPr>
            <a:endParaRPr lang="en-AU" dirty="0"/>
          </a:p>
          <a:p>
            <a:endParaRPr lang="fr-FR" dirty="0"/>
          </a:p>
          <a:p>
            <a:r>
              <a:rPr lang="fr-FR" dirty="0" err="1"/>
              <a:t>References</a:t>
            </a:r>
            <a:r>
              <a:rPr lang="fr-FR" dirty="0"/>
              <a:t> : </a:t>
            </a:r>
          </a:p>
          <a:p>
            <a:pPr marL="285750" indent="-285750">
              <a:buFont typeface="Arial" panose="020B0604020202020204" pitchFamily="34" charset="0"/>
              <a:buChar char="•"/>
            </a:pPr>
            <a:r>
              <a:rPr lang="fr-FR" dirty="0"/>
              <a:t>https://docs.microsoft.com/en-us/azure/active-directory/active-directory-whatis </a:t>
            </a:r>
          </a:p>
          <a:p>
            <a:pPr marL="285750" indent="-285750">
              <a:buFont typeface="Arial" panose="020B0604020202020204" pitchFamily="34" charset="0"/>
              <a:buChar char="•"/>
            </a:pPr>
            <a:r>
              <a:rPr lang="en-US" sz="2400" dirty="0"/>
              <a:t>What is Azure AD? Watch this video </a:t>
            </a:r>
          </a:p>
          <a:p>
            <a:pPr marL="825475" lvl="1" indent="-285750">
              <a:buFont typeface="Arial" panose="020B0604020202020204" pitchFamily="34" charset="0"/>
              <a:buChar char="•"/>
            </a:pPr>
            <a:r>
              <a:rPr lang="en-US" sz="1400" dirty="0">
                <a:hlinkClick r:id="rId3"/>
              </a:rPr>
              <a:t>http://azure.microsoft.com/en-us/documentation/videos/azure-active-directory-overview/</a:t>
            </a:r>
            <a:endParaRPr lang="en-US" sz="1400" dirty="0"/>
          </a:p>
          <a:p>
            <a:pPr marL="825475" lvl="1" indent="-285750">
              <a:buFont typeface="Arial" panose="020B0604020202020204" pitchFamily="34" charset="0"/>
              <a:buChar char="•"/>
            </a:pPr>
            <a:r>
              <a:rPr lang="en-US" sz="1400" dirty="0"/>
              <a:t>https://azure.microsoft.com/fr-fr/resources/videos/teched-europe-2014-cloud-identity-microsoft-azure-active-directory-explained/  </a:t>
            </a:r>
          </a:p>
          <a:p>
            <a:pPr marL="285750" lvl="0" indent="-285750">
              <a:buFont typeface="Arial" panose="020B0604020202020204" pitchFamily="34" charset="0"/>
              <a:buChar char="•"/>
            </a:pPr>
            <a:r>
              <a:rPr lang="en-US" sz="2400" dirty="0"/>
              <a:t>AAD Editions </a:t>
            </a:r>
          </a:p>
          <a:p>
            <a:pPr marL="825475" lvl="1" indent="-285750">
              <a:buFont typeface="Arial" panose="020B0604020202020204" pitchFamily="34" charset="0"/>
              <a:buChar char="•"/>
            </a:pPr>
            <a:r>
              <a:rPr lang="en-US" sz="1400" dirty="0">
                <a:hlinkClick r:id="rId4"/>
              </a:rPr>
              <a:t>https://msdn.microsoft.com/en-us/library/azure/dn532272.aspx</a:t>
            </a:r>
            <a:endParaRPr lang="en-US" sz="1400" dirty="0">
              <a:solidFill>
                <a:schemeClr val="tx1"/>
              </a:solidFill>
            </a:endParaRPr>
          </a:p>
          <a:p>
            <a:pPr marL="285750" lvl="0" indent="-285750">
              <a:buFont typeface="Arial" panose="020B0604020202020204" pitchFamily="34" charset="0"/>
              <a:buChar char="•"/>
            </a:pPr>
            <a:r>
              <a:rPr lang="en-US" sz="2400" dirty="0">
                <a:gradFill>
                  <a:gsLst>
                    <a:gs pos="2917">
                      <a:schemeClr val="tx1"/>
                    </a:gs>
                    <a:gs pos="30000">
                      <a:schemeClr val="tx1"/>
                    </a:gs>
                  </a:gsLst>
                  <a:lin ang="5400000" scaled="0"/>
                </a:gradFill>
              </a:rPr>
              <a:t>Office365+AAD </a:t>
            </a:r>
          </a:p>
          <a:p>
            <a:pPr marL="825475" lvl="1" indent="-285750">
              <a:buFont typeface="Arial" panose="020B0604020202020204" pitchFamily="34" charset="0"/>
              <a:buChar char="•"/>
            </a:pPr>
            <a:r>
              <a:rPr lang="en-US" sz="1400" dirty="0">
                <a:gradFill>
                  <a:gsLst>
                    <a:gs pos="2917">
                      <a:schemeClr val="tx1"/>
                    </a:gs>
                    <a:gs pos="30000">
                      <a:schemeClr val="tx1"/>
                    </a:gs>
                  </a:gsLst>
                  <a:lin ang="5400000" scaled="0"/>
                </a:gradFill>
                <a:hlinkClick r:id="rId5"/>
              </a:rPr>
              <a:t>http://blogs.office.com/2015/02/17/sign-page-branding-cloud-user-self-service-password-reset-office-365</a:t>
            </a:r>
            <a:r>
              <a:rPr lang="en-US" sz="1400" dirty="0">
                <a:gradFill>
                  <a:gsLst>
                    <a:gs pos="2917">
                      <a:schemeClr val="tx1"/>
                    </a:gs>
                    <a:gs pos="30000">
                      <a:schemeClr val="tx1"/>
                    </a:gs>
                  </a:gsLst>
                  <a:lin ang="5400000" scaled="0"/>
                </a:gradFill>
              </a:rPr>
              <a:t>/</a:t>
            </a:r>
            <a:endParaRPr lang="en-US" dirty="0"/>
          </a:p>
          <a:p>
            <a:pPr marL="285750" indent="-285750">
              <a:buFont typeface="Arial" panose="020B0604020202020204" pitchFamily="34" charset="0"/>
              <a:buChar char="•"/>
            </a:pPr>
            <a:endParaRPr lang="fr-FR"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5</a:t>
            </a:fld>
            <a:endParaRPr lang="en-GB" dirty="0"/>
          </a:p>
        </p:txBody>
      </p:sp>
    </p:spTree>
    <p:extLst>
      <p:ext uri="{BB962C8B-B14F-4D97-AF65-F5344CB8AC3E}">
        <p14:creationId xmlns:p14="http://schemas.microsoft.com/office/powerpoint/2010/main" val="283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6</a:t>
            </a:fld>
            <a:endParaRPr lang="en-GB" dirty="0"/>
          </a:p>
        </p:txBody>
      </p:sp>
    </p:spTree>
    <p:extLst>
      <p:ext uri="{BB962C8B-B14F-4D97-AF65-F5344CB8AC3E}">
        <p14:creationId xmlns:p14="http://schemas.microsoft.com/office/powerpoint/2010/main" val="329149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7</a:t>
            </a:fld>
            <a:endParaRPr lang="en-GB" dirty="0"/>
          </a:p>
        </p:txBody>
      </p:sp>
    </p:spTree>
    <p:extLst>
      <p:ext uri="{BB962C8B-B14F-4D97-AF65-F5344CB8AC3E}">
        <p14:creationId xmlns:p14="http://schemas.microsoft.com/office/powerpoint/2010/main" val="2817715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600"/>
              </a:spcBef>
            </a:pPr>
            <a:r>
              <a:rPr lang="en-US" sz="1800" dirty="0">
                <a:solidFill>
                  <a:prstClr val="black"/>
                </a:solidFill>
                <a:latin typeface="Segoe UI" panose="020B0502040204020203" pitchFamily="34" charset="0"/>
                <a:cs typeface="Segoe UI" panose="020B0502040204020203" pitchFamily="34" charset="0"/>
              </a:rPr>
              <a:t>Microsoft built Azure Active Directory to be the best cloud identity service for customers. </a:t>
            </a:r>
            <a:br>
              <a:rPr lang="en-US" sz="1800" dirty="0">
                <a:solidFill>
                  <a:prstClr val="black"/>
                </a:solidFill>
                <a:latin typeface="Segoe UI" panose="020B0502040204020203" pitchFamily="34" charset="0"/>
                <a:cs typeface="Segoe UI" panose="020B0502040204020203" pitchFamily="34" charset="0"/>
              </a:rPr>
            </a:br>
            <a:r>
              <a:rPr lang="en-US" sz="1800" dirty="0">
                <a:solidFill>
                  <a:prstClr val="black"/>
                </a:solidFill>
                <a:latin typeface="Segoe UI" panose="020B0502040204020203" pitchFamily="34" charset="0"/>
                <a:cs typeface="Segoe UI" panose="020B0502040204020203" pitchFamily="34" charset="0"/>
              </a:rPr>
              <a:t>Cloud identity should:</a:t>
            </a:r>
          </a:p>
          <a:p>
            <a:pPr marL="171450" lvl="0" indent="-171450">
              <a:spcBef>
                <a:spcPts val="600"/>
              </a:spcBef>
              <a:buFont typeface="Arial" panose="020B0604020202020204" pitchFamily="34" charset="0"/>
              <a:buChar char="•"/>
            </a:pPr>
            <a:r>
              <a:rPr lang="en-US" sz="1800" dirty="0">
                <a:solidFill>
                  <a:prstClr val="black"/>
                </a:solidFill>
                <a:latin typeface="Segoe UI" panose="020B0502040204020203" pitchFamily="34" charset="0"/>
                <a:cs typeface="Segoe UI" panose="020B0502040204020203" pitchFamily="34" charset="0"/>
              </a:rPr>
              <a:t>Empower employees to connect to all their content and apps, while gaining unified management and control of cloud and on-premises resources and data. </a:t>
            </a:r>
          </a:p>
          <a:p>
            <a:pPr marL="171450" lvl="0" indent="-171450">
              <a:lnSpc>
                <a:spcPct val="90000"/>
              </a:lnSpc>
              <a:spcBef>
                <a:spcPts val="600"/>
              </a:spcBef>
              <a:buFont typeface="Arial" panose="020B0604020202020204" pitchFamily="34" charset="0"/>
              <a:buChar char="•"/>
            </a:pPr>
            <a:r>
              <a:rPr lang="en-US" sz="1800" dirty="0">
                <a:solidFill>
                  <a:prstClr val="black"/>
                </a:solidFill>
                <a:latin typeface="Segoe UI" panose="020B0502040204020203" pitchFamily="34" charset="0"/>
                <a:cs typeface="Segoe UI" panose="020B0502040204020203" pitchFamily="34" charset="0"/>
              </a:rPr>
              <a:t>Extend access to resources beyond your own users, to enable secure collaboration with partners and customers. </a:t>
            </a:r>
          </a:p>
          <a:p>
            <a:pPr marL="171450" lvl="0" indent="-171450">
              <a:lnSpc>
                <a:spcPct val="90000"/>
              </a:lnSpc>
              <a:spcBef>
                <a:spcPts val="600"/>
              </a:spcBef>
              <a:buFont typeface="Arial" panose="020B0604020202020204" pitchFamily="34" charset="0"/>
              <a:buChar char="•"/>
            </a:pPr>
            <a:r>
              <a:rPr lang="en-US" sz="1800" dirty="0">
                <a:solidFill>
                  <a:prstClr val="black"/>
                </a:solidFill>
                <a:latin typeface="Segoe UI" panose="020B0502040204020203" pitchFamily="34" charset="0"/>
                <a:cs typeface="Segoe UI" panose="020B0502040204020203" pitchFamily="34" charset="0"/>
              </a:rPr>
              <a:t>Lower IT overhead with efficiencies that make IT more strategic. Keep your users happy by empowering them with self-service capabilities. </a:t>
            </a:r>
          </a:p>
          <a:p>
            <a:pPr marL="171450" lvl="0" indent="-171450">
              <a:lnSpc>
                <a:spcPct val="90000"/>
              </a:lnSpc>
              <a:spcBef>
                <a:spcPts val="600"/>
              </a:spcBef>
              <a:buFont typeface="Arial" panose="020B0604020202020204" pitchFamily="34" charset="0"/>
              <a:buChar char="•"/>
            </a:pPr>
            <a:r>
              <a:rPr lang="en-US" sz="1800" dirty="0">
                <a:solidFill>
                  <a:prstClr val="black"/>
                </a:solidFill>
                <a:latin typeface="Segoe UI" panose="020B0502040204020203" pitchFamily="34" charset="0"/>
                <a:cs typeface="Segoe UI" panose="020B0502040204020203" pitchFamily="34" charset="0"/>
              </a:rPr>
              <a:t>Respond to threats in real time with cloud-powered insights that identify, and address risk based on big data and machine learning.</a:t>
            </a:r>
          </a:p>
          <a:p>
            <a:pPr lvl="0">
              <a:lnSpc>
                <a:spcPct val="90000"/>
              </a:lnSpc>
              <a:spcBef>
                <a:spcPts val="600"/>
              </a:spcBef>
            </a:pPr>
            <a:endParaRPr lang="en-US" sz="1800" dirty="0">
              <a:solidFill>
                <a:prstClr val="black"/>
              </a:solidFill>
              <a:latin typeface="Segoe UI" panose="020B0502040204020203" pitchFamily="34" charset="0"/>
              <a:cs typeface="Segoe UI" panose="020B0502040204020203" pitchFamily="34" charset="0"/>
            </a:endParaRPr>
          </a:p>
          <a:p>
            <a:pPr lvl="0">
              <a:lnSpc>
                <a:spcPct val="90000"/>
              </a:lnSpc>
              <a:spcBef>
                <a:spcPts val="600"/>
              </a:spcBef>
            </a:pPr>
            <a:r>
              <a:rPr lang="en-US" sz="1800" dirty="0">
                <a:solidFill>
                  <a:prstClr val="black"/>
                </a:solidFill>
                <a:latin typeface="Segoe UI" panose="020B0502040204020203" pitchFamily="34" charset="0"/>
                <a:cs typeface="Segoe UI" panose="020B0502040204020203" pitchFamily="34" charset="0"/>
              </a:rPr>
              <a:t>Moreover, </a:t>
            </a:r>
            <a:r>
              <a:rPr lang="en-US" sz="1800" b="1" dirty="0">
                <a:solidFill>
                  <a:prstClr val="black"/>
                </a:solidFill>
                <a:latin typeface="Segoe UI" panose="020B0502040204020203" pitchFamily="34" charset="0"/>
                <a:cs typeface="Segoe UI" panose="020B0502040204020203" pitchFamily="34" charset="0"/>
              </a:rPr>
              <a:t>Security is at the heart of Azure AD.</a:t>
            </a:r>
          </a:p>
          <a:p>
            <a:pPr lvl="0"/>
            <a:endParaRPr lang="en-US" sz="1800" dirty="0">
              <a:solidFill>
                <a:prstClr val="black"/>
              </a:solidFill>
              <a:latin typeface="Segoe UI" panose="020B0502040204020203" pitchFamily="34" charset="0"/>
              <a:cs typeface="Segoe UI" panose="020B0502040204020203" pitchFamily="34" charset="0"/>
            </a:endParaRPr>
          </a:p>
          <a:p>
            <a:pPr lvl="0"/>
            <a:r>
              <a:rPr lang="en-US" sz="1400" dirty="0">
                <a:solidFill>
                  <a:prstClr val="black"/>
                </a:solidFill>
                <a:latin typeface="Segoe UI" panose="020B0502040204020203" pitchFamily="34" charset="0"/>
                <a:cs typeface="Segoe UI" panose="020B0502040204020203" pitchFamily="34" charset="0"/>
              </a:rPr>
              <a:t>Seamless access to all your apps in the cloud or on-premises</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Empower employees to connect to all their content and apps, while gaining unified management and control of cloud and on-premises resources and data. </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I can manage access to my cloud and on-premises resources in a unified way (hybrid)</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Azure AD works out of the box with thousands of popular SaaS apps</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I can easily set up custom apps to work with Azure AD</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My end users will have easy access to all the apps they need (cloud and on-premises) from any device or location</a:t>
            </a:r>
          </a:p>
          <a:p>
            <a:pPr lvl="0"/>
            <a:endParaRPr lang="en-US" sz="1400" spc="-30" dirty="0">
              <a:solidFill>
                <a:prstClr val="black"/>
              </a:solidFill>
              <a:latin typeface="Segoe UI" panose="020B0502040204020203" pitchFamily="34" charset="0"/>
              <a:cs typeface="Segoe UI" panose="020B0502040204020203" pitchFamily="34" charset="0"/>
            </a:endParaRPr>
          </a:p>
          <a:p>
            <a:pPr lvl="0"/>
            <a:r>
              <a:rPr lang="en-US" sz="1400" dirty="0">
                <a:solidFill>
                  <a:prstClr val="black"/>
                </a:solidFill>
                <a:latin typeface="Segoe UI" panose="020B0502040204020203" pitchFamily="34" charset="0"/>
                <a:cs typeface="Segoe UI" panose="020B0502040204020203" pitchFamily="34" charset="0"/>
              </a:rPr>
              <a:t>Stay secure with cloud-powered protection</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Respond to threats in real time with cloud-powered insights that identify, and address risk based on big data and machine learning.</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I can have near real-time account monitoring and proactive security</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Industry leading authentication methods like PIN, biometrics, app based or no passwords at all</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I am ready for an assumed breach world</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I will always be compliant with full transparent data &amp; privacy settings and protection to privileged accounts</a:t>
            </a:r>
          </a:p>
          <a:p>
            <a:pPr lvl="0"/>
            <a:endParaRPr lang="en-US" sz="1400" dirty="0">
              <a:solidFill>
                <a:prstClr val="black"/>
              </a:solidFill>
              <a:latin typeface="Segoe UI" panose="020B0502040204020203" pitchFamily="34" charset="0"/>
              <a:cs typeface="Segoe UI" panose="020B0502040204020203" pitchFamily="34" charset="0"/>
            </a:endParaRPr>
          </a:p>
          <a:p>
            <a:pPr lvl="0"/>
            <a:r>
              <a:rPr lang="en-US" sz="1400" dirty="0">
                <a:solidFill>
                  <a:prstClr val="black"/>
                </a:solidFill>
                <a:latin typeface="Segoe UI" panose="020B0502040204020203" pitchFamily="34" charset="0"/>
                <a:cs typeface="Segoe UI" panose="020B0502040204020203" pitchFamily="34" charset="0"/>
              </a:rPr>
              <a:t>Enable secure collaboration within and beyond your walls</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Extend access to resources beyond your own users, to enable secure collaboration with partners and customers. </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I can enable my internal teams to collaborate seamlessly with each other</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I can enable my team to collaborate seamlessly with partners and third-party vendors</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I can provide external partners and vendors managed access to our corporate resources </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Use B2C for customer facing apps</a:t>
            </a:r>
          </a:p>
          <a:p>
            <a:pPr lvl="0"/>
            <a:endParaRPr lang="en-US" sz="1400" dirty="0">
              <a:solidFill>
                <a:prstClr val="black"/>
              </a:solidFill>
              <a:latin typeface="Segoe UI" panose="020B0502040204020203" pitchFamily="34" charset="0"/>
              <a:cs typeface="Segoe UI" panose="020B0502040204020203" pitchFamily="34" charset="0"/>
            </a:endParaRPr>
          </a:p>
          <a:p>
            <a:pPr lvl="0"/>
            <a:r>
              <a:rPr lang="en-US" sz="1400" dirty="0">
                <a:solidFill>
                  <a:prstClr val="black"/>
                </a:solidFill>
                <a:latin typeface="Segoe UI" panose="020B0502040204020203" pitchFamily="34" charset="0"/>
                <a:cs typeface="Segoe UI" panose="020B0502040204020203" pitchFamily="34" charset="0"/>
              </a:rPr>
              <a:t>Empower IT efficiencies. Effortless to Use</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Lower IT overhead with efficiencies that make IT more strategic. Keep your users happy by empowering them with self-service capabilities. </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I can enable my end users to manage common tasks, like password reset and group management without needing to call IT</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I can automate a lot of IT tasks related to lifecycle management</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Experience is consistent across every service on any device, and is clearly attributed to Microsoft</a:t>
            </a:r>
          </a:p>
          <a:p>
            <a:pPr marL="171450" lvl="0" indent="-171450">
              <a:buFont typeface="Arial" panose="020B0604020202020204" pitchFamily="34" charset="0"/>
              <a:buChar char="•"/>
            </a:pPr>
            <a:r>
              <a:rPr lang="en-US" sz="1400" spc="-30" dirty="0">
                <a:solidFill>
                  <a:prstClr val="black"/>
                </a:solidFill>
                <a:latin typeface="Segoe UI" panose="020B0502040204020203" pitchFamily="34" charset="0"/>
                <a:cs typeface="Segoe UI" panose="020B0502040204020203" pitchFamily="34" charset="0"/>
              </a:rPr>
              <a:t>No more passwords – biometric login to any service on any device</a:t>
            </a:r>
            <a:endParaRPr lang="en-US" sz="1800" dirty="0">
              <a:solidFill>
                <a:prstClr val="black"/>
              </a:solidFill>
              <a:latin typeface="Segoe UI" panose="020B0502040204020203" pitchFamily="34" charset="0"/>
              <a:cs typeface="Segoe UI" panose="020B0502040204020203" pitchFamily="34" charset="0"/>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8</a:t>
            </a:fld>
            <a:endParaRPr lang="en-GB" dirty="0"/>
          </a:p>
        </p:txBody>
      </p:sp>
    </p:spTree>
    <p:extLst>
      <p:ext uri="{BB962C8B-B14F-4D97-AF65-F5344CB8AC3E}">
        <p14:creationId xmlns:p14="http://schemas.microsoft.com/office/powerpoint/2010/main" val="3252277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Source : https://docs.microsoft.com/en-us/azure/active-directory/understand-azure-identity-solutions#the-difference-between-windows-server-ad-ds-and-azure-ad</a:t>
            </a:r>
          </a:p>
        </p:txBody>
      </p:sp>
      <p:sp>
        <p:nvSpPr>
          <p:cNvPr id="4" name="Slide Number Placeholder 3"/>
          <p:cNvSpPr>
            <a:spLocks noGrp="1"/>
          </p:cNvSpPr>
          <p:nvPr>
            <p:ph type="sldNum" sz="quarter" idx="10"/>
          </p:nvPr>
        </p:nvSpPr>
        <p:spPr/>
        <p:txBody>
          <a:bodyPr/>
          <a:lstStyle/>
          <a:p>
            <a:fld id="{5CA7C1A6-3F6E-4A0C-A01A-2F04D27288E6}" type="slidenum">
              <a:rPr lang="en-GB" smtClean="0"/>
              <a:pPr/>
              <a:t>9</a:t>
            </a:fld>
            <a:endParaRPr lang="en-GB" dirty="0"/>
          </a:p>
        </p:txBody>
      </p:sp>
    </p:spTree>
    <p:extLst>
      <p:ext uri="{BB962C8B-B14F-4D97-AF65-F5344CB8AC3E}">
        <p14:creationId xmlns:p14="http://schemas.microsoft.com/office/powerpoint/2010/main" val="397509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pitchFamily="34" charset="0"/>
                <a:ea typeface="Segoe UI" pitchFamily="34" charset="0"/>
                <a:cs typeface="Segoe UI" pitchFamily="34" charset="0"/>
              </a:rPr>
              <a:t>AAD actually works as a system of an active primary, a passive primary, and then a number of secondary replicas that are replicated around the world. When writes are performed, they're performed at the active primary, then replicated, whereas reads can be performed against the primary or secondary replicas.</a:t>
            </a:r>
          </a:p>
          <a:p>
            <a:endParaRPr lang="en-US" sz="1400" dirty="0">
              <a:latin typeface="Segoe UI" pitchFamily="34" charset="0"/>
              <a:ea typeface="Segoe UI" pitchFamily="34" charset="0"/>
              <a:cs typeface="Segoe UI" pitchFamily="34" charset="0"/>
            </a:endParaRPr>
          </a:p>
          <a:p>
            <a:r>
              <a:rPr lang="en-US" sz="1400" dirty="0">
                <a:latin typeface="Segoe UI" pitchFamily="34" charset="0"/>
                <a:ea typeface="Segoe UI" pitchFamily="34" charset="0"/>
                <a:cs typeface="Segoe UI" pitchFamily="34" charset="0"/>
              </a:rPr>
              <a:t>For more information, see : https://cloudblogs.microsoft.com/enterprisemobility/2014/09/02/azure-ad-under-the-hood-of-our-geo-redundant-highly-available-distributed-cloud-directory/ </a:t>
            </a:r>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10</a:t>
            </a:fld>
            <a:endParaRPr lang="en-GB" dirty="0"/>
          </a:p>
        </p:txBody>
      </p:sp>
    </p:spTree>
    <p:extLst>
      <p:ext uri="{BB962C8B-B14F-4D97-AF65-F5344CB8AC3E}">
        <p14:creationId xmlns:p14="http://schemas.microsoft.com/office/powerpoint/2010/main" val="1976063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151944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416234319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39990188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5073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406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65754"/>
            <a:ext cx="6218238" cy="35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734"/>
          </a:p>
        </p:txBody>
      </p:sp>
      <p:sp>
        <p:nvSpPr>
          <p:cNvPr id="16" name="Text Placeholder 9"/>
          <p:cNvSpPr>
            <a:spLocks noGrp="1"/>
          </p:cNvSpPr>
          <p:nvPr>
            <p:ph type="body" sz="quarter" idx="13"/>
          </p:nvPr>
        </p:nvSpPr>
        <p:spPr>
          <a:xfrm>
            <a:off x="0" y="1165754"/>
            <a:ext cx="7088791" cy="2331508"/>
          </a:xfrm>
          <a:solidFill>
            <a:schemeClr val="accent1">
              <a:alpha val="90000"/>
            </a:schemeClr>
          </a:solidFill>
        </p:spPr>
        <p:txBody>
          <a:bodyPr lIns="91440" tIns="91440">
            <a:noAutofit/>
          </a:bodyPr>
          <a:lstStyle>
            <a:lvl1pPr>
              <a:lnSpc>
                <a:spcPct val="100000"/>
              </a:lnSpc>
              <a:defRPr sz="3672">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a:p>
        </p:txBody>
      </p:sp>
    </p:spTree>
    <p:extLst>
      <p:ext uri="{BB962C8B-B14F-4D97-AF65-F5344CB8AC3E}">
        <p14:creationId xmlns:p14="http://schemas.microsoft.com/office/powerpoint/2010/main" val="270025417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33184" y="369155"/>
            <a:ext cx="12047835" cy="6081351"/>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46" b="1" dirty="0">
                <a:solidFill>
                  <a:schemeClr val="bg1"/>
                </a:solidFill>
              </a:rPr>
              <a:t>Conditions and Terms of Use</a:t>
            </a:r>
          </a:p>
          <a:p>
            <a:pPr fontAlgn="auto">
              <a:defRPr/>
            </a:pPr>
            <a:r>
              <a:rPr lang="en-US" sz="1530" dirty="0">
                <a:solidFill>
                  <a:schemeClr val="accent1"/>
                </a:solidFill>
              </a:rPr>
              <a:t>Microsoft Confidential</a:t>
            </a:r>
          </a:p>
          <a:p>
            <a:pPr fontAlgn="auto">
              <a:defRPr/>
            </a:pPr>
            <a:r>
              <a:rPr lang="en-US" sz="1836"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36"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36"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36" dirty="0">
              <a:solidFill>
                <a:schemeClr val="bg1"/>
              </a:solidFill>
            </a:endParaRPr>
          </a:p>
          <a:p>
            <a:pPr fontAlgn="auto">
              <a:defRPr/>
            </a:pPr>
            <a:r>
              <a:rPr lang="en-US" sz="2346" b="1" dirty="0">
                <a:solidFill>
                  <a:schemeClr val="bg1"/>
                </a:solidFill>
              </a:rPr>
              <a:t>Copyright and Trademarks </a:t>
            </a:r>
          </a:p>
          <a:p>
            <a:pPr fontAlgn="auto">
              <a:defRPr/>
            </a:pPr>
            <a:r>
              <a:rPr lang="en-US" sz="1530" dirty="0">
                <a:solidFill>
                  <a:schemeClr val="accent1"/>
                </a:solidFill>
              </a:rPr>
              <a:t>© 2015 Microsoft Corporation. All rights reserved.</a:t>
            </a:r>
          </a:p>
          <a:p>
            <a:pPr fontAlgn="auto">
              <a:defRPr/>
            </a:pPr>
            <a:r>
              <a:rPr lang="en-US" sz="1836"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36"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36" dirty="0">
                <a:solidFill>
                  <a:schemeClr val="bg1"/>
                </a:solidFill>
              </a:rPr>
              <a:t>For more information, see </a:t>
            </a:r>
            <a:r>
              <a:rPr lang="en-US" sz="1836" b="1" dirty="0">
                <a:solidFill>
                  <a:schemeClr val="bg1"/>
                </a:solidFill>
              </a:rPr>
              <a:t>Use of Microsoft Copyrighted Content </a:t>
            </a:r>
            <a:r>
              <a:rPr lang="en-US" sz="1836" dirty="0">
                <a:solidFill>
                  <a:schemeClr val="bg1"/>
                </a:solidFill>
              </a:rPr>
              <a:t>at</a:t>
            </a:r>
            <a:br>
              <a:rPr lang="en-US" sz="1836" dirty="0">
                <a:solidFill>
                  <a:schemeClr val="bg1"/>
                </a:solidFill>
              </a:rPr>
            </a:br>
            <a:r>
              <a:rPr lang="en-US" sz="1836" dirty="0">
                <a:solidFill>
                  <a:srgbClr val="FF0000"/>
                </a:solidFill>
                <a:hlinkClick r:id="rId2"/>
              </a:rPr>
              <a:t>http://www.microsoft.com/about/legal/permissions/</a:t>
            </a:r>
            <a:endParaRPr lang="en-US" sz="1836" dirty="0">
              <a:solidFill>
                <a:srgbClr val="FF0000"/>
              </a:solidFill>
            </a:endParaRPr>
          </a:p>
          <a:p>
            <a:pPr fontAlgn="auto">
              <a:defRPr/>
            </a:pPr>
            <a:r>
              <a:rPr lang="en-US" sz="1836" dirty="0">
                <a:solidFill>
                  <a:schemeClr val="bg1"/>
                </a:solidFill>
              </a:rPr>
              <a:t>Microsoft®, Internet Explorer®, Outlook®, </a:t>
            </a:r>
            <a:r>
              <a:rPr lang="en-US" sz="1836" dirty="0" err="1">
                <a:solidFill>
                  <a:schemeClr val="bg1"/>
                </a:solidFill>
              </a:rPr>
              <a:t>OneDrive</a:t>
            </a:r>
            <a:r>
              <a:rPr lang="en-US" sz="1836" dirty="0">
                <a:solidFill>
                  <a:schemeClr val="bg1"/>
                </a:solidFill>
              </a:rPr>
              <a:t>®,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a:p>
        </p:txBody>
      </p:sp>
    </p:spTree>
    <p:extLst>
      <p:ext uri="{BB962C8B-B14F-4D97-AF65-F5344CB8AC3E}">
        <p14:creationId xmlns:p14="http://schemas.microsoft.com/office/powerpoint/2010/main" val="5604253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10912" y="310868"/>
            <a:ext cx="11503739"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‹N°›</a:t>
            </a:fld>
            <a:endParaRPr lang="en-US"/>
          </a:p>
        </p:txBody>
      </p:sp>
    </p:spTree>
    <p:extLst>
      <p:ext uri="{BB962C8B-B14F-4D97-AF65-F5344CB8AC3E}">
        <p14:creationId xmlns:p14="http://schemas.microsoft.com/office/powerpoint/2010/main" val="12017427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98905"/>
            <a:ext cx="4663678" cy="1865207"/>
          </a:xfrm>
          <a:solidFill>
            <a:srgbClr val="0A5BBA"/>
          </a:solidFill>
        </p:spPr>
        <p:txBody>
          <a:bodyPr>
            <a:normAutofit/>
          </a:bodyPr>
          <a:lstStyle>
            <a:lvl1pPr>
              <a:defRPr sz="2856"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64111"/>
            <a:ext cx="4663678" cy="718105"/>
          </a:xfrm>
          <a:prstGeom prst="rect">
            <a:avLst/>
          </a:prstGeom>
          <a:solidFill>
            <a:schemeClr val="bg2">
              <a:alpha val="90000"/>
            </a:schemeClr>
          </a:solidFill>
        </p:spPr>
        <p:txBody>
          <a:bodyPr lIns="91440" tIns="91440">
            <a:normAutofit/>
          </a:bodyPr>
          <a:lstStyle>
            <a:lvl1pPr marL="0" indent="0">
              <a:lnSpc>
                <a:spcPct val="100000"/>
              </a:lnSpc>
              <a:buFontTx/>
              <a:buNone/>
              <a:defRPr sz="2040"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‹N°›</a:t>
            </a:fld>
            <a:endParaRPr lang="en-US"/>
          </a:p>
        </p:txBody>
      </p:sp>
    </p:spTree>
    <p:extLst>
      <p:ext uri="{BB962C8B-B14F-4D97-AF65-F5344CB8AC3E}">
        <p14:creationId xmlns:p14="http://schemas.microsoft.com/office/powerpoint/2010/main" val="8647287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98905"/>
            <a:ext cx="4663678" cy="1865207"/>
          </a:xfrm>
          <a:solidFill>
            <a:srgbClr val="0A5BBA"/>
          </a:solidFill>
        </p:spPr>
        <p:txBody>
          <a:bodyPr>
            <a:normAutofit/>
          </a:bodyPr>
          <a:lstStyle>
            <a:lvl1pPr>
              <a:defRPr sz="2856">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64112"/>
            <a:ext cx="4663678" cy="1865207"/>
          </a:xfrm>
          <a:solidFill>
            <a:schemeClr val="bg2"/>
          </a:solidFill>
        </p:spPr>
        <p:txBody>
          <a:bodyPr>
            <a:normAutofit/>
          </a:bodyPr>
          <a:lstStyle>
            <a:lvl1pPr>
              <a:lnSpc>
                <a:spcPct val="100000"/>
              </a:lnSpc>
              <a:defRPr sz="2448" baseline="0">
                <a:solidFill>
                  <a:schemeClr val="tx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663678" y="3264112"/>
            <a:ext cx="4663678" cy="1865207"/>
          </a:xfrm>
          <a:solidFill>
            <a:schemeClr val="accent4"/>
          </a:solidFill>
        </p:spPr>
        <p:txBody>
          <a:bodyPr>
            <a:normAutofit/>
          </a:bodyPr>
          <a:lstStyle>
            <a:lvl1pPr>
              <a:lnSpc>
                <a:spcPct val="100000"/>
              </a:lnSpc>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‹N°›</a:t>
            </a:fld>
            <a:endParaRPr lang="en-US"/>
          </a:p>
        </p:txBody>
      </p:sp>
    </p:spTree>
    <p:extLst>
      <p:ext uri="{BB962C8B-B14F-4D97-AF65-F5344CB8AC3E}">
        <p14:creationId xmlns:p14="http://schemas.microsoft.com/office/powerpoint/2010/main" val="17700455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10912" y="2875527"/>
            <a:ext cx="11503739" cy="699453"/>
          </a:xfrm>
          <a:noFill/>
        </p:spPr>
        <p:txBody>
          <a:bodyPr>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‹N°›</a:t>
            </a:fld>
            <a:endParaRPr lang="en-US"/>
          </a:p>
        </p:txBody>
      </p:sp>
    </p:spTree>
    <p:extLst>
      <p:ext uri="{BB962C8B-B14F-4D97-AF65-F5344CB8AC3E}">
        <p14:creationId xmlns:p14="http://schemas.microsoft.com/office/powerpoint/2010/main" val="5106850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24955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65754"/>
            <a:ext cx="6218238" cy="35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734"/>
          </a:p>
        </p:txBody>
      </p:sp>
      <p:sp>
        <p:nvSpPr>
          <p:cNvPr id="16" name="Text Placeholder 9"/>
          <p:cNvSpPr>
            <a:spLocks noGrp="1"/>
          </p:cNvSpPr>
          <p:nvPr>
            <p:ph type="body" sz="quarter" idx="13"/>
          </p:nvPr>
        </p:nvSpPr>
        <p:spPr>
          <a:xfrm>
            <a:off x="0" y="1165754"/>
            <a:ext cx="6156055" cy="2331508"/>
          </a:xfrm>
          <a:solidFill>
            <a:schemeClr val="accent1">
              <a:alpha val="90000"/>
            </a:schemeClr>
          </a:solidFill>
        </p:spPr>
        <p:txBody>
          <a:bodyPr>
            <a:noAutofit/>
          </a:bodyPr>
          <a:lstStyle>
            <a:lvl1pPr marL="58287" indent="0">
              <a:lnSpc>
                <a:spcPct val="100000"/>
              </a:lnSpc>
              <a:defRPr sz="3672" baseline="0">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5" name="Slide Number Placeholder 3"/>
          <p:cNvSpPr>
            <a:spLocks noGrp="1"/>
          </p:cNvSpPr>
          <p:nvPr>
            <p:ph type="sldNum" sz="quarter" idx="14"/>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a:p>
        </p:txBody>
      </p:sp>
    </p:spTree>
    <p:extLst>
      <p:ext uri="{BB962C8B-B14F-4D97-AF65-F5344CB8AC3E}">
        <p14:creationId xmlns:p14="http://schemas.microsoft.com/office/powerpoint/2010/main" val="19464752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65754"/>
            <a:ext cx="6218238" cy="35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734"/>
          </a:p>
        </p:txBody>
      </p:sp>
      <p:sp>
        <p:nvSpPr>
          <p:cNvPr id="16" name="Text Placeholder 9"/>
          <p:cNvSpPr>
            <a:spLocks noGrp="1"/>
          </p:cNvSpPr>
          <p:nvPr>
            <p:ph type="body" sz="quarter" idx="13"/>
          </p:nvPr>
        </p:nvSpPr>
        <p:spPr>
          <a:xfrm>
            <a:off x="0" y="1165754"/>
            <a:ext cx="6156055" cy="2331508"/>
          </a:xfrm>
          <a:solidFill>
            <a:schemeClr val="accent1">
              <a:alpha val="90000"/>
            </a:schemeClr>
          </a:solidFill>
        </p:spPr>
        <p:txBody>
          <a:bodyPr>
            <a:noAutofit/>
          </a:bodyPr>
          <a:lstStyle>
            <a:lvl1pPr marL="58287" indent="0">
              <a:lnSpc>
                <a:spcPct val="100000"/>
              </a:lnSpc>
              <a:defRPr sz="3672" baseline="0">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5" name="Slide Number Placeholder 3"/>
          <p:cNvSpPr>
            <a:spLocks noGrp="1"/>
          </p:cNvSpPr>
          <p:nvPr>
            <p:ph type="sldNum" sz="quarter" idx="14"/>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a:p>
        </p:txBody>
      </p:sp>
    </p:spTree>
    <p:extLst>
      <p:ext uri="{BB962C8B-B14F-4D97-AF65-F5344CB8AC3E}">
        <p14:creationId xmlns:p14="http://schemas.microsoft.com/office/powerpoint/2010/main" val="21741169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65754"/>
            <a:ext cx="6218238" cy="35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734"/>
          </a:p>
        </p:txBody>
      </p:sp>
      <p:sp>
        <p:nvSpPr>
          <p:cNvPr id="7"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97263"/>
            <a:ext cx="3109119" cy="1165754"/>
          </a:xfrm>
          <a:prstGeom prst="rect">
            <a:avLst/>
          </a:prstGeom>
          <a:solidFill>
            <a:schemeClr val="bg2">
              <a:alpha val="90000"/>
            </a:schemeClr>
          </a:solidFill>
        </p:spPr>
        <p:txBody>
          <a:bodyPr lIns="91440" tIns="91440">
            <a:normAutofit/>
          </a:bodyPr>
          <a:lstStyle>
            <a:lvl1pPr marL="0" indent="0">
              <a:lnSpc>
                <a:spcPct val="100000"/>
              </a:lnSpc>
              <a:buFontTx/>
              <a:buNone/>
              <a:defRPr sz="1632"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65754"/>
            <a:ext cx="6218238" cy="2331508"/>
          </a:xfrm>
          <a:solidFill>
            <a:schemeClr val="accent1">
              <a:alpha val="90000"/>
            </a:schemeClr>
          </a:solidFill>
        </p:spPr>
        <p:txBody>
          <a:bodyPr lIns="91440" tIns="91440">
            <a:noAutofit/>
          </a:bodyPr>
          <a:lstStyle>
            <a:lvl1pPr>
              <a:lnSpc>
                <a:spcPct val="100000"/>
              </a:lnSpc>
              <a:defRPr sz="3264">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571004"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3" name="Slide Number Placeholder 3"/>
          <p:cNvSpPr>
            <a:spLocks noGrp="1"/>
          </p:cNvSpPr>
          <p:nvPr>
            <p:ph type="sldNum" sz="quarter" idx="19"/>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a:p>
        </p:txBody>
      </p:sp>
    </p:spTree>
    <p:extLst>
      <p:ext uri="{BB962C8B-B14F-4D97-AF65-F5344CB8AC3E}">
        <p14:creationId xmlns:p14="http://schemas.microsoft.com/office/powerpoint/2010/main" val="89714482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327356" y="3497263"/>
            <a:ext cx="3109119" cy="1165754"/>
          </a:xfrm>
          <a:prstGeom prst="rect">
            <a:avLst/>
          </a:prstGeom>
          <a:solidFill>
            <a:schemeClr val="bg2">
              <a:alpha val="90000"/>
            </a:schemeClr>
          </a:solidFill>
        </p:spPr>
        <p:txBody>
          <a:bodyPr>
            <a:normAutofit/>
          </a:bodyPr>
          <a:lstStyle>
            <a:lvl1pPr marL="0" indent="0">
              <a:lnSpc>
                <a:spcPct val="100000"/>
              </a:lnSpc>
              <a:buFontTx/>
              <a:buNone/>
              <a:defRPr sz="1632"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218237" y="1165754"/>
            <a:ext cx="6218238" cy="2331508"/>
          </a:xfrm>
          <a:solidFill>
            <a:schemeClr val="accent1">
              <a:alpha val="90000"/>
            </a:schemeClr>
          </a:solidFill>
        </p:spPr>
        <p:txBody>
          <a:bodyPr>
            <a:noAutofit/>
          </a:bodyPr>
          <a:lstStyle>
            <a:lvl1pPr>
              <a:lnSpc>
                <a:spcPct val="100000"/>
              </a:lnSpc>
              <a:defRPr sz="3264">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881916"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Picture Placeholder 4"/>
          <p:cNvSpPr>
            <a:spLocks noGrp="1"/>
          </p:cNvSpPr>
          <p:nvPr>
            <p:ph type="pic" sz="quarter" idx="17"/>
          </p:nvPr>
        </p:nvSpPr>
        <p:spPr>
          <a:xfrm>
            <a:off x="0"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a:spLocks noGrp="1"/>
          </p:cNvSpPr>
          <p:nvPr>
            <p:ph type="sldNum" sz="quarter" idx="19"/>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dirty="0"/>
          </a:p>
        </p:txBody>
      </p:sp>
    </p:spTree>
    <p:extLst>
      <p:ext uri="{BB962C8B-B14F-4D97-AF65-F5344CB8AC3E}">
        <p14:creationId xmlns:p14="http://schemas.microsoft.com/office/powerpoint/2010/main" val="26494412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les with text">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65754"/>
            <a:ext cx="3109119" cy="2331508"/>
          </a:xfrm>
          <a:solidFill>
            <a:srgbClr val="0A5BBA">
              <a:alpha val="90000"/>
            </a:srgbClr>
          </a:solidFill>
        </p:spPr>
        <p:txBody>
          <a:bodyPr>
            <a:normAutofit/>
          </a:bodyPr>
          <a:lstStyle>
            <a:lvl1pPr>
              <a:defRPr sz="2448">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97263"/>
            <a:ext cx="3109119" cy="2331508"/>
          </a:xfrm>
          <a:solidFill>
            <a:schemeClr val="bg2">
              <a:alpha val="90000"/>
            </a:schemeClr>
          </a:solidFill>
        </p:spPr>
        <p:txBody>
          <a:bodyPr>
            <a:normAutofit/>
          </a:bodyPr>
          <a:lstStyle>
            <a:lvl1pPr>
              <a:lnSpc>
                <a:spcPct val="100000"/>
              </a:lnSpc>
              <a:defRPr sz="1632">
                <a:solidFill>
                  <a:schemeClr val="tx1"/>
                </a:solidFill>
                <a:latin typeface="+mn-lt"/>
              </a:defRPr>
            </a:lvl1pPr>
            <a:lvl2pPr>
              <a:lnSpc>
                <a:spcPct val="100000"/>
              </a:lnSpc>
              <a:defRPr sz="1632">
                <a:solidFill>
                  <a:schemeClr val="tx1"/>
                </a:solidFill>
                <a:latin typeface="+mn-lt"/>
              </a:defRPr>
            </a:lvl2pPr>
            <a:lvl3pPr>
              <a:lnSpc>
                <a:spcPct val="100000"/>
              </a:lnSpc>
              <a:defRPr sz="1632">
                <a:solidFill>
                  <a:schemeClr val="tx1"/>
                </a:solidFill>
                <a:latin typeface="+mn-lt"/>
              </a:defRPr>
            </a:lvl3pPr>
            <a:lvl4pPr>
              <a:lnSpc>
                <a:spcPct val="100000"/>
              </a:lnSpc>
              <a:defRPr sz="1632">
                <a:solidFill>
                  <a:schemeClr val="tx1"/>
                </a:solidFill>
                <a:latin typeface="+mn-lt"/>
              </a:defRPr>
            </a:lvl4pPr>
            <a:lvl5pPr>
              <a:lnSpc>
                <a:spcPct val="100000"/>
              </a:lnSpc>
              <a:defRPr sz="1632">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chemeClr val="accent3">
              <a:alpha val="90000"/>
            </a:schemeClr>
          </a:solidFill>
        </p:spPr>
        <p:txBody>
          <a:bodyPr>
            <a:normAutofit/>
          </a:bodyPr>
          <a:lstStyle>
            <a:lvl1pPr>
              <a:lnSpc>
                <a:spcPct val="100000"/>
              </a:lnSpc>
              <a:defRPr sz="1632">
                <a:solidFill>
                  <a:schemeClr val="tx1"/>
                </a:solidFill>
                <a:latin typeface="+mn-lt"/>
              </a:defRPr>
            </a:lvl1pPr>
            <a:lvl2pPr>
              <a:lnSpc>
                <a:spcPct val="100000"/>
              </a:lnSpc>
              <a:defRPr sz="1632">
                <a:solidFill>
                  <a:schemeClr val="tx1"/>
                </a:solidFill>
                <a:latin typeface="+mn-lt"/>
              </a:defRPr>
            </a:lvl2pPr>
            <a:lvl3pPr>
              <a:lnSpc>
                <a:spcPct val="100000"/>
              </a:lnSpc>
              <a:defRPr sz="1632">
                <a:solidFill>
                  <a:schemeClr val="tx1"/>
                </a:solidFill>
                <a:latin typeface="+mn-lt"/>
              </a:defRPr>
            </a:lvl3pPr>
            <a:lvl4pPr>
              <a:lnSpc>
                <a:spcPct val="100000"/>
              </a:lnSpc>
              <a:defRPr sz="1632">
                <a:solidFill>
                  <a:schemeClr val="tx1"/>
                </a:solidFill>
                <a:latin typeface="+mn-lt"/>
              </a:defRPr>
            </a:lvl4pPr>
            <a:lvl5pPr>
              <a:lnSpc>
                <a:spcPct val="100000"/>
              </a:lnSpc>
              <a:defRPr sz="1632">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chemeClr val="accent4">
              <a:alpha val="90000"/>
            </a:schemeClr>
          </a:solidFill>
        </p:spPr>
        <p:txBody>
          <a:bodyPr>
            <a:normAutofit/>
          </a:bodyPr>
          <a:lstStyle>
            <a:lvl1pPr>
              <a:lnSpc>
                <a:spcPct val="100000"/>
              </a:lnSpc>
              <a:defRPr sz="1632">
                <a:solidFill>
                  <a:schemeClr val="tx1"/>
                </a:solidFill>
                <a:latin typeface="+mn-lt"/>
              </a:defRPr>
            </a:lvl1pPr>
            <a:lvl2pPr>
              <a:lnSpc>
                <a:spcPct val="100000"/>
              </a:lnSpc>
              <a:defRPr sz="1632">
                <a:solidFill>
                  <a:schemeClr val="tx1"/>
                </a:solidFill>
                <a:latin typeface="+mn-lt"/>
              </a:defRPr>
            </a:lvl2pPr>
            <a:lvl3pPr>
              <a:lnSpc>
                <a:spcPct val="100000"/>
              </a:lnSpc>
              <a:defRPr sz="1632">
                <a:solidFill>
                  <a:schemeClr val="tx1"/>
                </a:solidFill>
                <a:latin typeface="+mn-lt"/>
              </a:defRPr>
            </a:lvl3pPr>
            <a:lvl4pPr>
              <a:lnSpc>
                <a:spcPct val="100000"/>
              </a:lnSpc>
              <a:defRPr sz="1632">
                <a:solidFill>
                  <a:schemeClr val="tx1"/>
                </a:solidFill>
                <a:latin typeface="+mn-lt"/>
              </a:defRPr>
            </a:lvl4pPr>
            <a:lvl5pPr>
              <a:lnSpc>
                <a:spcPct val="100000"/>
              </a:lnSpc>
              <a:defRPr sz="1632">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chemeClr val="accent5">
              <a:alpha val="90000"/>
            </a:schemeClr>
          </a:solidFill>
        </p:spPr>
        <p:txBody>
          <a:bodyPr>
            <a:normAutofit/>
          </a:bodyPr>
          <a:lstStyle>
            <a:lvl1pPr>
              <a:lnSpc>
                <a:spcPct val="100000"/>
              </a:lnSpc>
              <a:defRPr sz="1632">
                <a:solidFill>
                  <a:schemeClr val="tx1"/>
                </a:solidFill>
                <a:latin typeface="+mn-lt"/>
              </a:defRPr>
            </a:lvl1pPr>
            <a:lvl2pPr>
              <a:lnSpc>
                <a:spcPct val="100000"/>
              </a:lnSpc>
              <a:defRPr sz="1632">
                <a:solidFill>
                  <a:schemeClr val="tx1"/>
                </a:solidFill>
                <a:latin typeface="+mn-lt"/>
              </a:defRPr>
            </a:lvl2pPr>
            <a:lvl3pPr>
              <a:lnSpc>
                <a:spcPct val="100000"/>
              </a:lnSpc>
              <a:defRPr sz="1632">
                <a:solidFill>
                  <a:schemeClr val="tx1"/>
                </a:solidFill>
                <a:latin typeface="+mn-lt"/>
              </a:defRPr>
            </a:lvl3pPr>
            <a:lvl4pPr>
              <a:lnSpc>
                <a:spcPct val="100000"/>
              </a:lnSpc>
              <a:defRPr sz="1632">
                <a:solidFill>
                  <a:schemeClr val="tx1"/>
                </a:solidFill>
                <a:latin typeface="+mn-lt"/>
              </a:defRPr>
            </a:lvl4pPr>
            <a:lvl5pPr>
              <a:lnSpc>
                <a:spcPct val="100000"/>
              </a:lnSpc>
              <a:defRPr sz="1632">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‹N°›</a:t>
            </a:fld>
            <a:endParaRPr lang="en-US"/>
          </a:p>
        </p:txBody>
      </p:sp>
    </p:spTree>
    <p:extLst>
      <p:ext uri="{BB962C8B-B14F-4D97-AF65-F5344CB8AC3E}">
        <p14:creationId xmlns:p14="http://schemas.microsoft.com/office/powerpoint/2010/main" val="20311675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les with text and background image">
    <p:spTree>
      <p:nvGrpSpPr>
        <p:cNvPr id="1" name=""/>
        <p:cNvGrpSpPr/>
        <p:nvPr/>
      </p:nvGrpSpPr>
      <p:grpSpPr>
        <a:xfrm>
          <a:off x="0" y="0"/>
          <a:ext cx="0" cy="0"/>
          <a:chOff x="0" y="0"/>
          <a:chExt cx="0" cy="0"/>
        </a:xfrm>
      </p:grpSpPr>
      <p:sp>
        <p:nvSpPr>
          <p:cNvPr id="2" name="Title 1"/>
          <p:cNvSpPr>
            <a:spLocks noGrp="1"/>
          </p:cNvSpPr>
          <p:nvPr>
            <p:ph type="title"/>
          </p:nvPr>
        </p:nvSpPr>
        <p:spPr>
          <a:xfrm>
            <a:off x="0" y="1165754"/>
            <a:ext cx="3109119" cy="2331508"/>
          </a:xfrm>
          <a:solidFill>
            <a:schemeClr val="accent1">
              <a:alpha val="90000"/>
            </a:schemeClr>
          </a:solidFill>
        </p:spPr>
        <p:txBody>
          <a:bodyPr>
            <a:normAutofit/>
          </a:bodyPr>
          <a:lstStyle>
            <a:lvl1pPr>
              <a:defRPr sz="2448">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97263"/>
            <a:ext cx="3109119" cy="2331508"/>
          </a:xfrm>
          <a:solidFill>
            <a:schemeClr val="bg2">
              <a:alpha val="90000"/>
            </a:schemeClr>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chemeClr val="accent2">
              <a:alpha val="90000"/>
            </a:schemeClr>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0E715F">
              <a:alpha val="90000"/>
            </a:srgbClr>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‹N°›</a:t>
            </a:fld>
            <a:endParaRPr lang="en-US"/>
          </a:p>
        </p:txBody>
      </p:sp>
    </p:spTree>
    <p:extLst>
      <p:ext uri="{BB962C8B-B14F-4D97-AF65-F5344CB8AC3E}">
        <p14:creationId xmlns:p14="http://schemas.microsoft.com/office/powerpoint/2010/main" val="2685551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109119" y="1165754"/>
            <a:ext cx="6218238" cy="4663017"/>
          </a:xfrm>
        </p:spPr>
        <p:txBody>
          <a:bodyPr>
            <a:normAutofit/>
          </a:bodyPr>
          <a:lstStyle>
            <a:lvl1pPr>
              <a:defRPr sz="1632">
                <a:solidFill>
                  <a:srgbClr val="3F3F3F"/>
                </a:solidFill>
              </a:defRPr>
            </a:lvl1pPr>
            <a:lvl2pPr>
              <a:defRPr sz="1632">
                <a:solidFill>
                  <a:srgbClr val="3F3F3F"/>
                </a:solidFill>
              </a:defRPr>
            </a:lvl2pPr>
            <a:lvl3pPr>
              <a:defRPr sz="1632">
                <a:solidFill>
                  <a:srgbClr val="3F3F3F"/>
                </a:solidFill>
              </a:defRPr>
            </a:lvl3pPr>
            <a:lvl4pPr>
              <a:defRPr sz="1632">
                <a:solidFill>
                  <a:srgbClr val="3F3F3F"/>
                </a:solidFill>
              </a:defRPr>
            </a:lvl4pPr>
            <a:lvl5pPr>
              <a:defRPr sz="1632">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65754"/>
            <a:ext cx="3109119" cy="2331508"/>
          </a:xfrm>
          <a:solidFill>
            <a:srgbClr val="0A5BBA"/>
          </a:solidFill>
        </p:spPr>
        <p:txBody>
          <a:bodyPr>
            <a:normAutofit/>
          </a:bodyPr>
          <a:lstStyle>
            <a:lvl1pPr>
              <a:defRPr sz="2448">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327356" y="1165754"/>
            <a:ext cx="3109119" cy="2331508"/>
          </a:xfrm>
          <a:solidFill>
            <a:schemeClr val="bg2"/>
          </a:solidFill>
        </p:spPr>
        <p:txBody>
          <a:bodyPr>
            <a:normAutofit/>
          </a:bodyPr>
          <a:lstStyle>
            <a:lvl1pPr>
              <a:lnSpc>
                <a:spcPct val="100000"/>
              </a:lnSpc>
              <a:defRPr sz="1632">
                <a:solidFill>
                  <a:schemeClr val="tx1"/>
                </a:solidFill>
                <a:latin typeface="+mn-lt"/>
              </a:defRPr>
            </a:lvl1pPr>
            <a:lvl2pPr>
              <a:lnSpc>
                <a:spcPct val="100000"/>
              </a:lnSpc>
              <a:defRPr sz="1632">
                <a:solidFill>
                  <a:schemeClr val="tx1"/>
                </a:solidFill>
                <a:latin typeface="+mn-lt"/>
              </a:defRPr>
            </a:lvl2pPr>
            <a:lvl3pPr>
              <a:lnSpc>
                <a:spcPct val="100000"/>
              </a:lnSpc>
              <a:defRPr sz="1632">
                <a:solidFill>
                  <a:schemeClr val="tx1"/>
                </a:solidFill>
                <a:latin typeface="+mn-lt"/>
              </a:defRPr>
            </a:lvl3pPr>
            <a:lvl4pPr>
              <a:lnSpc>
                <a:spcPct val="100000"/>
              </a:lnSpc>
              <a:defRPr sz="1632">
                <a:solidFill>
                  <a:schemeClr val="tx1"/>
                </a:solidFill>
                <a:latin typeface="+mn-lt"/>
              </a:defRPr>
            </a:lvl4pPr>
            <a:lvl5pPr>
              <a:lnSpc>
                <a:spcPct val="100000"/>
              </a:lnSpc>
              <a:defRPr sz="1632">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chemeClr val="accent2"/>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4"/>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a:p>
        </p:txBody>
      </p:sp>
    </p:spTree>
    <p:extLst>
      <p:ext uri="{BB962C8B-B14F-4D97-AF65-F5344CB8AC3E}">
        <p14:creationId xmlns:p14="http://schemas.microsoft.com/office/powerpoint/2010/main" val="20564487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flowing text sections">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632">
                <a:solidFill>
                  <a:schemeClr val="tx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p:nvPr>
        </p:nvSpPr>
        <p:spPr>
          <a:xfrm>
            <a:off x="0" y="1165754"/>
            <a:ext cx="3109119" cy="2331508"/>
          </a:xfrm>
          <a:solidFill>
            <a:schemeClr val="accent1"/>
          </a:solidFill>
        </p:spPr>
        <p:txBody>
          <a:bodyPr>
            <a:normAutofit/>
          </a:bodyPr>
          <a:lstStyle>
            <a:lvl1pPr>
              <a:defRPr sz="2448"/>
            </a:lvl1pPr>
          </a:lstStyle>
          <a:p>
            <a:r>
              <a:rPr lang="en-US"/>
              <a:t>Click to edit Master title style</a:t>
            </a:r>
            <a:endParaRPr lang="en-US" dirty="0"/>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632">
                <a:solidFill>
                  <a:schemeClr val="tx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6" name="Slide Number Placeholder 3"/>
          <p:cNvSpPr>
            <a:spLocks noGrp="1"/>
          </p:cNvSpPr>
          <p:nvPr>
            <p:ph type="sldNum" sz="quarter" idx="15"/>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‹N°›</a:t>
            </a:fld>
            <a:endParaRPr lang="en-US"/>
          </a:p>
        </p:txBody>
      </p:sp>
    </p:spTree>
    <p:extLst>
      <p:ext uri="{BB962C8B-B14F-4D97-AF65-F5344CB8AC3E}">
        <p14:creationId xmlns:p14="http://schemas.microsoft.com/office/powerpoint/2010/main" val="233654792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65754"/>
            <a:ext cx="6218238" cy="35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734"/>
          </a:p>
        </p:txBody>
      </p:sp>
      <p:sp>
        <p:nvSpPr>
          <p:cNvPr id="7"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65754"/>
            <a:ext cx="6218238" cy="2331508"/>
          </a:xfrm>
          <a:solidFill>
            <a:schemeClr val="accent1">
              <a:alpha val="90000"/>
            </a:schemeClr>
          </a:solidFill>
        </p:spPr>
        <p:txBody>
          <a:bodyPr>
            <a:noAutofit/>
          </a:bodyPr>
          <a:lstStyle>
            <a:lvl1pPr>
              <a:lnSpc>
                <a:spcPct val="100000"/>
              </a:lnSpc>
              <a:defRPr sz="3264">
                <a:solidFill>
                  <a:schemeClr val="tx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
        <p:nvSpPr>
          <p:cNvPr id="6" name="Slide Number Placeholder 3"/>
          <p:cNvSpPr>
            <a:spLocks noGrp="1"/>
          </p:cNvSpPr>
          <p:nvPr>
            <p:ph type="sldNum" sz="quarter" idx="15"/>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a:p>
        </p:txBody>
      </p:sp>
    </p:spTree>
    <p:extLst>
      <p:ext uri="{BB962C8B-B14F-4D97-AF65-F5344CB8AC3E}">
        <p14:creationId xmlns:p14="http://schemas.microsoft.com/office/powerpoint/2010/main" val="184187220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3637" y="6139639"/>
            <a:ext cx="11991159" cy="5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65754"/>
            <a:ext cx="6218238" cy="2331508"/>
          </a:xfrm>
          <a:solidFill>
            <a:schemeClr val="accent1">
              <a:alpha val="90000"/>
            </a:scheme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Slide Number Placeholder 3"/>
          <p:cNvSpPr>
            <a:spLocks noGrp="1"/>
          </p:cNvSpPr>
          <p:nvPr>
            <p:ph type="sldNum" sz="quarter" idx="18"/>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a:p>
        </p:txBody>
      </p:sp>
    </p:spTree>
    <p:extLst>
      <p:ext uri="{BB962C8B-B14F-4D97-AF65-F5344CB8AC3E}">
        <p14:creationId xmlns:p14="http://schemas.microsoft.com/office/powerpoint/2010/main" val="34689022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9301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3637" y="6139639"/>
            <a:ext cx="11991159" cy="5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571004"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218237" y="1165754"/>
            <a:ext cx="6218238" cy="2331508"/>
          </a:xfrm>
          <a:solidFill>
            <a:schemeClr val="accent1">
              <a:alpha val="90000"/>
            </a:scheme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3"/>
          <p:cNvSpPr>
            <a:spLocks noGrp="1"/>
          </p:cNvSpPr>
          <p:nvPr>
            <p:ph type="sldNum" sz="quarter" idx="18"/>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a:p>
        </p:txBody>
      </p:sp>
    </p:spTree>
    <p:extLst>
      <p:ext uri="{BB962C8B-B14F-4D97-AF65-F5344CB8AC3E}">
        <p14:creationId xmlns:p14="http://schemas.microsoft.com/office/powerpoint/2010/main" val="27069086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3637" y="6139639"/>
            <a:ext cx="11991159" cy="5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65754"/>
            <a:ext cx="6218238" cy="2331508"/>
          </a:xfrm>
          <a:solidFill>
            <a:schemeClr val="accent1">
              <a:alpha val="90000"/>
            </a:scheme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568844"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0"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2" name="Slide Number Placeholder 3"/>
          <p:cNvSpPr>
            <a:spLocks noGrp="1"/>
          </p:cNvSpPr>
          <p:nvPr>
            <p:ph type="sldNum" sz="quarter" idx="19"/>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a:p>
        </p:txBody>
      </p:sp>
    </p:spTree>
    <p:extLst>
      <p:ext uri="{BB962C8B-B14F-4D97-AF65-F5344CB8AC3E}">
        <p14:creationId xmlns:p14="http://schemas.microsoft.com/office/powerpoint/2010/main" val="36780557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3637" y="6139639"/>
            <a:ext cx="11991159" cy="5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218237" y="1165754"/>
            <a:ext cx="6218238" cy="2331508"/>
          </a:xfrm>
          <a:solidFill>
            <a:schemeClr val="accent1">
              <a:alpha val="90000"/>
            </a:schemeClr>
          </a:solidFill>
        </p:spPr>
        <p:txBody>
          <a:bodyPr>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Picture Placeholder 4"/>
          <p:cNvSpPr>
            <a:spLocks noGrp="1"/>
          </p:cNvSpPr>
          <p:nvPr>
            <p:ph type="pic" sz="quarter" idx="18"/>
          </p:nvPr>
        </p:nvSpPr>
        <p:spPr>
          <a:xfrm>
            <a:off x="10881916"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2" name="Slide Number Placeholder 3"/>
          <p:cNvSpPr>
            <a:spLocks noGrp="1"/>
          </p:cNvSpPr>
          <p:nvPr>
            <p:ph type="sldNum" sz="quarter" idx="19"/>
          </p:nvPr>
        </p:nvSpPr>
        <p:spPr>
          <a:xfrm>
            <a:off x="9541108" y="6622132"/>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‹N°›</a:t>
            </a:fld>
            <a:endParaRPr lang="en-US"/>
          </a:p>
        </p:txBody>
      </p:sp>
    </p:spTree>
    <p:extLst>
      <p:ext uri="{BB962C8B-B14F-4D97-AF65-F5344CB8AC3E}">
        <p14:creationId xmlns:p14="http://schemas.microsoft.com/office/powerpoint/2010/main" val="107664224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72219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4044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3924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420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688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72127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795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58347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8895441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47686238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174080047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380226761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160450697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2060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175B85"/>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7192866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51652980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10912" y="310868"/>
            <a:ext cx="11503739"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746773"/>
            <a:ext cx="2901844" cy="123111"/>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‹N°›</a:t>
            </a:fld>
            <a:endParaRPr lang="en-US"/>
          </a:p>
        </p:txBody>
      </p:sp>
    </p:spTree>
    <p:extLst>
      <p:ext uri="{BB962C8B-B14F-4D97-AF65-F5344CB8AC3E}">
        <p14:creationId xmlns:p14="http://schemas.microsoft.com/office/powerpoint/2010/main" val="17755856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81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80841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81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693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579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2302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rgbClr val="000000"/>
                </a:solidFill>
                <a:latin typeface="+mn-lt"/>
              </a:defRPr>
            </a:lvl1pPr>
          </a:lstStyle>
          <a:p>
            <a:fld id="{74A398B2-5A34-1A4A-811E-F4027282568C}" type="slidenum">
              <a:rPr lang="en-US" smtClean="0"/>
              <a:pPr/>
              <a:t>‹N°›</a:t>
            </a:fld>
            <a:endParaRPr lang="en-US"/>
          </a:p>
        </p:txBody>
      </p:sp>
      <p:sp>
        <p:nvSpPr>
          <p:cNvPr id="14" name="Content Placeholder 13"/>
          <p:cNvSpPr>
            <a:spLocks noGrp="1"/>
          </p:cNvSpPr>
          <p:nvPr>
            <p:ph sz="quarter" idx="13" hasCustomPrompt="1"/>
          </p:nvPr>
        </p:nvSpPr>
        <p:spPr>
          <a:xfrm>
            <a:off x="3730942" y="1243471"/>
            <a:ext cx="8394621" cy="5155224"/>
          </a:xfrm>
          <a:prstGeom prst="rect">
            <a:avLst/>
          </a:prstGeom>
        </p:spPr>
        <p:txBody>
          <a:bodyPr vert="horz" lIns="182880" tIns="137160">
            <a:normAutofit/>
          </a:bodyPr>
          <a:lstStyle>
            <a:lvl1pPr marL="0" indent="0">
              <a:spcBef>
                <a:spcPts val="408"/>
              </a:spcBef>
              <a:buFontTx/>
              <a:buNone/>
              <a:defRPr sz="1904"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4269015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chemeClr val="bg1"/>
                </a:solidFill>
                <a:latin typeface="+mn-lt"/>
              </a:defRPr>
            </a:lvl1pPr>
          </a:lstStyle>
          <a:p>
            <a:fld id="{74A398B2-5A34-1A4A-811E-F4027282568C}" type="slidenum">
              <a:rPr lang="en-US" smtClean="0">
                <a:solidFill>
                  <a:srgbClr val="000000"/>
                </a:solidFill>
              </a:rPr>
              <a:pPr/>
              <a:t>‹N°›</a:t>
            </a:fld>
            <a:endParaRPr lang="en-US">
              <a:solidFill>
                <a:srgbClr val="000000"/>
              </a:solidFill>
            </a:endParaRPr>
          </a:p>
        </p:txBody>
      </p:sp>
      <p:sp>
        <p:nvSpPr>
          <p:cNvPr id="14" name="Content Placeholder 13"/>
          <p:cNvSpPr>
            <a:spLocks noGrp="1"/>
          </p:cNvSpPr>
          <p:nvPr>
            <p:ph sz="quarter" idx="13" hasCustomPrompt="1"/>
          </p:nvPr>
        </p:nvSpPr>
        <p:spPr>
          <a:xfrm>
            <a:off x="3730942" y="1243471"/>
            <a:ext cx="8394621" cy="4973884"/>
          </a:xfrm>
          <a:prstGeom prst="rect">
            <a:avLst/>
          </a:prstGeom>
        </p:spPr>
        <p:txBody>
          <a:bodyPr vert="horz" lIns="182880" tIns="137160">
            <a:normAutofit/>
          </a:bodyPr>
          <a:lstStyle>
            <a:lvl1pPr marL="0" indent="0">
              <a:spcBef>
                <a:spcPts val="408"/>
              </a:spcBef>
              <a:buFontTx/>
              <a:buNone/>
              <a:defRPr sz="408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3976017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8FFCCA-F624-4C41-8704-1C58D5938BEF}"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24080" y="6517106"/>
            <a:ext cx="463234" cy="123111"/>
          </a:xfrm>
        </p:spPr>
        <p:txBody>
          <a:bodyPr/>
          <a:lstStyle/>
          <a:p>
            <a:fld id="{A0F9F1C7-7B46-4F4A-9986-9A5625566C6C}" type="slidenum">
              <a:rPr lang="en-US" smtClean="0"/>
              <a:t>‹N°›</a:t>
            </a:fld>
            <a:endParaRPr lang="en-US"/>
          </a:p>
        </p:txBody>
      </p:sp>
    </p:spTree>
    <p:extLst>
      <p:ext uri="{BB962C8B-B14F-4D97-AF65-F5344CB8AC3E}">
        <p14:creationId xmlns:p14="http://schemas.microsoft.com/office/powerpoint/2010/main" val="3508566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36947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24443335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6449733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2522471913"/>
      </p:ext>
    </p:extLst>
  </p:cSld>
  <p:clrMapOvr>
    <a:masterClrMapping/>
  </p:clrMapOvr>
  <p:transition>
    <p:fade/>
  </p:transition>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chart" Target="../charts/char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image" Target="../media/image1.png"/><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chart" Target="../charts/chart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ext uri="{D42A27DB-BD31-4B8C-83A1-F6EECF244321}">
                <p14:modId xmlns:p14="http://schemas.microsoft.com/office/powerpoint/2010/main" val="2874684192"/>
              </p:ext>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35"/>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36"/>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148027151"/>
      </p:ext>
    </p:extLst>
  </p:cSld>
  <p:clrMap bg1="lt1" tx1="dk1" bg2="lt2" tx2="dk2" accent1="accent1" accent2="accent2" accent3="accent3" accent4="accent4" accent5="accent5" accent6="accent6" hlink="hlink" folHlink="folHlink"/>
  <p:sldLayoutIdLst>
    <p:sldLayoutId id="2147484540" r:id="rId1"/>
    <p:sldLayoutId id="2147484565" r:id="rId2"/>
    <p:sldLayoutId id="2147484568" r:id="rId3"/>
    <p:sldLayoutId id="2147484569" r:id="rId4"/>
    <p:sldLayoutId id="2147484570" r:id="rId5"/>
    <p:sldLayoutId id="2147484571" r:id="rId6"/>
    <p:sldLayoutId id="2147484563" r:id="rId7"/>
    <p:sldLayoutId id="2147484575" r:id="rId8"/>
    <p:sldLayoutId id="2147484564" r:id="rId9"/>
    <p:sldLayoutId id="2147484576" r:id="rId10"/>
    <p:sldLayoutId id="2147484555" r:id="rId11"/>
    <p:sldLayoutId id="2147484560" r:id="rId12"/>
    <p:sldLayoutId id="2147484582" r:id="rId13"/>
    <p:sldLayoutId id="2147484592" r:id="rId14"/>
    <p:sldLayoutId id="2147484593" r:id="rId15"/>
    <p:sldLayoutId id="2147484595" r:id="rId16"/>
    <p:sldLayoutId id="2147484596" r:id="rId17"/>
    <p:sldLayoutId id="2147484597" r:id="rId18"/>
    <p:sldLayoutId id="2147484598" r:id="rId19"/>
    <p:sldLayoutId id="2147484599" r:id="rId20"/>
    <p:sldLayoutId id="2147484600" r:id="rId21"/>
    <p:sldLayoutId id="2147484601" r:id="rId22"/>
    <p:sldLayoutId id="2147484602" r:id="rId23"/>
    <p:sldLayoutId id="2147484604" r:id="rId24"/>
    <p:sldLayoutId id="2147484605" r:id="rId25"/>
    <p:sldLayoutId id="2147484606" r:id="rId26"/>
    <p:sldLayoutId id="2147484608" r:id="rId27"/>
    <p:sldLayoutId id="2147484609" r:id="rId28"/>
    <p:sldLayoutId id="2147484610" r:id="rId29"/>
    <p:sldLayoutId id="2147484611" r:id="rId30"/>
    <p:sldLayoutId id="2147484612" r:id="rId31"/>
    <p:sldLayoutId id="2147484613" r:id="rId32"/>
    <p:sldLayoutId id="2147484619" r:id="rId33"/>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userDrawn="1">
          <p15:clr>
            <a:srgbClr val="A4A3A4"/>
          </p15:clr>
        </p15:guide>
        <p15:guide id="8" pos="3918" userDrawn="1">
          <p15:clr>
            <a:srgbClr val="A4A3A4"/>
          </p15:clr>
        </p15:guide>
        <p15:guide id="12" pos="5731" userDrawn="1">
          <p15:clr>
            <a:srgbClr val="A4A3A4"/>
          </p15:clr>
        </p15:guide>
        <p15:guide id="16" pos="288" userDrawn="1">
          <p15:clr>
            <a:srgbClr val="A4A3A4"/>
          </p15:clr>
        </p15:guide>
        <p15:guide id="17" pos="7546" userDrawn="1">
          <p15:clr>
            <a:srgbClr val="A4A3A4"/>
          </p15:clr>
        </p15:guide>
        <p15:guide id="25" orient="horz" pos="287" userDrawn="1">
          <p15:clr>
            <a:srgbClr val="A4A3A4"/>
          </p15:clr>
        </p15:guide>
        <p15:guide id="26" orient="horz" pos="4118" userDrawn="1">
          <p15:clr>
            <a:srgbClr val="A4A3A4"/>
          </p15:clr>
        </p15:guide>
        <p15:guide id="27" orient="horz" pos="387" userDrawn="1">
          <p15:clr>
            <a:srgbClr val="A4A3A4"/>
          </p15:clr>
        </p15:guide>
        <p15:guide id="32" orient="horz" pos="675" userDrawn="1">
          <p15:clr>
            <a:srgbClr val="A4A3A4"/>
          </p15:clr>
        </p15:guide>
        <p15:guide id="33" orient="horz" pos="965" userDrawn="1">
          <p15:clr>
            <a:srgbClr val="A4A3A4"/>
          </p15:clr>
        </p15:guide>
        <p15:guide id="34" orient="horz" pos="1253" userDrawn="1">
          <p15:clr>
            <a:srgbClr val="A4A3A4"/>
          </p15:clr>
        </p15:guide>
        <p15:guide id="35" orient="horz" pos="1538" userDrawn="1">
          <p15:clr>
            <a:srgbClr val="A4A3A4"/>
          </p15:clr>
        </p15:guide>
        <p15:guide id="36" orient="horz" pos="1826" userDrawn="1">
          <p15:clr>
            <a:srgbClr val="A4A3A4"/>
          </p15:clr>
        </p15:guide>
        <p15:guide id="37" orient="horz" pos="2115" userDrawn="1">
          <p15:clr>
            <a:srgbClr val="A4A3A4"/>
          </p15:clr>
        </p15:guide>
        <p15:guide id="38" orient="horz" pos="2406" userDrawn="1">
          <p15:clr>
            <a:srgbClr val="A4A3A4"/>
          </p15:clr>
        </p15:guide>
        <p15:guide id="39" orient="horz" pos="2694" userDrawn="1">
          <p15:clr>
            <a:srgbClr val="A4A3A4"/>
          </p15:clr>
        </p15:guide>
        <p15:guide id="40" orient="horz" pos="2981" userDrawn="1">
          <p15:clr>
            <a:srgbClr val="A4A3A4"/>
          </p15:clr>
        </p15:guide>
        <p15:guide id="41" orient="horz" pos="3267" userDrawn="1">
          <p15:clr>
            <a:srgbClr val="A4A3A4"/>
          </p15:clr>
        </p15:guide>
        <p15:guide id="42" orient="horz" pos="3557" userDrawn="1">
          <p15:clr>
            <a:srgbClr val="A4A3A4"/>
          </p15:clr>
        </p15:guide>
        <p15:guide id="43" orient="horz" pos="3842" userDrawn="1">
          <p15:clr>
            <a:srgbClr val="A4A3A4"/>
          </p15:clr>
        </p15:guide>
        <p15:guide id="44" pos="4824" userDrawn="1">
          <p15:clr>
            <a:srgbClr val="FBAE4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25"/>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26"/>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06916897"/>
      </p:ext>
    </p:extLst>
  </p:cSld>
  <p:clrMap bg1="lt1" tx1="dk1" bg2="lt2" tx2="dk2" accent1="accent1" accent2="accent2" accent3="accent3" accent4="accent4" accent5="accent5" accent6="accent6" hlink="hlink" folHlink="folHlink"/>
  <p:sldLayoutIdLst>
    <p:sldLayoutId id="2147484621" r:id="rId1"/>
    <p:sldLayoutId id="2147484622" r:id="rId2"/>
    <p:sldLayoutId id="2147484623" r:id="rId3"/>
    <p:sldLayoutId id="2147484624" r:id="rId4"/>
    <p:sldLayoutId id="2147484625" r:id="rId5"/>
    <p:sldLayoutId id="2147484626" r:id="rId6"/>
    <p:sldLayoutId id="2147484627" r:id="rId7"/>
    <p:sldLayoutId id="2147484628" r:id="rId8"/>
    <p:sldLayoutId id="2147484629" r:id="rId9"/>
    <p:sldLayoutId id="2147484630" r:id="rId10"/>
    <p:sldLayoutId id="2147484631" r:id="rId11"/>
    <p:sldLayoutId id="2147484632" r:id="rId12"/>
    <p:sldLayoutId id="2147484633" r:id="rId13"/>
    <p:sldLayoutId id="2147484634"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5" r:id="rId23"/>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p15:clr>
            <a:srgbClr val="A4A3A4"/>
          </p15:clr>
        </p15:guide>
        <p15:guide id="8" pos="3918">
          <p15:clr>
            <a:srgbClr val="A4A3A4"/>
          </p15:clr>
        </p15:guide>
        <p15:guide id="12" pos="5731">
          <p15:clr>
            <a:srgbClr val="A4A3A4"/>
          </p15:clr>
        </p15:guide>
        <p15:guide id="16" pos="288">
          <p15:clr>
            <a:srgbClr val="A4A3A4"/>
          </p15:clr>
        </p15:guide>
        <p15:guide id="17" pos="7546">
          <p15:clr>
            <a:srgbClr val="A4A3A4"/>
          </p15:clr>
        </p15:guide>
        <p15:guide id="25" orient="horz" pos="287">
          <p15:clr>
            <a:srgbClr val="A4A3A4"/>
          </p15:clr>
        </p15:guide>
        <p15:guide id="26" orient="horz" pos="4118">
          <p15:clr>
            <a:srgbClr val="A4A3A4"/>
          </p15:clr>
        </p15:guide>
        <p15:guide id="27" orient="horz" pos="387">
          <p15:clr>
            <a:srgbClr val="A4A3A4"/>
          </p15:clr>
        </p15:guide>
        <p15:guide id="32" orient="horz" pos="675">
          <p15:clr>
            <a:srgbClr val="A4A3A4"/>
          </p15:clr>
        </p15:guide>
        <p15:guide id="33" orient="horz" pos="965">
          <p15:clr>
            <a:srgbClr val="A4A3A4"/>
          </p15:clr>
        </p15:guide>
        <p15:guide id="34" orient="horz" pos="1253">
          <p15:clr>
            <a:srgbClr val="A4A3A4"/>
          </p15:clr>
        </p15:guide>
        <p15:guide id="35" orient="horz" pos="1538">
          <p15:clr>
            <a:srgbClr val="A4A3A4"/>
          </p15:clr>
        </p15:guide>
        <p15:guide id="36" orient="horz" pos="1826">
          <p15:clr>
            <a:srgbClr val="A4A3A4"/>
          </p15:clr>
        </p15:guide>
        <p15:guide id="37" orient="horz" pos="2115">
          <p15:clr>
            <a:srgbClr val="A4A3A4"/>
          </p15:clr>
        </p15:guide>
        <p15:guide id="38" orient="horz" pos="2406">
          <p15:clr>
            <a:srgbClr val="A4A3A4"/>
          </p15:clr>
        </p15:guide>
        <p15:guide id="39" orient="horz" pos="2694">
          <p15:clr>
            <a:srgbClr val="A4A3A4"/>
          </p15:clr>
        </p15:guide>
        <p15:guide id="40" orient="horz" pos="2981">
          <p15:clr>
            <a:srgbClr val="A4A3A4"/>
          </p15:clr>
        </p15:guide>
        <p15:guide id="41" orient="horz" pos="3267">
          <p15:clr>
            <a:srgbClr val="A4A3A4"/>
          </p15:clr>
        </p15:guide>
        <p15:guide id="42" orient="horz" pos="3557">
          <p15:clr>
            <a:srgbClr val="A4A3A4"/>
          </p15:clr>
        </p15:guide>
        <p15:guide id="43" orient="horz" pos="3842">
          <p15:clr>
            <a:srgbClr val="A4A3A4"/>
          </p15:clr>
        </p15:guide>
        <p15:guide id="44" pos="4824">
          <p15:clr>
            <a:srgbClr val="FBAE4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emf"/><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account.azure.com/Subscriptions"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docs.microsoft.com/azure/active-directory/active-directory-assign-admin-roles-azure-porta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aka.ms/Azure/Tenant" TargetMode="External"/><Relationship Id="rId4" Type="http://schemas.openxmlformats.org/officeDocument/2006/relationships/hyperlink" Target="https://docs.microsoft.com/azure/active-directory/role-based-access-control-what-i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mailto:john@Hotmail.com" TargetMode="External"/><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hyperlink" Target="https://portal.azure.com/" TargetMode="External"/><Relationship Id="rId4" Type="http://schemas.openxmlformats.org/officeDocument/2006/relationships/hyperlink" Target="https://account.windowsazure.com/organizat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azure.microsoft.com/en-us/pricing/details/active-director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oleObject" Target="../embeddings/oleObject1.bin"/><Relationship Id="rId18"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emf"/><Relationship Id="rId17" Type="http://schemas.openxmlformats.org/officeDocument/2006/relationships/image" Target="../media/image24.png"/><Relationship Id="rId2" Type="http://schemas.openxmlformats.org/officeDocument/2006/relationships/slideLayout" Target="../slideLayouts/slideLayout7.xml"/><Relationship Id="rId16" Type="http://schemas.microsoft.com/office/2007/relationships/hdphoto" Target="../media/hdphoto1.wdp"/><Relationship Id="rId20" Type="http://schemas.openxmlformats.org/officeDocument/2006/relationships/image" Target="../media/image27.png"/><Relationship Id="rId1" Type="http://schemas.openxmlformats.org/officeDocument/2006/relationships/vmlDrawing" Target="../drawings/vmlDrawing1.v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3.png"/><Relationship Id="rId10" Type="http://schemas.openxmlformats.org/officeDocument/2006/relationships/image" Target="../media/image20.png"/><Relationship Id="rId19" Type="http://schemas.openxmlformats.org/officeDocument/2006/relationships/image" Target="../media/image26.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2.emf"/></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powershell/module/azuread/?view=azureadps-2.0"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31.png"/><Relationship Id="rId12" Type="http://schemas.openxmlformats.org/officeDocument/2006/relationships/image" Target="../media/image18.png"/><Relationship Id="rId2" Type="http://schemas.openxmlformats.org/officeDocument/2006/relationships/customXml" Target="../../customXml/item4.xml"/><Relationship Id="rId16" Type="http://schemas.openxmlformats.org/officeDocument/2006/relationships/image" Target="../media/image37.png"/><Relationship Id="rId1" Type="http://schemas.openxmlformats.org/officeDocument/2006/relationships/customXml" Target="../../customXml/item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5E663A-96B7-4ED9-BA88-D1BE16B200B0}"/>
              </a:ext>
            </a:extLst>
          </p:cNvPr>
          <p:cNvPicPr>
            <a:picLocks noChangeAspect="1"/>
          </p:cNvPicPr>
          <p:nvPr/>
        </p:nvPicPr>
        <p:blipFill rotWithShape="1">
          <a:blip r:embed="rId3"/>
          <a:srcRect t="11313"/>
          <a:stretch/>
        </p:blipFill>
        <p:spPr>
          <a:xfrm>
            <a:off x="8489672" y="2582562"/>
            <a:ext cx="2853732" cy="619808"/>
          </a:xfrm>
          <a:prstGeom prst="rect">
            <a:avLst/>
          </a:prstGeom>
        </p:spPr>
      </p:pic>
      <p:sp>
        <p:nvSpPr>
          <p:cNvPr id="19" name="Title 2">
            <a:extLst>
              <a:ext uri="{FF2B5EF4-FFF2-40B4-BE49-F238E27FC236}">
                <a16:creationId xmlns:a16="http://schemas.microsoft.com/office/drawing/2014/main" id="{4B3F57CD-E756-4F1F-AD70-BAB3A7977A79}"/>
              </a:ext>
            </a:extLst>
          </p:cNvPr>
          <p:cNvSpPr>
            <a:spLocks noGrp="1"/>
          </p:cNvSpPr>
          <p:nvPr>
            <p:ph type="title"/>
          </p:nvPr>
        </p:nvSpPr>
        <p:spPr>
          <a:xfrm>
            <a:off x="274702" y="1822976"/>
            <a:ext cx="8915892" cy="1948607"/>
          </a:xfrm>
        </p:spPr>
        <p:txBody>
          <a:bodyPr/>
          <a:lstStyle/>
          <a:p>
            <a:r>
              <a:rPr lang="en-US" sz="4800" spc="-50" dirty="0"/>
              <a:t>Module 4</a:t>
            </a:r>
            <a:br>
              <a:rPr lang="en-US" sz="4800" spc="-50" dirty="0"/>
            </a:br>
            <a:r>
              <a:rPr lang="en-US" sz="4800" spc="-50" dirty="0"/>
              <a:t>Azure Active Directory</a:t>
            </a:r>
          </a:p>
        </p:txBody>
      </p:sp>
      <p:sp>
        <p:nvSpPr>
          <p:cNvPr id="20" name="Espace réservé du texte 3">
            <a:extLst>
              <a:ext uri="{FF2B5EF4-FFF2-40B4-BE49-F238E27FC236}">
                <a16:creationId xmlns:a16="http://schemas.microsoft.com/office/drawing/2014/main" id="{F050BDF3-9931-42AE-86D0-D90CCFA9BC59}"/>
              </a:ext>
            </a:extLst>
          </p:cNvPr>
          <p:cNvSpPr>
            <a:spLocks noGrp="1"/>
          </p:cNvSpPr>
          <p:nvPr>
            <p:ph type="body" sz="quarter" idx="12"/>
          </p:nvPr>
        </p:nvSpPr>
        <p:spPr>
          <a:xfrm>
            <a:off x="276540" y="4930346"/>
            <a:ext cx="6399213" cy="825080"/>
          </a:xfrm>
        </p:spPr>
        <p:txBody>
          <a:bodyPr/>
          <a:lstStyle/>
          <a:p>
            <a:r>
              <a:rPr lang="fr-FR" dirty="0"/>
              <a:t>June 2018</a:t>
            </a:r>
          </a:p>
        </p:txBody>
      </p:sp>
      <p:sp>
        <p:nvSpPr>
          <p:cNvPr id="21" name="TextBox 4">
            <a:extLst>
              <a:ext uri="{FF2B5EF4-FFF2-40B4-BE49-F238E27FC236}">
                <a16:creationId xmlns:a16="http://schemas.microsoft.com/office/drawing/2014/main" id="{BA0D700D-6445-42AE-9E16-AEAE5D561CAB}"/>
              </a:ext>
            </a:extLst>
          </p:cNvPr>
          <p:cNvSpPr txBox="1"/>
          <p:nvPr/>
        </p:nvSpPr>
        <p:spPr>
          <a:xfrm>
            <a:off x="274702" y="3405823"/>
            <a:ext cx="7132242" cy="627864"/>
          </a:xfrm>
          <a:prstGeom prst="rect">
            <a:avLst/>
          </a:prstGeom>
          <a:noFill/>
        </p:spPr>
        <p:txBody>
          <a:bodyPr wrap="square" lIns="182880" tIns="146304" rIns="182880" bIns="146304" rtlCol="0">
            <a:spAutoFit/>
          </a:bodyPr>
          <a:lstStyle/>
          <a:p>
            <a:pPr algn="l">
              <a:lnSpc>
                <a:spcPct val="90000"/>
              </a:lnSpc>
              <a:spcAft>
                <a:spcPts val="600"/>
              </a:spcAft>
            </a:pPr>
            <a:r>
              <a:rPr lang="en-US" sz="2400" dirty="0">
                <a:solidFill>
                  <a:schemeClr val="bg1"/>
                </a:solidFill>
              </a:rPr>
              <a:t>Section 1 - Introduction &amp; concepts</a:t>
            </a:r>
          </a:p>
        </p:txBody>
      </p:sp>
    </p:spTree>
    <p:extLst>
      <p:ext uri="{BB962C8B-B14F-4D97-AF65-F5344CB8AC3E}">
        <p14:creationId xmlns:p14="http://schemas.microsoft.com/office/powerpoint/2010/main" val="112622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543E0A-C657-48A0-8A9D-4DB01AFA4353}"/>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9</a:t>
            </a:fld>
            <a:endParaRPr lang="en-US" dirty="0"/>
          </a:p>
        </p:txBody>
      </p:sp>
      <p:sp>
        <p:nvSpPr>
          <p:cNvPr id="3" name="Text Placeholder 2">
            <a:extLst>
              <a:ext uri="{FF2B5EF4-FFF2-40B4-BE49-F238E27FC236}">
                <a16:creationId xmlns:a16="http://schemas.microsoft.com/office/drawing/2014/main" id="{2C8D0740-C117-4370-A2D3-87F112719F00}"/>
              </a:ext>
            </a:extLst>
          </p:cNvPr>
          <p:cNvSpPr>
            <a:spLocks noGrp="1"/>
          </p:cNvSpPr>
          <p:nvPr>
            <p:ph type="body" sz="quarter" idx="13"/>
          </p:nvPr>
        </p:nvSpPr>
        <p:spPr/>
        <p:txBody>
          <a:bodyPr/>
          <a:lstStyle/>
          <a:p>
            <a:r>
              <a:rPr lang="en-US" dirty="0"/>
              <a:t>The difference between AD DS and Azure AD</a:t>
            </a:r>
            <a:endParaRPr lang="fr-FR" dirty="0"/>
          </a:p>
        </p:txBody>
      </p:sp>
      <p:sp>
        <p:nvSpPr>
          <p:cNvPr id="5" name="Espace réservé du texte 2">
            <a:extLst>
              <a:ext uri="{FF2B5EF4-FFF2-40B4-BE49-F238E27FC236}">
                <a16:creationId xmlns:a16="http://schemas.microsoft.com/office/drawing/2014/main" id="{E06E45AF-4C39-4E66-879F-97F99ADFC6E9}"/>
              </a:ext>
            </a:extLst>
          </p:cNvPr>
          <p:cNvSpPr txBox="1">
            <a:spLocks/>
          </p:cNvSpPr>
          <p:nvPr/>
        </p:nvSpPr>
        <p:spPr>
          <a:xfrm>
            <a:off x="366141" y="1922261"/>
            <a:ext cx="11887200" cy="442274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
              <a:defRPr/>
            </a:pPr>
            <a:r>
              <a:rPr lang="en-US" sz="1800" b="1" dirty="0">
                <a:gradFill>
                  <a:gsLst>
                    <a:gs pos="1250">
                      <a:srgbClr val="505050"/>
                    </a:gs>
                    <a:gs pos="100000">
                      <a:srgbClr val="505050"/>
                    </a:gs>
                  </a:gsLst>
                  <a:lin ang="5400000" scaled="0"/>
                </a:gradFill>
                <a:latin typeface="+mn-lt"/>
              </a:rPr>
              <a:t>Azure AD is a multi-customer public directory service</a:t>
            </a:r>
            <a:r>
              <a:rPr lang="en-US" sz="1800" dirty="0">
                <a:gradFill>
                  <a:gsLst>
                    <a:gs pos="1250">
                      <a:srgbClr val="505050"/>
                    </a:gs>
                    <a:gs pos="100000">
                      <a:srgbClr val="505050"/>
                    </a:gs>
                  </a:gsLst>
                  <a:lin ang="5400000" scaled="0"/>
                </a:gradFill>
                <a:latin typeface="+mn-lt"/>
              </a:rPr>
              <a:t>, which means that </a:t>
            </a:r>
            <a:r>
              <a:rPr lang="en-US" sz="1800" b="1" dirty="0">
                <a:gradFill>
                  <a:gsLst>
                    <a:gs pos="1250">
                      <a:srgbClr val="505050"/>
                    </a:gs>
                    <a:gs pos="100000">
                      <a:srgbClr val="505050"/>
                    </a:gs>
                  </a:gsLst>
                  <a:lin ang="5400000" scaled="0"/>
                </a:gradFill>
                <a:latin typeface="+mn-lt"/>
              </a:rPr>
              <a:t>within Azure AD you can create a tenant</a:t>
            </a:r>
            <a:r>
              <a:rPr lang="en-US" sz="1800" dirty="0">
                <a:gradFill>
                  <a:gsLst>
                    <a:gs pos="1250">
                      <a:srgbClr val="505050"/>
                    </a:gs>
                    <a:gs pos="100000">
                      <a:srgbClr val="505050"/>
                    </a:gs>
                  </a:gsLst>
                  <a:lin ang="5400000" scaled="0"/>
                </a:gradFill>
                <a:latin typeface="+mn-lt"/>
              </a:rPr>
              <a:t> for your cloud servers and applications such as Office 365. </a:t>
            </a:r>
            <a:br>
              <a:rPr lang="en-US" sz="1800" dirty="0">
                <a:gradFill>
                  <a:gsLst>
                    <a:gs pos="1250">
                      <a:srgbClr val="505050"/>
                    </a:gs>
                    <a:gs pos="100000">
                      <a:srgbClr val="505050"/>
                    </a:gs>
                  </a:gsLst>
                  <a:lin ang="5400000" scaled="0"/>
                </a:gradFill>
                <a:latin typeface="+mn-lt"/>
              </a:rPr>
            </a:br>
            <a:endParaRPr lang="en-US" sz="1800" dirty="0">
              <a:gradFill>
                <a:gsLst>
                  <a:gs pos="1250">
                    <a:srgbClr val="505050"/>
                  </a:gs>
                  <a:gs pos="100000">
                    <a:srgbClr val="505050"/>
                  </a:gs>
                </a:gsLst>
                <a:lin ang="5400000" scaled="0"/>
              </a:gradFill>
              <a:latin typeface="+mn-lt"/>
            </a:endParaRPr>
          </a:p>
          <a:p>
            <a:pPr lvl="0">
              <a:buFont typeface="Wingdings" panose="05000000000000000000" pitchFamily="2" charset="2"/>
              <a:buChar char="§"/>
              <a:defRPr/>
            </a:pPr>
            <a:r>
              <a:rPr lang="en-US" sz="1800" dirty="0">
                <a:gradFill>
                  <a:gsLst>
                    <a:gs pos="1250">
                      <a:srgbClr val="505050"/>
                    </a:gs>
                    <a:gs pos="100000">
                      <a:srgbClr val="505050"/>
                    </a:gs>
                  </a:gsLst>
                  <a:lin ang="5400000" scaled="0"/>
                </a:gradFill>
                <a:latin typeface="+mn-lt"/>
              </a:rPr>
              <a:t>Users and groups are created in a flat structure without OUs or GPOs. </a:t>
            </a:r>
            <a:br>
              <a:rPr lang="en-US" sz="1800" dirty="0">
                <a:gradFill>
                  <a:gsLst>
                    <a:gs pos="1250">
                      <a:srgbClr val="505050"/>
                    </a:gs>
                    <a:gs pos="100000">
                      <a:srgbClr val="505050"/>
                    </a:gs>
                  </a:gsLst>
                  <a:lin ang="5400000" scaled="0"/>
                </a:gradFill>
                <a:latin typeface="+mn-lt"/>
              </a:rPr>
            </a:br>
            <a:endParaRPr lang="en-US" sz="1800" dirty="0">
              <a:gradFill>
                <a:gsLst>
                  <a:gs pos="1250">
                    <a:srgbClr val="505050"/>
                  </a:gs>
                  <a:gs pos="100000">
                    <a:srgbClr val="505050"/>
                  </a:gs>
                </a:gsLst>
                <a:lin ang="5400000" scaled="0"/>
              </a:gradFill>
              <a:latin typeface="+mn-lt"/>
            </a:endParaRPr>
          </a:p>
          <a:p>
            <a:pPr lvl="0">
              <a:buFont typeface="Wingdings" panose="05000000000000000000" pitchFamily="2" charset="2"/>
              <a:buChar char="§"/>
              <a:defRPr/>
            </a:pPr>
            <a:r>
              <a:rPr lang="en-US" sz="1800" dirty="0">
                <a:gradFill>
                  <a:gsLst>
                    <a:gs pos="1250">
                      <a:srgbClr val="505050"/>
                    </a:gs>
                    <a:gs pos="100000">
                      <a:srgbClr val="505050"/>
                    </a:gs>
                  </a:gsLst>
                  <a:lin ang="5400000" scaled="0"/>
                </a:gradFill>
                <a:latin typeface="+mn-lt"/>
              </a:rPr>
              <a:t>Authentication is performed through protocols such as SAML, WS-Federation, </a:t>
            </a:r>
            <a:r>
              <a:rPr lang="en-US" sz="1800" dirty="0" err="1">
                <a:gradFill>
                  <a:gsLst>
                    <a:gs pos="1250">
                      <a:srgbClr val="505050"/>
                    </a:gs>
                    <a:gs pos="100000">
                      <a:srgbClr val="505050"/>
                    </a:gs>
                  </a:gsLst>
                  <a:lin ang="5400000" scaled="0"/>
                </a:gradFill>
                <a:latin typeface="+mn-lt"/>
              </a:rPr>
              <a:t>Oauth</a:t>
            </a:r>
            <a:r>
              <a:rPr lang="en-US" sz="1800" dirty="0">
                <a:gradFill>
                  <a:gsLst>
                    <a:gs pos="1250">
                      <a:srgbClr val="505050"/>
                    </a:gs>
                    <a:gs pos="100000">
                      <a:srgbClr val="505050"/>
                    </a:gs>
                  </a:gsLst>
                  <a:lin ang="5400000" scaled="0"/>
                </a:gradFill>
                <a:latin typeface="+mn-lt"/>
              </a:rPr>
              <a:t> and OpenID Connect.</a:t>
            </a:r>
            <a:br>
              <a:rPr lang="en-US" sz="1800" dirty="0">
                <a:gradFill>
                  <a:gsLst>
                    <a:gs pos="1250">
                      <a:srgbClr val="505050"/>
                    </a:gs>
                    <a:gs pos="100000">
                      <a:srgbClr val="505050"/>
                    </a:gs>
                  </a:gsLst>
                  <a:lin ang="5400000" scaled="0"/>
                </a:gradFill>
                <a:latin typeface="+mn-lt"/>
              </a:rPr>
            </a:br>
            <a:r>
              <a:rPr lang="en-US" sz="1800" dirty="0">
                <a:gradFill>
                  <a:gsLst>
                    <a:gs pos="1250">
                      <a:srgbClr val="505050"/>
                    </a:gs>
                    <a:gs pos="100000">
                      <a:srgbClr val="505050"/>
                    </a:gs>
                  </a:gsLst>
                  <a:lin ang="5400000" scaled="0"/>
                </a:gradFill>
                <a:latin typeface="+mn-lt"/>
              </a:rPr>
              <a:t> </a:t>
            </a:r>
          </a:p>
          <a:p>
            <a:pPr lvl="0">
              <a:buFont typeface="Wingdings" panose="05000000000000000000" pitchFamily="2" charset="2"/>
              <a:buChar char="§"/>
              <a:defRPr/>
            </a:pPr>
            <a:r>
              <a:rPr lang="en-US" sz="1800" dirty="0">
                <a:gradFill>
                  <a:gsLst>
                    <a:gs pos="1250">
                      <a:srgbClr val="505050"/>
                    </a:gs>
                    <a:gs pos="100000">
                      <a:srgbClr val="505050"/>
                    </a:gs>
                  </a:gsLst>
                  <a:lin ang="5400000" scaled="0"/>
                </a:gradFill>
                <a:latin typeface="+mn-lt"/>
              </a:rPr>
              <a:t>It's possible to query Azure AD, but instead of using LDAP you must use a REST API called AD Graph API. </a:t>
            </a:r>
            <a:br>
              <a:rPr lang="en-US" sz="1800" dirty="0">
                <a:gradFill>
                  <a:gsLst>
                    <a:gs pos="1250">
                      <a:srgbClr val="505050"/>
                    </a:gs>
                    <a:gs pos="100000">
                      <a:srgbClr val="505050"/>
                    </a:gs>
                  </a:gsLst>
                  <a:lin ang="5400000" scaled="0"/>
                </a:gradFill>
                <a:latin typeface="+mn-lt"/>
              </a:rPr>
            </a:br>
            <a:r>
              <a:rPr lang="en-US" sz="1800" dirty="0">
                <a:gradFill>
                  <a:gsLst>
                    <a:gs pos="1250">
                      <a:srgbClr val="505050"/>
                    </a:gs>
                    <a:gs pos="100000">
                      <a:srgbClr val="505050"/>
                    </a:gs>
                  </a:gsLst>
                  <a:lin ang="5400000" scaled="0"/>
                </a:gradFill>
                <a:latin typeface="+mn-lt"/>
              </a:rPr>
              <a:t>These all work over HTTP and HTTPS.  </a:t>
            </a:r>
          </a:p>
          <a:p>
            <a:pPr lvl="0">
              <a:buFont typeface="Wingdings" panose="05000000000000000000" pitchFamily="2" charset="2"/>
              <a:buChar char="§"/>
              <a:defRPr/>
            </a:pPr>
            <a:endParaRPr lang="en-US" sz="1800" dirty="0">
              <a:gradFill>
                <a:gsLst>
                  <a:gs pos="1250">
                    <a:srgbClr val="505050"/>
                  </a:gs>
                  <a:gs pos="100000">
                    <a:srgbClr val="505050"/>
                  </a:gs>
                </a:gsLst>
                <a:lin ang="5400000" scaled="0"/>
              </a:gradFill>
              <a:latin typeface="+mn-lt"/>
            </a:endParaRPr>
          </a:p>
          <a:p>
            <a:pPr lvl="0">
              <a:buFont typeface="Wingdings" panose="05000000000000000000" pitchFamily="2" charset="2"/>
              <a:buChar char="§"/>
              <a:defRPr/>
            </a:pPr>
            <a:r>
              <a:rPr lang="en-US" sz="1800" dirty="0">
                <a:gradFill>
                  <a:gsLst>
                    <a:gs pos="1250">
                      <a:srgbClr val="505050"/>
                    </a:gs>
                    <a:gs pos="100000">
                      <a:srgbClr val="505050"/>
                    </a:gs>
                  </a:gsLst>
                  <a:lin ang="5400000" scaled="0"/>
                </a:gradFill>
                <a:latin typeface="+mn-lt"/>
              </a:rPr>
              <a:t>Be aware :  Azure Active Directory domain concept is different than the AD DS Domain</a:t>
            </a:r>
          </a:p>
          <a:p>
            <a:pPr lvl="1">
              <a:buFont typeface="Wingdings" panose="05000000000000000000" pitchFamily="2" charset="2"/>
              <a:buChar char="§"/>
              <a:defRPr/>
            </a:pPr>
            <a:r>
              <a:rPr lang="en-US" sz="1600" dirty="0">
                <a:gradFill>
                  <a:gsLst>
                    <a:gs pos="1250">
                      <a:srgbClr val="505050"/>
                    </a:gs>
                    <a:gs pos="100000">
                      <a:srgbClr val="505050"/>
                    </a:gs>
                  </a:gsLst>
                  <a:lin ang="5400000" scaled="0"/>
                </a:gradFill>
                <a:latin typeface="+mn-lt"/>
              </a:rPr>
              <a:t>In AD DS, domain is security, storage, and trust boundary</a:t>
            </a:r>
          </a:p>
          <a:p>
            <a:pPr lvl="1">
              <a:buFont typeface="Wingdings" panose="05000000000000000000" pitchFamily="2" charset="2"/>
              <a:buChar char="§"/>
              <a:defRPr/>
            </a:pPr>
            <a:r>
              <a:rPr lang="en-US" sz="1600" b="1" dirty="0">
                <a:gradFill>
                  <a:gsLst>
                    <a:gs pos="1250">
                      <a:srgbClr val="505050"/>
                    </a:gs>
                    <a:gs pos="100000">
                      <a:srgbClr val="505050"/>
                    </a:gs>
                  </a:gsLst>
                  <a:lin ang="5400000" scaled="0"/>
                </a:gradFill>
                <a:latin typeface="+mn-lt"/>
              </a:rPr>
              <a:t>In Azure AD, domain is more synonymous with a DNS domain</a:t>
            </a:r>
          </a:p>
          <a:p>
            <a:pPr lvl="0">
              <a:buFont typeface="Wingdings" panose="05000000000000000000" pitchFamily="2" charset="2"/>
              <a:buChar char="§"/>
              <a:defRPr/>
            </a:pPr>
            <a:endParaRPr lang="en-US" sz="1800" dirty="0">
              <a:gradFill>
                <a:gsLst>
                  <a:gs pos="1250">
                    <a:srgbClr val="505050"/>
                  </a:gs>
                  <a:gs pos="100000">
                    <a:srgbClr val="505050"/>
                  </a:gs>
                </a:gsLst>
                <a:lin ang="5400000" scaled="0"/>
              </a:gradFill>
              <a:latin typeface="+mn-lt"/>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fr-FR"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endParaRPr>
          </a:p>
        </p:txBody>
      </p:sp>
    </p:spTree>
    <p:extLst>
      <p:ext uri="{BB962C8B-B14F-4D97-AF65-F5344CB8AC3E}">
        <p14:creationId xmlns:p14="http://schemas.microsoft.com/office/powerpoint/2010/main" val="30343037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0B5C3B-8F69-4568-A60D-08658F175A22}"/>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10</a:t>
            </a:fld>
            <a:endParaRPr lang="en-US" dirty="0"/>
          </a:p>
        </p:txBody>
      </p:sp>
      <p:sp>
        <p:nvSpPr>
          <p:cNvPr id="3" name="Text Placeholder 2">
            <a:extLst>
              <a:ext uri="{FF2B5EF4-FFF2-40B4-BE49-F238E27FC236}">
                <a16:creationId xmlns:a16="http://schemas.microsoft.com/office/drawing/2014/main" id="{3AF7FBF9-D100-4648-BC49-70F16B33467F}"/>
              </a:ext>
            </a:extLst>
          </p:cNvPr>
          <p:cNvSpPr>
            <a:spLocks noGrp="1"/>
          </p:cNvSpPr>
          <p:nvPr>
            <p:ph type="body" sz="quarter" idx="13"/>
          </p:nvPr>
        </p:nvSpPr>
        <p:spPr/>
        <p:txBody>
          <a:bodyPr/>
          <a:lstStyle/>
          <a:p>
            <a:r>
              <a:rPr lang="fr-FR" dirty="0"/>
              <a:t>Azure Active Directory Design</a:t>
            </a:r>
          </a:p>
        </p:txBody>
      </p:sp>
      <p:sp>
        <p:nvSpPr>
          <p:cNvPr id="4" name="TextBox 3">
            <a:extLst>
              <a:ext uri="{FF2B5EF4-FFF2-40B4-BE49-F238E27FC236}">
                <a16:creationId xmlns:a16="http://schemas.microsoft.com/office/drawing/2014/main" id="{7F153B09-B7EF-44B4-B806-37B2B6A56F19}"/>
              </a:ext>
            </a:extLst>
          </p:cNvPr>
          <p:cNvSpPr txBox="1"/>
          <p:nvPr/>
        </p:nvSpPr>
        <p:spPr>
          <a:xfrm>
            <a:off x="274702" y="1668482"/>
            <a:ext cx="11155558" cy="2842317"/>
          </a:xfrm>
          <a:prstGeom prst="rect">
            <a:avLst/>
          </a:prstGeom>
          <a:noFill/>
        </p:spPr>
        <p:txBody>
          <a:bodyPr wrap="square" lIns="182880" tIns="146304" rIns="182880" bIns="146304" rtlCol="0">
            <a:spAutoFit/>
          </a:bodyPr>
          <a:lstStyle/>
          <a:p>
            <a:pPr marL="457200" indent="-457200" algn="l">
              <a:lnSpc>
                <a:spcPct val="90000"/>
              </a:lnSpc>
              <a:spcAft>
                <a:spcPts val="600"/>
              </a:spcAft>
              <a:buFont typeface="Wingdings" panose="05000000000000000000" pitchFamily="2" charset="2"/>
              <a:buChar char="§"/>
            </a:pPr>
            <a:r>
              <a:rPr lang="en-US" sz="1600" dirty="0">
                <a:latin typeface="Segoe UI" pitchFamily="34" charset="0"/>
                <a:ea typeface="Segoe UI" pitchFamily="34" charset="0"/>
                <a:cs typeface="Segoe UI" pitchFamily="34" charset="0"/>
              </a:rPr>
              <a:t>AAD actually works as a system of an active primary, a passive primary, and then a number of secondary replicas that are replicated around the world. </a:t>
            </a:r>
            <a:endParaRPr lang="en-US" sz="1600" dirty="0">
              <a:gradFill>
                <a:gsLst>
                  <a:gs pos="2917">
                    <a:schemeClr val="tx1"/>
                  </a:gs>
                  <a:gs pos="30000">
                    <a:schemeClr val="tx1"/>
                  </a:gs>
                </a:gsLst>
                <a:lin ang="5400000" scaled="0"/>
              </a:gradFill>
            </a:endParaRPr>
          </a:p>
          <a:p>
            <a:pPr marL="996925" lvl="1" indent="-4572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Partitioned for scalability</a:t>
            </a:r>
          </a:p>
          <a:p>
            <a:pPr marL="996925" lvl="1" indent="-4572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Active/active across data centers for directory reads and authentication (</a:t>
            </a:r>
            <a:r>
              <a:rPr lang="fr-FR" dirty="0" err="1"/>
              <a:t>token</a:t>
            </a:r>
            <a:r>
              <a:rPr lang="fr-FR" dirty="0"/>
              <a:t> </a:t>
            </a:r>
            <a:r>
              <a:rPr lang="fr-FR" dirty="0" err="1"/>
              <a:t>issuance</a:t>
            </a:r>
            <a:r>
              <a:rPr lang="fr-FR" dirty="0"/>
              <a:t>)</a:t>
            </a:r>
            <a:endParaRPr lang="en-US" sz="1600" dirty="0">
              <a:gradFill>
                <a:gsLst>
                  <a:gs pos="2917">
                    <a:schemeClr val="tx1"/>
                  </a:gs>
                  <a:gs pos="30000">
                    <a:schemeClr val="tx1"/>
                  </a:gs>
                </a:gsLst>
                <a:lin ang="5400000" scaled="0"/>
              </a:gradFill>
            </a:endParaRPr>
          </a:p>
          <a:p>
            <a:pPr marL="996925" lvl="1" indent="-4572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Active/passive across data centers for directory writes</a:t>
            </a:r>
          </a:p>
          <a:p>
            <a:pPr marL="996925" lvl="1" indent="-4572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Recovery Time Objective (RTO)</a:t>
            </a:r>
          </a:p>
          <a:p>
            <a:pPr marL="1536649" lvl="2" indent="-4572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Zero for reads and token issuance</a:t>
            </a:r>
          </a:p>
          <a:p>
            <a:pPr marL="1536649" lvl="2" indent="-4572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About five minutes for writes</a:t>
            </a:r>
          </a:p>
          <a:p>
            <a:pPr marL="457200" indent="-457200" algn="l">
              <a:lnSpc>
                <a:spcPct val="90000"/>
              </a:lnSpc>
              <a:spcAft>
                <a:spcPts val="600"/>
              </a:spcAft>
              <a:buFont typeface="Wingdings" panose="05000000000000000000" pitchFamily="2" charset="2"/>
              <a:buChar char="§"/>
            </a:pPr>
            <a:endParaRPr lang="fr-FR" sz="1600" dirty="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08867832-05C6-4138-8B5B-3B7C4708CE49}"/>
              </a:ext>
            </a:extLst>
          </p:cNvPr>
          <p:cNvPicPr>
            <a:picLocks noChangeAspect="1"/>
          </p:cNvPicPr>
          <p:nvPr/>
        </p:nvPicPr>
        <p:blipFill>
          <a:blip r:embed="rId3"/>
          <a:stretch>
            <a:fillRect/>
          </a:stretch>
        </p:blipFill>
        <p:spPr>
          <a:xfrm>
            <a:off x="5934005" y="3465211"/>
            <a:ext cx="5677861" cy="3363775"/>
          </a:xfrm>
          <a:prstGeom prst="rect">
            <a:avLst/>
          </a:prstGeom>
        </p:spPr>
      </p:pic>
    </p:spTree>
    <p:extLst>
      <p:ext uri="{BB962C8B-B14F-4D97-AF65-F5344CB8AC3E}">
        <p14:creationId xmlns:p14="http://schemas.microsoft.com/office/powerpoint/2010/main" val="32111105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13EC04-F15A-431E-B423-D97687E686E1}"/>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11</a:t>
            </a:fld>
            <a:endParaRPr lang="en-US" dirty="0"/>
          </a:p>
        </p:txBody>
      </p:sp>
      <p:sp>
        <p:nvSpPr>
          <p:cNvPr id="3" name="Text Placeholder 2">
            <a:extLst>
              <a:ext uri="{FF2B5EF4-FFF2-40B4-BE49-F238E27FC236}">
                <a16:creationId xmlns:a16="http://schemas.microsoft.com/office/drawing/2014/main" id="{931186F7-9BF0-40E8-8976-DC73D6C5657F}"/>
              </a:ext>
            </a:extLst>
          </p:cNvPr>
          <p:cNvSpPr>
            <a:spLocks noGrp="1"/>
          </p:cNvSpPr>
          <p:nvPr>
            <p:ph type="body" sz="quarter" idx="13"/>
          </p:nvPr>
        </p:nvSpPr>
        <p:spPr/>
        <p:txBody>
          <a:bodyPr/>
          <a:lstStyle/>
          <a:p>
            <a:r>
              <a:rPr lang="fr-FR" dirty="0"/>
              <a:t>Azure AD </a:t>
            </a:r>
            <a:r>
              <a:rPr lang="fr-FR" dirty="0" err="1"/>
              <a:t>internal</a:t>
            </a:r>
            <a:r>
              <a:rPr lang="fr-FR" dirty="0"/>
              <a:t> architecture </a:t>
            </a:r>
            <a:r>
              <a:rPr lang="fr-FR" dirty="0" err="1"/>
              <a:t>overview</a:t>
            </a:r>
            <a:endParaRPr lang="fr-FR" dirty="0"/>
          </a:p>
        </p:txBody>
      </p:sp>
      <p:sp>
        <p:nvSpPr>
          <p:cNvPr id="48" name="Rounded Rectangle 53">
            <a:extLst>
              <a:ext uri="{FF2B5EF4-FFF2-40B4-BE49-F238E27FC236}">
                <a16:creationId xmlns:a16="http://schemas.microsoft.com/office/drawing/2014/main" id="{AE16AF10-4030-44A2-AD2C-6BD4440C56C2}"/>
              </a:ext>
            </a:extLst>
          </p:cNvPr>
          <p:cNvSpPr/>
          <p:nvPr/>
        </p:nvSpPr>
        <p:spPr bwMode="auto">
          <a:xfrm>
            <a:off x="2742236" y="2418230"/>
            <a:ext cx="9031122" cy="4553714"/>
          </a:xfrm>
          <a:prstGeom prst="roundRect">
            <a:avLst>
              <a:gd name="adj" fmla="val 3782"/>
            </a:avLst>
          </a:prstGeom>
          <a:solidFill>
            <a:srgbClr val="505050">
              <a:lumMod val="20000"/>
              <a:lumOff val="80000"/>
            </a:srgbClr>
          </a:solidFill>
          <a:ln w="10795" cap="flat" cmpd="sng" algn="ctr">
            <a:solidFill>
              <a:srgbClr val="505050"/>
            </a:solidFill>
            <a:prstDash val="solid"/>
            <a:headEnd type="none" w="med" len="med"/>
            <a:tailEnd type="none" w="med" len="med"/>
          </a:ln>
          <a:effectLst/>
        </p:spPr>
        <p:txBody>
          <a:bodyPr vert="horz" wrap="square" lIns="89633" tIns="44816" rIns="89633" bIns="44816" numCol="1" spcCol="0" rtlCol="0" anchor="ctr" anchorCtr="0" compatLnSpc="1">
            <a:prstTxWarp prst="textNoShape">
              <a:avLst/>
            </a:prstTxWarp>
          </a:bodyPr>
          <a:lstStyle/>
          <a:p>
            <a:pPr marL="0" marR="0" lvl="0" indent="0" defTabSz="896028"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Light"/>
            </a:endParaRPr>
          </a:p>
        </p:txBody>
      </p:sp>
      <p:sp>
        <p:nvSpPr>
          <p:cNvPr id="49" name="Rounded Rectangle 2">
            <a:extLst>
              <a:ext uri="{FF2B5EF4-FFF2-40B4-BE49-F238E27FC236}">
                <a16:creationId xmlns:a16="http://schemas.microsoft.com/office/drawing/2014/main" id="{389EA8EA-BAE6-49AF-A087-771586C1507F}"/>
              </a:ext>
            </a:extLst>
          </p:cNvPr>
          <p:cNvSpPr/>
          <p:nvPr/>
        </p:nvSpPr>
        <p:spPr bwMode="auto">
          <a:xfrm>
            <a:off x="2919308" y="4954988"/>
            <a:ext cx="8709129" cy="1875192"/>
          </a:xfrm>
          <a:prstGeom prst="roundRect">
            <a:avLst/>
          </a:prstGeom>
          <a:solidFill>
            <a:srgbClr val="00188F">
              <a:lumMod val="50000"/>
            </a:srgbClr>
          </a:solidFill>
          <a:ln w="9525" cap="flat" cmpd="sng" algn="ctr">
            <a:solidFill>
              <a:srgbClr val="505050"/>
            </a:solidFill>
            <a:prstDash val="solid"/>
            <a:headEnd type="none" w="med" len="med"/>
            <a:tailEnd type="none" w="med" len="med"/>
          </a:ln>
          <a:effectLst/>
        </p:spPr>
        <p:txBody>
          <a:bodyPr vert="horz" wrap="square" lIns="89633" tIns="44816" rIns="89633" bIns="44816" numCol="1" spcCol="0" rtlCol="0" anchor="ctr" anchorCtr="0" compatLnSpc="1">
            <a:prstTxWarp prst="textNoShape">
              <a:avLst/>
            </a:prstTxWarp>
          </a:bodyPr>
          <a:lstStyle/>
          <a:p>
            <a:pPr defTabSz="896028" fontAlgn="auto">
              <a:defRPr/>
            </a:pPr>
            <a:r>
              <a:rPr lang="en-US" sz="1568" kern="0">
                <a:solidFill>
                  <a:srgbClr val="505050"/>
                </a:solidFill>
                <a:latin typeface="Segoe UI Light"/>
              </a:rPr>
              <a:t> </a:t>
            </a:r>
          </a:p>
        </p:txBody>
      </p:sp>
      <p:sp>
        <p:nvSpPr>
          <p:cNvPr id="50" name="Rounded Rectangle 64">
            <a:extLst>
              <a:ext uri="{FF2B5EF4-FFF2-40B4-BE49-F238E27FC236}">
                <a16:creationId xmlns:a16="http://schemas.microsoft.com/office/drawing/2014/main" id="{84D0584E-449B-4419-B20C-117F41C008AD}"/>
              </a:ext>
            </a:extLst>
          </p:cNvPr>
          <p:cNvSpPr/>
          <p:nvPr/>
        </p:nvSpPr>
        <p:spPr bwMode="auto">
          <a:xfrm>
            <a:off x="2742235" y="1550622"/>
            <a:ext cx="9031122" cy="741970"/>
          </a:xfrm>
          <a:prstGeom prst="roundRect">
            <a:avLst>
              <a:gd name="adj" fmla="val 3782"/>
            </a:avLst>
          </a:prstGeom>
          <a:solidFill>
            <a:srgbClr val="7FBA00"/>
          </a:solidFill>
          <a:ln w="17145" cap="flat" cmpd="sng" algn="ctr">
            <a:solidFill>
              <a:srgbClr val="EFEFEF">
                <a:shade val="95000"/>
                <a:alpha val="50000"/>
                <a:satMod val="150000"/>
              </a:srgbClr>
            </a:solidFill>
            <a:prstDash val="solid"/>
            <a:headEnd type="none" w="med" len="med"/>
            <a:tailEnd type="none" w="med" len="med"/>
          </a:ln>
          <a:effectLst/>
        </p:spPr>
        <p:txBody>
          <a:bodyPr vert="horz" wrap="square" lIns="89633" tIns="44816" rIns="89633" bIns="44816" numCol="1" spcCol="0" rtlCol="0" anchor="ctr" anchorCtr="0" compatLnSpc="1">
            <a:prstTxWarp prst="textNoShape">
              <a:avLst/>
            </a:prstTxWarp>
          </a:bodyPr>
          <a:lstStyle/>
          <a:p>
            <a:pPr defTabSz="896028" fontAlgn="auto">
              <a:defRPr/>
            </a:pPr>
            <a:endParaRPr lang="en-US" sz="1600" kern="0">
              <a:solidFill>
                <a:srgbClr val="FFFFFF"/>
              </a:solidFill>
              <a:latin typeface="Segoe UI Light"/>
            </a:endParaRPr>
          </a:p>
        </p:txBody>
      </p:sp>
      <p:sp>
        <p:nvSpPr>
          <p:cNvPr id="51" name="Isosceles Triangle 50">
            <a:extLst>
              <a:ext uri="{FF2B5EF4-FFF2-40B4-BE49-F238E27FC236}">
                <a16:creationId xmlns:a16="http://schemas.microsoft.com/office/drawing/2014/main" id="{8BAD5ACF-9D6C-4AFF-AA70-6E37F4859C90}"/>
              </a:ext>
            </a:extLst>
          </p:cNvPr>
          <p:cNvSpPr/>
          <p:nvPr/>
        </p:nvSpPr>
        <p:spPr>
          <a:xfrm>
            <a:off x="5444060" y="5591104"/>
            <a:ext cx="914271" cy="548462"/>
          </a:xfrm>
          <a:prstGeom prst="triangle">
            <a:avLst/>
          </a:prstGeom>
          <a:noFill/>
          <a:ln w="10795" cap="flat" cmpd="sng" algn="ctr">
            <a:solidFill>
              <a:srgbClr val="505050"/>
            </a:solidFill>
            <a:prstDash val="solid"/>
          </a:ln>
          <a:effectLst/>
        </p:spPr>
        <p:txBody>
          <a:bodyPr rtlCol="0" anchor="t" anchorCtr="0">
            <a:noAutofit/>
          </a:bodyPr>
          <a:lstStyle/>
          <a:p>
            <a:pPr defTabSz="896386" fontAlgn="auto">
              <a:defRPr/>
            </a:pPr>
            <a:r>
              <a:rPr lang="en-US" sz="1568" kern="0">
                <a:solidFill>
                  <a:srgbClr val="FFFFFF"/>
                </a:solidFill>
                <a:latin typeface="Segoe UI Light"/>
              </a:rPr>
              <a:t>P1</a:t>
            </a:r>
          </a:p>
        </p:txBody>
      </p:sp>
      <p:sp>
        <p:nvSpPr>
          <p:cNvPr id="52" name="Isosceles Triangle 51">
            <a:extLst>
              <a:ext uri="{FF2B5EF4-FFF2-40B4-BE49-F238E27FC236}">
                <a16:creationId xmlns:a16="http://schemas.microsoft.com/office/drawing/2014/main" id="{2A37830C-0540-40C5-91CA-C7596C046763}"/>
              </a:ext>
            </a:extLst>
          </p:cNvPr>
          <p:cNvSpPr/>
          <p:nvPr/>
        </p:nvSpPr>
        <p:spPr>
          <a:xfrm>
            <a:off x="8351837" y="5579119"/>
            <a:ext cx="903619" cy="548462"/>
          </a:xfrm>
          <a:prstGeom prst="triangle">
            <a:avLst/>
          </a:prstGeom>
          <a:noFill/>
          <a:ln w="10795" cap="flat" cmpd="sng" algn="ctr">
            <a:solidFill>
              <a:srgbClr val="505050"/>
            </a:solidFill>
            <a:prstDash val="solid"/>
          </a:ln>
          <a:effectLst/>
        </p:spPr>
        <p:txBody>
          <a:bodyPr rtlCol="0" anchor="t" anchorCtr="0">
            <a:noAutofit/>
          </a:bodyPr>
          <a:lstStyle/>
          <a:p>
            <a:pPr defTabSz="896386" fontAlgn="auto">
              <a:defRPr/>
            </a:pPr>
            <a:r>
              <a:rPr lang="en-US" sz="1568" kern="0">
                <a:solidFill>
                  <a:srgbClr val="FFFFFF"/>
                </a:solidFill>
                <a:latin typeface="Segoe UI Light"/>
              </a:rPr>
              <a:t>P4</a:t>
            </a:r>
          </a:p>
        </p:txBody>
      </p:sp>
      <p:sp>
        <p:nvSpPr>
          <p:cNvPr id="53" name="Isosceles Triangle 52">
            <a:extLst>
              <a:ext uri="{FF2B5EF4-FFF2-40B4-BE49-F238E27FC236}">
                <a16:creationId xmlns:a16="http://schemas.microsoft.com/office/drawing/2014/main" id="{54D109C6-F0C8-4C41-864F-FA178A01A1E8}"/>
              </a:ext>
            </a:extLst>
          </p:cNvPr>
          <p:cNvSpPr/>
          <p:nvPr/>
        </p:nvSpPr>
        <p:spPr>
          <a:xfrm>
            <a:off x="6434519" y="5606242"/>
            <a:ext cx="874119" cy="533325"/>
          </a:xfrm>
          <a:prstGeom prst="triangle">
            <a:avLst/>
          </a:prstGeom>
          <a:noFill/>
          <a:ln w="10795" cap="flat" cmpd="sng" algn="ctr">
            <a:solidFill>
              <a:srgbClr val="505050"/>
            </a:solidFill>
            <a:prstDash val="solid"/>
          </a:ln>
          <a:effectLst/>
        </p:spPr>
        <p:txBody>
          <a:bodyPr rtlCol="0" anchor="t" anchorCtr="0">
            <a:noAutofit/>
          </a:bodyPr>
          <a:lstStyle/>
          <a:p>
            <a:pPr defTabSz="896386" fontAlgn="auto">
              <a:defRPr/>
            </a:pPr>
            <a:r>
              <a:rPr lang="en-US" sz="1568" kern="0">
                <a:solidFill>
                  <a:srgbClr val="FFFFFF"/>
                </a:solidFill>
                <a:latin typeface="Segoe UI Light"/>
              </a:rPr>
              <a:t>P2</a:t>
            </a:r>
          </a:p>
        </p:txBody>
      </p:sp>
      <p:sp>
        <p:nvSpPr>
          <p:cNvPr id="54" name="Rectangle 53">
            <a:extLst>
              <a:ext uri="{FF2B5EF4-FFF2-40B4-BE49-F238E27FC236}">
                <a16:creationId xmlns:a16="http://schemas.microsoft.com/office/drawing/2014/main" id="{712EFC26-EB8B-4954-986B-DA1CF1EE6EA8}"/>
              </a:ext>
            </a:extLst>
          </p:cNvPr>
          <p:cNvSpPr/>
          <p:nvPr/>
        </p:nvSpPr>
        <p:spPr>
          <a:xfrm>
            <a:off x="3190703" y="5625921"/>
            <a:ext cx="1942288" cy="533325"/>
          </a:xfrm>
          <a:prstGeom prst="rect">
            <a:avLst/>
          </a:prstGeom>
          <a:noFill/>
          <a:ln w="10795" cap="flat" cmpd="sng" algn="ctr">
            <a:noFill/>
            <a:prstDash val="solid"/>
          </a:ln>
          <a:effectLst/>
        </p:spPr>
        <p:txBody>
          <a:bodyPr rtlCol="0" anchor="ctr"/>
          <a:lstStyle/>
          <a:p>
            <a:pPr defTabSz="896386" fontAlgn="auto">
              <a:defRPr/>
            </a:pPr>
            <a:r>
              <a:rPr lang="en-US" sz="1568" kern="0">
                <a:solidFill>
                  <a:srgbClr val="FFFFFF"/>
                </a:solidFill>
                <a:latin typeface="Segoe UI Light"/>
              </a:rPr>
              <a:t>Directory partitions</a:t>
            </a:r>
          </a:p>
        </p:txBody>
      </p:sp>
      <p:sp>
        <p:nvSpPr>
          <p:cNvPr id="55" name="TextBox 54">
            <a:extLst>
              <a:ext uri="{FF2B5EF4-FFF2-40B4-BE49-F238E27FC236}">
                <a16:creationId xmlns:a16="http://schemas.microsoft.com/office/drawing/2014/main" id="{36878A55-8038-4772-B2E1-EC1B4147CD12}"/>
              </a:ext>
            </a:extLst>
          </p:cNvPr>
          <p:cNvSpPr txBox="1"/>
          <p:nvPr/>
        </p:nvSpPr>
        <p:spPr>
          <a:xfrm>
            <a:off x="5200725" y="5065200"/>
            <a:ext cx="4054731" cy="392245"/>
          </a:xfrm>
          <a:prstGeom prst="rect">
            <a:avLst/>
          </a:prstGeom>
          <a:noFill/>
        </p:spPr>
        <p:txBody>
          <a:bodyPr wrap="square" rtlCol="0">
            <a:spAutoFit/>
          </a:bodyPr>
          <a:lstStyle/>
          <a:p>
            <a:pPr defTabSz="896386" fontAlgn="auto"/>
            <a:r>
              <a:rPr lang="en-US" sz="1961" kern="0">
                <a:solidFill>
                  <a:srgbClr val="FFFFFF"/>
                </a:solidFill>
                <a:latin typeface="Segoe UI Light"/>
              </a:rPr>
              <a:t>Core Directory Store (MSODS)</a:t>
            </a:r>
          </a:p>
        </p:txBody>
      </p:sp>
      <p:sp>
        <p:nvSpPr>
          <p:cNvPr id="56" name="Rounded Rectangle 11">
            <a:extLst>
              <a:ext uri="{FF2B5EF4-FFF2-40B4-BE49-F238E27FC236}">
                <a16:creationId xmlns:a16="http://schemas.microsoft.com/office/drawing/2014/main" id="{B3AFEAED-5A89-4F70-96DE-3ED16504A4E8}"/>
              </a:ext>
            </a:extLst>
          </p:cNvPr>
          <p:cNvSpPr/>
          <p:nvPr/>
        </p:nvSpPr>
        <p:spPr>
          <a:xfrm>
            <a:off x="2919308" y="2522924"/>
            <a:ext cx="2257264" cy="638196"/>
          </a:xfrm>
          <a:prstGeom prst="roundRect">
            <a:avLst/>
          </a:prstGeom>
          <a:solidFill>
            <a:srgbClr val="0078D7"/>
          </a:solidFill>
          <a:ln w="9525" cap="flat" cmpd="sng" algn="ctr">
            <a:solidFill>
              <a:srgbClr val="0078D7"/>
            </a:solid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Segoe UI Light"/>
              </a:rPr>
              <a:t>Authentication</a:t>
            </a:r>
            <a:br>
              <a:rPr kumimoji="0" lang="en-US" sz="1961" b="0" i="0" u="none" strike="noStrike" kern="0" cap="none" spc="0" normalizeH="0" baseline="0" noProof="0">
                <a:ln>
                  <a:noFill/>
                </a:ln>
                <a:solidFill>
                  <a:srgbClr val="FFFFFF"/>
                </a:solidFill>
                <a:effectLst/>
                <a:uLnTx/>
                <a:uFillTx/>
                <a:latin typeface="Segoe UI Light"/>
              </a:rPr>
            </a:br>
            <a:r>
              <a:rPr kumimoji="0" lang="en-US" sz="1961" b="0" i="0" u="none" strike="noStrike" kern="0" cap="none" spc="0" normalizeH="0" baseline="0" noProof="0">
                <a:ln>
                  <a:noFill/>
                </a:ln>
                <a:solidFill>
                  <a:srgbClr val="FFFFFF"/>
                </a:solidFill>
                <a:effectLst/>
                <a:uLnTx/>
                <a:uFillTx/>
                <a:latin typeface="Segoe UI Light"/>
              </a:rPr>
              <a:t>(</a:t>
            </a:r>
            <a:r>
              <a:rPr kumimoji="0" lang="en-US" sz="1961" b="0" i="0" u="none" strike="noStrike" kern="0" cap="none" spc="0" normalizeH="0" baseline="0" noProof="0" err="1">
                <a:ln>
                  <a:noFill/>
                </a:ln>
                <a:solidFill>
                  <a:srgbClr val="FFFFFF"/>
                </a:solidFill>
                <a:effectLst/>
                <a:uLnTx/>
                <a:uFillTx/>
                <a:latin typeface="Segoe UI Light"/>
              </a:rPr>
              <a:t>EvoSTS</a:t>
            </a:r>
            <a:r>
              <a:rPr kumimoji="0" lang="en-US" sz="1961" b="0" i="0" u="none" strike="noStrike" kern="0" cap="none" spc="0" normalizeH="0" baseline="0" noProof="0">
                <a:ln>
                  <a:noFill/>
                </a:ln>
                <a:solidFill>
                  <a:srgbClr val="FFFFFF"/>
                </a:solidFill>
                <a:effectLst/>
                <a:uLnTx/>
                <a:uFillTx/>
                <a:latin typeface="Segoe UI Light"/>
              </a:rPr>
              <a:t>)</a:t>
            </a:r>
          </a:p>
        </p:txBody>
      </p:sp>
      <p:sp>
        <p:nvSpPr>
          <p:cNvPr id="57" name="Rounded Rectangle 12">
            <a:extLst>
              <a:ext uri="{FF2B5EF4-FFF2-40B4-BE49-F238E27FC236}">
                <a16:creationId xmlns:a16="http://schemas.microsoft.com/office/drawing/2014/main" id="{49C75AA0-0C0B-49EC-9174-4F4031655B8B}"/>
              </a:ext>
            </a:extLst>
          </p:cNvPr>
          <p:cNvSpPr/>
          <p:nvPr/>
        </p:nvSpPr>
        <p:spPr>
          <a:xfrm>
            <a:off x="2911318" y="3292030"/>
            <a:ext cx="2265254" cy="638196"/>
          </a:xfrm>
          <a:prstGeom prst="roundRect">
            <a:avLst/>
          </a:prstGeom>
          <a:solidFill>
            <a:srgbClr val="0078D7"/>
          </a:solidFill>
          <a:ln w="9525" cap="flat" cmpd="sng" algn="ctr">
            <a:solidFill>
              <a:srgbClr val="0078D7"/>
            </a:solid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Segoe UI Light"/>
              </a:rPr>
              <a:t>Directory graph</a:t>
            </a:r>
            <a:br>
              <a:rPr kumimoji="0" lang="en-US" sz="1961" b="0" i="0" u="none" strike="noStrike" kern="0" cap="none" spc="0" normalizeH="0" baseline="0" noProof="0">
                <a:ln>
                  <a:noFill/>
                </a:ln>
                <a:solidFill>
                  <a:srgbClr val="FFFFFF"/>
                </a:solidFill>
                <a:effectLst/>
                <a:uLnTx/>
                <a:uFillTx/>
                <a:latin typeface="Segoe UI Light"/>
              </a:rPr>
            </a:br>
            <a:r>
              <a:rPr kumimoji="0" lang="en-US" sz="1961" b="0" i="0" u="none" strike="noStrike" kern="0" cap="none" spc="0" normalizeH="0" baseline="0" noProof="0">
                <a:ln>
                  <a:noFill/>
                </a:ln>
                <a:solidFill>
                  <a:srgbClr val="FFFFFF"/>
                </a:solidFill>
                <a:effectLst/>
                <a:uLnTx/>
                <a:uFillTx/>
                <a:latin typeface="Segoe UI Light"/>
              </a:rPr>
              <a:t>(</a:t>
            </a:r>
            <a:r>
              <a:rPr kumimoji="0" lang="en-US" sz="1961" b="0" i="0" u="none" strike="noStrike" kern="0" cap="none" spc="0" normalizeH="0" baseline="0" noProof="0" err="1">
                <a:ln>
                  <a:noFill/>
                </a:ln>
                <a:solidFill>
                  <a:srgbClr val="FFFFFF"/>
                </a:solidFill>
                <a:effectLst/>
                <a:uLnTx/>
                <a:uFillTx/>
                <a:latin typeface="Segoe UI Light"/>
              </a:rPr>
              <a:t>GraphAPI</a:t>
            </a:r>
            <a:r>
              <a:rPr kumimoji="0" lang="en-US" sz="1961" b="0" i="0" u="none" strike="noStrike" kern="0" cap="none" spc="0" normalizeH="0" baseline="0" noProof="0">
                <a:ln>
                  <a:noFill/>
                </a:ln>
                <a:solidFill>
                  <a:srgbClr val="FFFFFF"/>
                </a:solidFill>
                <a:effectLst/>
                <a:uLnTx/>
                <a:uFillTx/>
                <a:latin typeface="Segoe UI Light"/>
              </a:rPr>
              <a:t>)</a:t>
            </a:r>
          </a:p>
        </p:txBody>
      </p:sp>
      <p:sp>
        <p:nvSpPr>
          <p:cNvPr id="58" name="Rounded Rectangle 13">
            <a:extLst>
              <a:ext uri="{FF2B5EF4-FFF2-40B4-BE49-F238E27FC236}">
                <a16:creationId xmlns:a16="http://schemas.microsoft.com/office/drawing/2014/main" id="{E527CC9E-18D5-4DF0-884C-26AC02274362}"/>
              </a:ext>
            </a:extLst>
          </p:cNvPr>
          <p:cNvSpPr/>
          <p:nvPr/>
        </p:nvSpPr>
        <p:spPr>
          <a:xfrm>
            <a:off x="2919308" y="4067940"/>
            <a:ext cx="2257513" cy="638196"/>
          </a:xfrm>
          <a:prstGeom prst="roundRect">
            <a:avLst/>
          </a:prstGeom>
          <a:solidFill>
            <a:srgbClr val="0078D7"/>
          </a:solidFill>
          <a:ln w="9525" cap="flat" cmpd="sng" algn="ctr">
            <a:solidFill>
              <a:srgbClr val="0078D7"/>
            </a:solid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Segoe UI Light"/>
              </a:rPr>
              <a:t>Synchronization</a:t>
            </a:r>
          </a:p>
          <a:p>
            <a:pPr marL="0" marR="0" lvl="0" indent="0" defTabSz="89635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FFFFFF"/>
                </a:solidFill>
                <a:effectLst/>
                <a:uLnTx/>
                <a:uFillTx/>
                <a:latin typeface="Segoe UI Light"/>
              </a:rPr>
              <a:t>(AWS)</a:t>
            </a:r>
          </a:p>
        </p:txBody>
      </p:sp>
      <p:sp>
        <p:nvSpPr>
          <p:cNvPr id="59" name="Rounded Rectangle 21">
            <a:extLst>
              <a:ext uri="{FF2B5EF4-FFF2-40B4-BE49-F238E27FC236}">
                <a16:creationId xmlns:a16="http://schemas.microsoft.com/office/drawing/2014/main" id="{F4899ED7-F6F0-44EF-B61F-F80A7F12EF47}"/>
              </a:ext>
            </a:extLst>
          </p:cNvPr>
          <p:cNvSpPr/>
          <p:nvPr/>
        </p:nvSpPr>
        <p:spPr>
          <a:xfrm>
            <a:off x="2889318" y="1630845"/>
            <a:ext cx="1257890" cy="545010"/>
          </a:xfrm>
          <a:prstGeom prst="roundRect">
            <a:avLst/>
          </a:prstGeom>
          <a:solidFill>
            <a:srgbClr val="007233"/>
          </a:solidFill>
          <a:ln w="17145" cap="flat" cmpd="sng" algn="ctr">
            <a:solidFill>
              <a:srgbClr val="006600">
                <a:alpha val="49804"/>
              </a:srgbClr>
            </a:solidFill>
            <a:prstDash val="solid"/>
          </a:ln>
          <a:effectLst/>
        </p:spPr>
        <p:txBody>
          <a:bodyPr lIns="0" tIns="0" rIns="0" bIns="32008" rtlCol="0" anchor="ctr"/>
          <a:lstStyle/>
          <a:p>
            <a:pPr defTabSz="896350" fontAlgn="auto">
              <a:defRPr/>
            </a:pPr>
            <a:r>
              <a:rPr lang="en-US" sz="1600" kern="0">
                <a:solidFill>
                  <a:srgbClr val="FFFFFF"/>
                </a:solidFill>
                <a:latin typeface="Segoe UI Light"/>
              </a:rPr>
              <a:t>Office 365</a:t>
            </a:r>
          </a:p>
        </p:txBody>
      </p:sp>
      <p:sp>
        <p:nvSpPr>
          <p:cNvPr id="60" name="Rounded Rectangle 22">
            <a:extLst>
              <a:ext uri="{FF2B5EF4-FFF2-40B4-BE49-F238E27FC236}">
                <a16:creationId xmlns:a16="http://schemas.microsoft.com/office/drawing/2014/main" id="{3E188091-A9EA-417E-95B1-EB1B621510B9}"/>
              </a:ext>
            </a:extLst>
          </p:cNvPr>
          <p:cNvSpPr/>
          <p:nvPr/>
        </p:nvSpPr>
        <p:spPr>
          <a:xfrm>
            <a:off x="4323887" y="1627364"/>
            <a:ext cx="1257890" cy="545010"/>
          </a:xfrm>
          <a:prstGeom prst="roundRect">
            <a:avLst/>
          </a:prstGeom>
          <a:solidFill>
            <a:srgbClr val="007233"/>
          </a:solidFill>
          <a:ln w="17145" cap="flat" cmpd="sng" algn="ctr">
            <a:solidFill>
              <a:srgbClr val="006600">
                <a:alpha val="49804"/>
              </a:srgbClr>
            </a:solidFill>
            <a:prstDash val="solid"/>
          </a:ln>
          <a:effectLst/>
        </p:spPr>
        <p:txBody>
          <a:bodyPr lIns="0" tIns="0" rIns="0" bIns="32008" rtlCol="0" anchor="ctr"/>
          <a:lstStyle/>
          <a:p>
            <a:pPr defTabSz="896350" fontAlgn="auto">
              <a:defRPr/>
            </a:pPr>
            <a:r>
              <a:rPr lang="en-US" sz="1600" kern="0">
                <a:solidFill>
                  <a:srgbClr val="FFFFFF"/>
                </a:solidFill>
                <a:latin typeface="Segoe UI Light"/>
              </a:rPr>
              <a:t>Azure</a:t>
            </a:r>
          </a:p>
        </p:txBody>
      </p:sp>
      <p:sp>
        <p:nvSpPr>
          <p:cNvPr id="61" name="Rounded Rectangle 23">
            <a:extLst>
              <a:ext uri="{FF2B5EF4-FFF2-40B4-BE49-F238E27FC236}">
                <a16:creationId xmlns:a16="http://schemas.microsoft.com/office/drawing/2014/main" id="{BA1DF1ED-BB7B-4A60-AFDE-77318A9092A6}"/>
              </a:ext>
            </a:extLst>
          </p:cNvPr>
          <p:cNvSpPr/>
          <p:nvPr/>
        </p:nvSpPr>
        <p:spPr>
          <a:xfrm>
            <a:off x="5758456" y="1638549"/>
            <a:ext cx="1257890" cy="545010"/>
          </a:xfrm>
          <a:prstGeom prst="roundRect">
            <a:avLst/>
          </a:prstGeom>
          <a:solidFill>
            <a:srgbClr val="007233"/>
          </a:solidFill>
          <a:ln w="17145" cap="flat" cmpd="sng" algn="ctr">
            <a:solidFill>
              <a:srgbClr val="006600">
                <a:alpha val="49804"/>
              </a:srgbClr>
            </a:solidFill>
            <a:prstDash val="solid"/>
          </a:ln>
          <a:effectLst/>
        </p:spPr>
        <p:txBody>
          <a:bodyPr lIns="0" tIns="0" rIns="0" bIns="32008" rtlCol="0" anchor="ctr"/>
          <a:lstStyle/>
          <a:p>
            <a:pPr defTabSz="896350" fontAlgn="auto">
              <a:defRPr/>
            </a:pPr>
            <a:r>
              <a:rPr lang="en-US" sz="1600" kern="0">
                <a:solidFill>
                  <a:srgbClr val="FFFFFF"/>
                </a:solidFill>
                <a:latin typeface="Segoe UI Light"/>
              </a:rPr>
              <a:t>Dynamics</a:t>
            </a:r>
          </a:p>
        </p:txBody>
      </p:sp>
      <p:sp>
        <p:nvSpPr>
          <p:cNvPr id="62" name="Rounded Rectangle 25">
            <a:extLst>
              <a:ext uri="{FF2B5EF4-FFF2-40B4-BE49-F238E27FC236}">
                <a16:creationId xmlns:a16="http://schemas.microsoft.com/office/drawing/2014/main" id="{2E7B5F01-DFC7-4002-AEE9-2089EFCC1A83}"/>
              </a:ext>
            </a:extLst>
          </p:cNvPr>
          <p:cNvSpPr/>
          <p:nvPr/>
        </p:nvSpPr>
        <p:spPr>
          <a:xfrm>
            <a:off x="10164724" y="1638549"/>
            <a:ext cx="1250770" cy="545010"/>
          </a:xfrm>
          <a:prstGeom prst="roundRect">
            <a:avLst/>
          </a:prstGeom>
          <a:solidFill>
            <a:srgbClr val="007233"/>
          </a:solidFill>
          <a:ln w="17145" cap="flat" cmpd="sng" algn="ctr">
            <a:solidFill>
              <a:srgbClr val="006600">
                <a:alpha val="49804"/>
              </a:srgbClr>
            </a:solidFill>
            <a:prstDash val="solid"/>
          </a:ln>
          <a:effectLst/>
        </p:spPr>
        <p:txBody>
          <a:bodyPr lIns="0" tIns="0" rIns="0" bIns="32008" rtlCol="0" anchor="ctr"/>
          <a:lstStyle/>
          <a:p>
            <a:pPr defTabSz="896350" fontAlgn="auto">
              <a:defRPr/>
            </a:pPr>
            <a:r>
              <a:rPr lang="en-US" sz="1600" kern="0">
                <a:solidFill>
                  <a:srgbClr val="FFFFFF"/>
                </a:solidFill>
                <a:latin typeface="Segoe UI Light"/>
              </a:rPr>
              <a:t>Custom apps</a:t>
            </a:r>
          </a:p>
        </p:txBody>
      </p:sp>
      <p:sp>
        <p:nvSpPr>
          <p:cNvPr id="63" name="Rounded Rectangle 26">
            <a:extLst>
              <a:ext uri="{FF2B5EF4-FFF2-40B4-BE49-F238E27FC236}">
                <a16:creationId xmlns:a16="http://schemas.microsoft.com/office/drawing/2014/main" id="{BC927268-1B99-41EC-8A27-C2B5FDB6FE5C}"/>
              </a:ext>
            </a:extLst>
          </p:cNvPr>
          <p:cNvSpPr/>
          <p:nvPr/>
        </p:nvSpPr>
        <p:spPr bwMode="auto">
          <a:xfrm>
            <a:off x="270504" y="2598645"/>
            <a:ext cx="1568851" cy="4278593"/>
          </a:xfrm>
          <a:prstGeom prst="roundRect">
            <a:avLst>
              <a:gd name="adj" fmla="val 3782"/>
            </a:avLst>
          </a:prstGeom>
          <a:solidFill>
            <a:srgbClr val="505050"/>
          </a:solidFill>
          <a:ln w="10795" cap="flat" cmpd="sng" algn="ctr">
            <a:solidFill>
              <a:srgbClr val="505050">
                <a:shade val="50000"/>
              </a:srgbClr>
            </a:solidFill>
            <a:prstDash val="solid"/>
            <a:headEnd type="none" w="med" len="med"/>
            <a:tailEnd type="none" w="med" len="med"/>
          </a:ln>
          <a:effectLst/>
        </p:spPr>
        <p:txBody>
          <a:bodyPr vert="horz" wrap="square" lIns="89633" tIns="44816" rIns="89633" bIns="44816" numCol="1" spcCol="0" rtlCol="0" anchor="ctr" anchorCtr="0" compatLnSpc="1">
            <a:prstTxWarp prst="textNoShape">
              <a:avLst/>
            </a:prstTxWarp>
          </a:bodyPr>
          <a:lstStyle/>
          <a:p>
            <a:pPr defTabSz="896028" fontAlgn="auto">
              <a:defRPr/>
            </a:pPr>
            <a:endParaRPr lang="en-US" sz="2353" kern="0">
              <a:solidFill>
                <a:srgbClr val="FFFFFF"/>
              </a:solidFill>
              <a:latin typeface="Segoe UI Light"/>
            </a:endParaRPr>
          </a:p>
        </p:txBody>
      </p:sp>
      <p:sp>
        <p:nvSpPr>
          <p:cNvPr id="64" name="Isosceles Triangle 63">
            <a:extLst>
              <a:ext uri="{FF2B5EF4-FFF2-40B4-BE49-F238E27FC236}">
                <a16:creationId xmlns:a16="http://schemas.microsoft.com/office/drawing/2014/main" id="{CE70074D-79D9-4746-816F-64D34B45AF35}"/>
              </a:ext>
            </a:extLst>
          </p:cNvPr>
          <p:cNvSpPr/>
          <p:nvPr/>
        </p:nvSpPr>
        <p:spPr>
          <a:xfrm>
            <a:off x="288438" y="5206797"/>
            <a:ext cx="1430067" cy="1177059"/>
          </a:xfrm>
          <a:prstGeom prst="triangle">
            <a:avLst/>
          </a:prstGeom>
          <a:solidFill>
            <a:srgbClr val="505050">
              <a:tint val="65000"/>
            </a:srgbClr>
          </a:solidFill>
          <a:ln w="9525" cap="flat" cmpd="sng" algn="ctr">
            <a:solidFill>
              <a:srgbClr val="505050"/>
            </a:solidFill>
            <a:prstDash val="solid"/>
          </a:ln>
          <a:effectLst/>
        </p:spPr>
        <p:txBody>
          <a:bodyPr lIns="0" tIns="0" rIns="0" bIns="32008" rtlCol="0" anchor="ctr"/>
          <a:lstStyle/>
          <a:p>
            <a:pPr defTabSz="896350" fontAlgn="auto">
              <a:defRPr/>
            </a:pPr>
            <a:r>
              <a:rPr lang="en-US" sz="1568" kern="0">
                <a:solidFill>
                  <a:srgbClr val="FFFFFF"/>
                </a:solidFill>
                <a:latin typeface="Segoe UI Light"/>
              </a:rPr>
              <a:t>AD</a:t>
            </a:r>
          </a:p>
        </p:txBody>
      </p:sp>
      <p:sp>
        <p:nvSpPr>
          <p:cNvPr id="65" name="Rounded Rectangle 29">
            <a:extLst>
              <a:ext uri="{FF2B5EF4-FFF2-40B4-BE49-F238E27FC236}">
                <a16:creationId xmlns:a16="http://schemas.microsoft.com/office/drawing/2014/main" id="{166F2295-3A46-4BC9-91F5-5A90320F9CE4}"/>
              </a:ext>
            </a:extLst>
          </p:cNvPr>
          <p:cNvSpPr/>
          <p:nvPr/>
        </p:nvSpPr>
        <p:spPr>
          <a:xfrm>
            <a:off x="556260" y="3945934"/>
            <a:ext cx="873301" cy="756212"/>
          </a:xfrm>
          <a:prstGeom prst="roundRect">
            <a:avLst/>
          </a:prstGeom>
          <a:solidFill>
            <a:srgbClr val="505050">
              <a:tint val="65000"/>
            </a:srgbClr>
          </a:solidFill>
          <a:ln w="9525" cap="flat" cmpd="sng" algn="ctr">
            <a:solidFill>
              <a:srgbClr val="505050"/>
            </a:solidFill>
            <a:prstDash val="solid"/>
          </a:ln>
          <a:effectLst/>
        </p:spPr>
        <p:txBody>
          <a:bodyPr lIns="0" tIns="0" rIns="0" bIns="32008" rtlCol="0" anchor="ctr"/>
          <a:lstStyle/>
          <a:p>
            <a:pPr defTabSz="896350" fontAlgn="auto">
              <a:defRPr/>
            </a:pPr>
            <a:r>
              <a:rPr lang="en-US" sz="1568" kern="0">
                <a:solidFill>
                  <a:srgbClr val="FFFFFF"/>
                </a:solidFill>
                <a:latin typeface="Segoe UI Light"/>
              </a:rPr>
              <a:t>AAD Connect</a:t>
            </a:r>
          </a:p>
        </p:txBody>
      </p:sp>
      <p:cxnSp>
        <p:nvCxnSpPr>
          <p:cNvPr id="66" name="Straight Arrow Connector 65">
            <a:extLst>
              <a:ext uri="{FF2B5EF4-FFF2-40B4-BE49-F238E27FC236}">
                <a16:creationId xmlns:a16="http://schemas.microsoft.com/office/drawing/2014/main" id="{E9269E3C-7EA9-4D14-9977-CA0E39F154C4}"/>
              </a:ext>
            </a:extLst>
          </p:cNvPr>
          <p:cNvCxnSpPr>
            <a:endCxn id="65" idx="2"/>
          </p:cNvCxnSpPr>
          <p:nvPr/>
        </p:nvCxnSpPr>
        <p:spPr>
          <a:xfrm flipV="1">
            <a:off x="992911" y="4702146"/>
            <a:ext cx="0" cy="484730"/>
          </a:xfrm>
          <a:prstGeom prst="straightConnector1">
            <a:avLst/>
          </a:prstGeom>
          <a:noFill/>
          <a:ln w="19050" cap="flat" cmpd="sng" algn="ctr">
            <a:solidFill>
              <a:srgbClr val="FFC000"/>
            </a:solidFill>
            <a:prstDash val="solid"/>
            <a:tailEnd type="triangle"/>
          </a:ln>
          <a:effectLst/>
        </p:spPr>
      </p:cxnSp>
      <p:sp>
        <p:nvSpPr>
          <p:cNvPr id="67" name="Rounded Rectangle 42">
            <a:extLst>
              <a:ext uri="{FF2B5EF4-FFF2-40B4-BE49-F238E27FC236}">
                <a16:creationId xmlns:a16="http://schemas.microsoft.com/office/drawing/2014/main" id="{A96D2D70-9F5A-45CD-904E-00BB36670741}"/>
              </a:ext>
            </a:extLst>
          </p:cNvPr>
          <p:cNvSpPr/>
          <p:nvPr/>
        </p:nvSpPr>
        <p:spPr>
          <a:xfrm>
            <a:off x="9083383" y="3366400"/>
            <a:ext cx="1447086" cy="452267"/>
          </a:xfrm>
          <a:prstGeom prst="roundRect">
            <a:avLst/>
          </a:prstGeom>
          <a:solidFill>
            <a:srgbClr val="D83B01"/>
          </a:solidFill>
          <a:ln w="9525" cap="flat" cmpd="sng" algn="ctr">
            <a:no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a:rPr>
              <a:t>AAD Domain Services</a:t>
            </a:r>
          </a:p>
        </p:txBody>
      </p:sp>
      <p:sp>
        <p:nvSpPr>
          <p:cNvPr id="68" name="Rounded Rectangle 50">
            <a:extLst>
              <a:ext uri="{FF2B5EF4-FFF2-40B4-BE49-F238E27FC236}">
                <a16:creationId xmlns:a16="http://schemas.microsoft.com/office/drawing/2014/main" id="{066E3834-1460-43E0-BF32-805DB2495900}"/>
              </a:ext>
            </a:extLst>
          </p:cNvPr>
          <p:cNvSpPr/>
          <p:nvPr/>
        </p:nvSpPr>
        <p:spPr>
          <a:xfrm>
            <a:off x="7196018" y="1620127"/>
            <a:ext cx="1285118" cy="545010"/>
          </a:xfrm>
          <a:prstGeom prst="roundRect">
            <a:avLst/>
          </a:prstGeom>
          <a:solidFill>
            <a:srgbClr val="007233"/>
          </a:solidFill>
          <a:ln w="17145" cap="flat" cmpd="sng" algn="ctr">
            <a:solidFill>
              <a:srgbClr val="006600">
                <a:alpha val="49804"/>
              </a:srgbClr>
            </a:solidFill>
            <a:prstDash val="solid"/>
          </a:ln>
          <a:effectLst/>
        </p:spPr>
        <p:txBody>
          <a:bodyPr lIns="0" tIns="0" rIns="0" bIns="32008" rtlCol="0" anchor="ctr"/>
          <a:lstStyle/>
          <a:p>
            <a:pPr defTabSz="896350" fontAlgn="auto">
              <a:defRPr/>
            </a:pPr>
            <a:r>
              <a:rPr lang="en-US" sz="1600" kern="0">
                <a:solidFill>
                  <a:srgbClr val="FFFFFF"/>
                </a:solidFill>
                <a:latin typeface="Segoe UI Light"/>
              </a:rPr>
              <a:t>Intune</a:t>
            </a:r>
          </a:p>
        </p:txBody>
      </p:sp>
      <p:cxnSp>
        <p:nvCxnSpPr>
          <p:cNvPr id="69" name="Straight Arrow Connector 68">
            <a:extLst>
              <a:ext uri="{FF2B5EF4-FFF2-40B4-BE49-F238E27FC236}">
                <a16:creationId xmlns:a16="http://schemas.microsoft.com/office/drawing/2014/main" id="{D32825B7-1798-45C7-8980-9607F73CDA57}"/>
              </a:ext>
            </a:extLst>
          </p:cNvPr>
          <p:cNvCxnSpPr/>
          <p:nvPr/>
        </p:nvCxnSpPr>
        <p:spPr>
          <a:xfrm>
            <a:off x="1429561" y="4359919"/>
            <a:ext cx="1312673" cy="0"/>
          </a:xfrm>
          <a:prstGeom prst="straightConnector1">
            <a:avLst/>
          </a:prstGeom>
          <a:noFill/>
          <a:ln w="19050" cap="flat" cmpd="sng" algn="ctr">
            <a:solidFill>
              <a:srgbClr val="FFC000"/>
            </a:solidFill>
            <a:prstDash val="solid"/>
            <a:tailEnd type="triangle"/>
          </a:ln>
          <a:effectLst/>
        </p:spPr>
      </p:cxnSp>
      <p:sp>
        <p:nvSpPr>
          <p:cNvPr id="70" name="Rounded Rectangle 24">
            <a:extLst>
              <a:ext uri="{FF2B5EF4-FFF2-40B4-BE49-F238E27FC236}">
                <a16:creationId xmlns:a16="http://schemas.microsoft.com/office/drawing/2014/main" id="{7080B3D2-58CF-454C-ABCC-47327759F160}"/>
              </a:ext>
            </a:extLst>
          </p:cNvPr>
          <p:cNvSpPr/>
          <p:nvPr/>
        </p:nvSpPr>
        <p:spPr>
          <a:xfrm>
            <a:off x="8669924" y="1627364"/>
            <a:ext cx="1306012" cy="545010"/>
          </a:xfrm>
          <a:prstGeom prst="roundRect">
            <a:avLst/>
          </a:prstGeom>
          <a:solidFill>
            <a:srgbClr val="007233"/>
          </a:solidFill>
          <a:ln w="17145" cap="flat" cmpd="sng" algn="ctr">
            <a:solidFill>
              <a:srgbClr val="006600">
                <a:alpha val="49804"/>
              </a:srgbClr>
            </a:solidFill>
            <a:prstDash val="solid"/>
          </a:ln>
          <a:effectLst/>
        </p:spPr>
        <p:txBody>
          <a:bodyPr lIns="0" tIns="0" rIns="0" bIns="32008" rtlCol="0" anchor="ctr"/>
          <a:lstStyle/>
          <a:p>
            <a:pPr defTabSz="896350" fontAlgn="auto">
              <a:defRPr/>
            </a:pPr>
            <a:r>
              <a:rPr lang="en-US" sz="1600" kern="0">
                <a:solidFill>
                  <a:srgbClr val="FFFFFF"/>
                </a:solidFill>
                <a:latin typeface="Segoe UI Light"/>
              </a:rPr>
              <a:t>ISV apps</a:t>
            </a:r>
          </a:p>
        </p:txBody>
      </p:sp>
      <p:sp>
        <p:nvSpPr>
          <p:cNvPr id="71" name="Rectangle 70">
            <a:extLst>
              <a:ext uri="{FF2B5EF4-FFF2-40B4-BE49-F238E27FC236}">
                <a16:creationId xmlns:a16="http://schemas.microsoft.com/office/drawing/2014/main" id="{9FA424BB-705F-405A-B550-B2634944B368}"/>
              </a:ext>
            </a:extLst>
          </p:cNvPr>
          <p:cNvSpPr/>
          <p:nvPr/>
        </p:nvSpPr>
        <p:spPr>
          <a:xfrm>
            <a:off x="288437" y="2748812"/>
            <a:ext cx="1550919" cy="533325"/>
          </a:xfrm>
          <a:prstGeom prst="rect">
            <a:avLst/>
          </a:prstGeom>
          <a:noFill/>
          <a:ln w="10795" cap="flat" cmpd="sng" algn="ctr">
            <a:noFill/>
            <a:prstDash val="solid"/>
          </a:ln>
          <a:effectLst/>
        </p:spPr>
        <p:txBody>
          <a:bodyPr rtlCol="0" anchor="ctr"/>
          <a:lstStyle/>
          <a:p>
            <a:pPr defTabSz="896386" fontAlgn="auto">
              <a:defRPr/>
            </a:pPr>
            <a:r>
              <a:rPr lang="en-US" sz="1800" kern="0">
                <a:solidFill>
                  <a:srgbClr val="FFFFFF"/>
                </a:solidFill>
                <a:latin typeface="Segoe UI Light"/>
              </a:rPr>
              <a:t>On-Premises</a:t>
            </a:r>
          </a:p>
        </p:txBody>
      </p:sp>
      <p:sp>
        <p:nvSpPr>
          <p:cNvPr id="72" name="Isosceles Triangle 71">
            <a:extLst>
              <a:ext uri="{FF2B5EF4-FFF2-40B4-BE49-F238E27FC236}">
                <a16:creationId xmlns:a16="http://schemas.microsoft.com/office/drawing/2014/main" id="{6AC45952-D817-4C5B-93F9-49052146F843}"/>
              </a:ext>
            </a:extLst>
          </p:cNvPr>
          <p:cNvSpPr/>
          <p:nvPr/>
        </p:nvSpPr>
        <p:spPr>
          <a:xfrm>
            <a:off x="7401518" y="5593070"/>
            <a:ext cx="874119" cy="533325"/>
          </a:xfrm>
          <a:prstGeom prst="triangle">
            <a:avLst/>
          </a:prstGeom>
          <a:noFill/>
          <a:ln w="10795" cap="flat" cmpd="sng" algn="ctr">
            <a:solidFill>
              <a:srgbClr val="505050"/>
            </a:solidFill>
            <a:prstDash val="solid"/>
          </a:ln>
          <a:effectLst/>
        </p:spPr>
        <p:txBody>
          <a:bodyPr rtlCol="0" anchor="t" anchorCtr="0">
            <a:noAutofit/>
          </a:bodyPr>
          <a:lstStyle/>
          <a:p>
            <a:pPr defTabSz="896386" fontAlgn="auto">
              <a:defRPr/>
            </a:pPr>
            <a:r>
              <a:rPr lang="en-US" sz="1568" kern="0">
                <a:solidFill>
                  <a:srgbClr val="FFFFFF"/>
                </a:solidFill>
                <a:latin typeface="Segoe UI Light"/>
              </a:rPr>
              <a:t>P3</a:t>
            </a:r>
          </a:p>
        </p:txBody>
      </p:sp>
      <p:sp>
        <p:nvSpPr>
          <p:cNvPr id="73" name="Rectangle 72">
            <a:extLst>
              <a:ext uri="{FF2B5EF4-FFF2-40B4-BE49-F238E27FC236}">
                <a16:creationId xmlns:a16="http://schemas.microsoft.com/office/drawing/2014/main" id="{7ECC1E3C-B54A-48C2-B95B-AFDB61EB1EEA}"/>
              </a:ext>
            </a:extLst>
          </p:cNvPr>
          <p:cNvSpPr/>
          <p:nvPr/>
        </p:nvSpPr>
        <p:spPr bwMode="auto">
          <a:xfrm>
            <a:off x="5540540" y="6273248"/>
            <a:ext cx="762000" cy="1584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auto"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Tenant1</a:t>
            </a:r>
          </a:p>
        </p:txBody>
      </p:sp>
      <p:sp>
        <p:nvSpPr>
          <p:cNvPr id="74" name="Rectangle 73">
            <a:extLst>
              <a:ext uri="{FF2B5EF4-FFF2-40B4-BE49-F238E27FC236}">
                <a16:creationId xmlns:a16="http://schemas.microsoft.com/office/drawing/2014/main" id="{ACC0FC80-60D4-4D7C-8325-A5F779BE84B6}"/>
              </a:ext>
            </a:extLst>
          </p:cNvPr>
          <p:cNvSpPr/>
          <p:nvPr/>
        </p:nvSpPr>
        <p:spPr bwMode="auto">
          <a:xfrm>
            <a:off x="5540540" y="6481965"/>
            <a:ext cx="762000" cy="1584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auto"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Tenant2</a:t>
            </a:r>
          </a:p>
        </p:txBody>
      </p:sp>
      <p:sp>
        <p:nvSpPr>
          <p:cNvPr id="75" name="Rectangle 74">
            <a:extLst>
              <a:ext uri="{FF2B5EF4-FFF2-40B4-BE49-F238E27FC236}">
                <a16:creationId xmlns:a16="http://schemas.microsoft.com/office/drawing/2014/main" id="{B9F4DD17-0E4F-40F2-8F46-E16CDEDDB9BB}"/>
              </a:ext>
            </a:extLst>
          </p:cNvPr>
          <p:cNvSpPr/>
          <p:nvPr/>
        </p:nvSpPr>
        <p:spPr bwMode="auto">
          <a:xfrm>
            <a:off x="6546638" y="6273248"/>
            <a:ext cx="762000" cy="1584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auto"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Tenant3</a:t>
            </a:r>
          </a:p>
        </p:txBody>
      </p:sp>
      <p:sp>
        <p:nvSpPr>
          <p:cNvPr id="76" name="Rectangle 75">
            <a:extLst>
              <a:ext uri="{FF2B5EF4-FFF2-40B4-BE49-F238E27FC236}">
                <a16:creationId xmlns:a16="http://schemas.microsoft.com/office/drawing/2014/main" id="{7567C462-78D5-4839-A41C-536BEF1F2303}"/>
              </a:ext>
            </a:extLst>
          </p:cNvPr>
          <p:cNvSpPr/>
          <p:nvPr/>
        </p:nvSpPr>
        <p:spPr bwMode="auto">
          <a:xfrm>
            <a:off x="6546638" y="6481965"/>
            <a:ext cx="762000" cy="1584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auto"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Tenant4</a:t>
            </a:r>
          </a:p>
        </p:txBody>
      </p:sp>
      <p:sp>
        <p:nvSpPr>
          <p:cNvPr id="77" name="Rectangle 76">
            <a:extLst>
              <a:ext uri="{FF2B5EF4-FFF2-40B4-BE49-F238E27FC236}">
                <a16:creationId xmlns:a16="http://schemas.microsoft.com/office/drawing/2014/main" id="{6C9D77B8-56E5-4232-A2AA-63B282212F6D}"/>
              </a:ext>
            </a:extLst>
          </p:cNvPr>
          <p:cNvSpPr/>
          <p:nvPr/>
        </p:nvSpPr>
        <p:spPr bwMode="auto">
          <a:xfrm>
            <a:off x="7496858" y="6273248"/>
            <a:ext cx="762000" cy="1584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auto"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Tenant5</a:t>
            </a:r>
          </a:p>
        </p:txBody>
      </p:sp>
      <p:sp>
        <p:nvSpPr>
          <p:cNvPr id="78" name="Rectangle 77">
            <a:extLst>
              <a:ext uri="{FF2B5EF4-FFF2-40B4-BE49-F238E27FC236}">
                <a16:creationId xmlns:a16="http://schemas.microsoft.com/office/drawing/2014/main" id="{7834A98B-1292-465A-8196-EEE9B339FD8A}"/>
              </a:ext>
            </a:extLst>
          </p:cNvPr>
          <p:cNvSpPr/>
          <p:nvPr/>
        </p:nvSpPr>
        <p:spPr bwMode="auto">
          <a:xfrm>
            <a:off x="7496858" y="6481965"/>
            <a:ext cx="762000" cy="1584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auto"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Tenant6</a:t>
            </a:r>
          </a:p>
        </p:txBody>
      </p:sp>
      <p:sp>
        <p:nvSpPr>
          <p:cNvPr id="79" name="Rectangle 78">
            <a:extLst>
              <a:ext uri="{FF2B5EF4-FFF2-40B4-BE49-F238E27FC236}">
                <a16:creationId xmlns:a16="http://schemas.microsoft.com/office/drawing/2014/main" id="{255653E3-1FCA-4FA2-BE38-760C9403B576}"/>
              </a:ext>
            </a:extLst>
          </p:cNvPr>
          <p:cNvSpPr/>
          <p:nvPr/>
        </p:nvSpPr>
        <p:spPr bwMode="auto">
          <a:xfrm>
            <a:off x="8447078" y="6278952"/>
            <a:ext cx="762000" cy="1584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auto"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Tenant7</a:t>
            </a:r>
          </a:p>
        </p:txBody>
      </p:sp>
      <p:sp>
        <p:nvSpPr>
          <p:cNvPr id="80" name="Rectangle 79">
            <a:extLst>
              <a:ext uri="{FF2B5EF4-FFF2-40B4-BE49-F238E27FC236}">
                <a16:creationId xmlns:a16="http://schemas.microsoft.com/office/drawing/2014/main" id="{4CFD1069-823D-40C6-B0AC-7193FCF32025}"/>
              </a:ext>
            </a:extLst>
          </p:cNvPr>
          <p:cNvSpPr/>
          <p:nvPr/>
        </p:nvSpPr>
        <p:spPr bwMode="auto">
          <a:xfrm>
            <a:off x="8447078" y="6487669"/>
            <a:ext cx="762000" cy="158467"/>
          </a:xfrm>
          <a:prstGeom prst="rect">
            <a:avLst/>
          </a:pr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auto"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Tenant8</a:t>
            </a:r>
          </a:p>
        </p:txBody>
      </p:sp>
      <p:sp>
        <p:nvSpPr>
          <p:cNvPr id="81" name="Rectangle 80">
            <a:extLst>
              <a:ext uri="{FF2B5EF4-FFF2-40B4-BE49-F238E27FC236}">
                <a16:creationId xmlns:a16="http://schemas.microsoft.com/office/drawing/2014/main" id="{FDD2684B-D723-459B-8C2D-0DAD0F47E2C7}"/>
              </a:ext>
            </a:extLst>
          </p:cNvPr>
          <p:cNvSpPr/>
          <p:nvPr/>
        </p:nvSpPr>
        <p:spPr>
          <a:xfrm>
            <a:off x="3181766" y="6167737"/>
            <a:ext cx="1942288" cy="533325"/>
          </a:xfrm>
          <a:prstGeom prst="rect">
            <a:avLst/>
          </a:prstGeom>
          <a:noFill/>
          <a:ln w="10795" cap="flat" cmpd="sng" algn="ctr">
            <a:noFill/>
            <a:prstDash val="solid"/>
          </a:ln>
          <a:effectLst/>
        </p:spPr>
        <p:txBody>
          <a:bodyPr rtlCol="0" anchor="ctr"/>
          <a:lstStyle/>
          <a:p>
            <a:pPr defTabSz="896386" fontAlgn="auto">
              <a:defRPr/>
            </a:pPr>
            <a:r>
              <a:rPr lang="en-US" sz="1568" kern="0">
                <a:solidFill>
                  <a:srgbClr val="FFFFFF"/>
                </a:solidFill>
                <a:latin typeface="Segoe UI Light"/>
              </a:rPr>
              <a:t>Tenants</a:t>
            </a:r>
          </a:p>
        </p:txBody>
      </p:sp>
      <p:cxnSp>
        <p:nvCxnSpPr>
          <p:cNvPr id="82" name="Straight Arrow Connector 81">
            <a:extLst>
              <a:ext uri="{FF2B5EF4-FFF2-40B4-BE49-F238E27FC236}">
                <a16:creationId xmlns:a16="http://schemas.microsoft.com/office/drawing/2014/main" id="{1A4313E8-D049-4A34-B951-FCE8FD49BB90}"/>
              </a:ext>
            </a:extLst>
          </p:cNvPr>
          <p:cNvCxnSpPr/>
          <p:nvPr/>
        </p:nvCxnSpPr>
        <p:spPr>
          <a:xfrm>
            <a:off x="5007563" y="5892584"/>
            <a:ext cx="477798" cy="0"/>
          </a:xfrm>
          <a:prstGeom prst="straightConnector1">
            <a:avLst/>
          </a:prstGeom>
          <a:noFill/>
          <a:ln w="9525" cap="flat" cmpd="sng" algn="ctr">
            <a:solidFill>
              <a:srgbClr val="FFFFFF"/>
            </a:solidFill>
            <a:prstDash val="solid"/>
            <a:headEnd type="none"/>
            <a:tailEnd type="triangle"/>
          </a:ln>
          <a:effectLst/>
        </p:spPr>
      </p:cxnSp>
      <p:cxnSp>
        <p:nvCxnSpPr>
          <p:cNvPr id="83" name="Straight Arrow Connector 82">
            <a:extLst>
              <a:ext uri="{FF2B5EF4-FFF2-40B4-BE49-F238E27FC236}">
                <a16:creationId xmlns:a16="http://schemas.microsoft.com/office/drawing/2014/main" id="{FFB2CA42-49D3-4328-B612-CC54D07DB92B}"/>
              </a:ext>
            </a:extLst>
          </p:cNvPr>
          <p:cNvCxnSpPr/>
          <p:nvPr/>
        </p:nvCxnSpPr>
        <p:spPr>
          <a:xfrm>
            <a:off x="4655193" y="6431715"/>
            <a:ext cx="477798" cy="0"/>
          </a:xfrm>
          <a:prstGeom prst="straightConnector1">
            <a:avLst/>
          </a:prstGeom>
          <a:noFill/>
          <a:ln w="9525" cap="flat" cmpd="sng" algn="ctr">
            <a:solidFill>
              <a:srgbClr val="FFFFFF"/>
            </a:solidFill>
            <a:prstDash val="solid"/>
            <a:headEnd type="none"/>
            <a:tailEnd type="triangle"/>
          </a:ln>
          <a:effectLst/>
        </p:spPr>
      </p:cxnSp>
      <p:sp>
        <p:nvSpPr>
          <p:cNvPr id="84" name="Rounded Rectangle 42">
            <a:extLst>
              <a:ext uri="{FF2B5EF4-FFF2-40B4-BE49-F238E27FC236}">
                <a16:creationId xmlns:a16="http://schemas.microsoft.com/office/drawing/2014/main" id="{AD8D0654-59F2-4225-A96D-4205AF471E8A}"/>
              </a:ext>
            </a:extLst>
          </p:cNvPr>
          <p:cNvSpPr/>
          <p:nvPr/>
        </p:nvSpPr>
        <p:spPr>
          <a:xfrm>
            <a:off x="9083383" y="3990654"/>
            <a:ext cx="1447086" cy="452267"/>
          </a:xfrm>
          <a:prstGeom prst="roundRect">
            <a:avLst/>
          </a:prstGeom>
          <a:solidFill>
            <a:srgbClr val="D83B01"/>
          </a:solidFill>
          <a:ln w="9525" cap="flat" cmpd="sng" algn="ctr">
            <a:no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a:rPr>
              <a:t>AAD App Proxy</a:t>
            </a:r>
          </a:p>
        </p:txBody>
      </p:sp>
      <p:sp>
        <p:nvSpPr>
          <p:cNvPr id="85" name="Rounded Rectangle 42">
            <a:extLst>
              <a:ext uri="{FF2B5EF4-FFF2-40B4-BE49-F238E27FC236}">
                <a16:creationId xmlns:a16="http://schemas.microsoft.com/office/drawing/2014/main" id="{6DD826C9-C159-4EB4-838B-37CEF2C5121C}"/>
              </a:ext>
            </a:extLst>
          </p:cNvPr>
          <p:cNvSpPr/>
          <p:nvPr/>
        </p:nvSpPr>
        <p:spPr>
          <a:xfrm>
            <a:off x="9083383" y="2739759"/>
            <a:ext cx="1447086" cy="452267"/>
          </a:xfrm>
          <a:prstGeom prst="roundRect">
            <a:avLst/>
          </a:prstGeom>
          <a:solidFill>
            <a:srgbClr val="D83B01"/>
          </a:solidFill>
          <a:ln w="9525" cap="flat" cmpd="sng" algn="ctr">
            <a:no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a:rPr>
              <a:t>Azure MFA</a:t>
            </a:r>
          </a:p>
        </p:txBody>
      </p:sp>
      <p:sp>
        <p:nvSpPr>
          <p:cNvPr id="86" name="Rounded Rectangle 42">
            <a:extLst>
              <a:ext uri="{FF2B5EF4-FFF2-40B4-BE49-F238E27FC236}">
                <a16:creationId xmlns:a16="http://schemas.microsoft.com/office/drawing/2014/main" id="{B9A57861-8543-4BDC-8F99-0F27FFC9EAEB}"/>
              </a:ext>
            </a:extLst>
          </p:cNvPr>
          <p:cNvSpPr/>
          <p:nvPr/>
        </p:nvSpPr>
        <p:spPr>
          <a:xfrm>
            <a:off x="7495248" y="3998119"/>
            <a:ext cx="1447086" cy="452267"/>
          </a:xfrm>
          <a:prstGeom prst="roundRect">
            <a:avLst/>
          </a:prstGeom>
          <a:solidFill>
            <a:srgbClr val="D83B01"/>
          </a:solidFill>
          <a:ln w="9525" cap="flat" cmpd="sng" algn="ctr">
            <a:no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rPr>
              <a:t>Identity Protection</a:t>
            </a:r>
          </a:p>
        </p:txBody>
      </p:sp>
      <p:sp>
        <p:nvSpPr>
          <p:cNvPr id="87" name="Rounded Rectangle 42">
            <a:extLst>
              <a:ext uri="{FF2B5EF4-FFF2-40B4-BE49-F238E27FC236}">
                <a16:creationId xmlns:a16="http://schemas.microsoft.com/office/drawing/2014/main" id="{749D4B64-745B-404E-A1AB-9C7F300FE4EE}"/>
              </a:ext>
            </a:extLst>
          </p:cNvPr>
          <p:cNvSpPr/>
          <p:nvPr/>
        </p:nvSpPr>
        <p:spPr>
          <a:xfrm>
            <a:off x="7495248" y="3367580"/>
            <a:ext cx="1447086" cy="452267"/>
          </a:xfrm>
          <a:prstGeom prst="roundRect">
            <a:avLst/>
          </a:prstGeom>
          <a:solidFill>
            <a:srgbClr val="D83B01"/>
          </a:solidFill>
          <a:ln w="9525" cap="flat" cmpd="sng" algn="ctr">
            <a:no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a:rPr>
              <a:t>SaaS App </a:t>
            </a:r>
            <a:r>
              <a:rPr kumimoji="0" lang="en-US" sz="1400" b="0" i="0" u="none" strike="noStrike" kern="0" cap="none" spc="0" normalizeH="0" baseline="0" noProof="0" err="1">
                <a:ln>
                  <a:noFill/>
                </a:ln>
                <a:solidFill>
                  <a:srgbClr val="FFFFFF"/>
                </a:solidFill>
                <a:effectLst/>
                <a:uLnTx/>
                <a:uFillTx/>
                <a:latin typeface="Segoe UI Light"/>
              </a:rPr>
              <a:t>Mgmt</a:t>
            </a:r>
            <a:endParaRPr kumimoji="0" lang="en-US" sz="1400" b="0" i="0" u="none" strike="noStrike" kern="0" cap="none" spc="0" normalizeH="0" baseline="0" noProof="0">
              <a:ln>
                <a:noFill/>
              </a:ln>
              <a:solidFill>
                <a:srgbClr val="FFFFFF"/>
              </a:solidFill>
              <a:effectLst/>
              <a:uLnTx/>
              <a:uFillTx/>
              <a:latin typeface="Segoe UI Light"/>
            </a:endParaRPr>
          </a:p>
        </p:txBody>
      </p:sp>
      <p:sp>
        <p:nvSpPr>
          <p:cNvPr id="88" name="Rounded Rectangle 42">
            <a:extLst>
              <a:ext uri="{FF2B5EF4-FFF2-40B4-BE49-F238E27FC236}">
                <a16:creationId xmlns:a16="http://schemas.microsoft.com/office/drawing/2014/main" id="{17F8BFEA-384F-4621-AFAC-74FDA50280DC}"/>
              </a:ext>
            </a:extLst>
          </p:cNvPr>
          <p:cNvSpPr/>
          <p:nvPr/>
        </p:nvSpPr>
        <p:spPr>
          <a:xfrm>
            <a:off x="7496858" y="2729213"/>
            <a:ext cx="1447086" cy="452267"/>
          </a:xfrm>
          <a:prstGeom prst="roundRect">
            <a:avLst/>
          </a:prstGeom>
          <a:solidFill>
            <a:srgbClr val="D83B01"/>
          </a:solidFill>
          <a:ln w="9525" cap="flat" cmpd="sng" algn="ctr">
            <a:no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a:rPr>
              <a:t>Self-Service</a:t>
            </a:r>
          </a:p>
        </p:txBody>
      </p:sp>
      <p:sp>
        <p:nvSpPr>
          <p:cNvPr id="89" name="Rounded Rectangle 42">
            <a:extLst>
              <a:ext uri="{FF2B5EF4-FFF2-40B4-BE49-F238E27FC236}">
                <a16:creationId xmlns:a16="http://schemas.microsoft.com/office/drawing/2014/main" id="{4DB2C74E-E6E6-4478-BEB2-D274EE3FEC18}"/>
              </a:ext>
            </a:extLst>
          </p:cNvPr>
          <p:cNvSpPr/>
          <p:nvPr/>
        </p:nvSpPr>
        <p:spPr>
          <a:xfrm>
            <a:off x="5908401" y="2748387"/>
            <a:ext cx="1447086" cy="452267"/>
          </a:xfrm>
          <a:prstGeom prst="roundRect">
            <a:avLst/>
          </a:prstGeom>
          <a:solidFill>
            <a:srgbClr val="D83B01"/>
          </a:solidFill>
          <a:ln w="9525" cap="flat" cmpd="sng" algn="ctr">
            <a:no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a:rPr>
              <a:t>Device Registration</a:t>
            </a:r>
          </a:p>
        </p:txBody>
      </p:sp>
      <p:sp>
        <p:nvSpPr>
          <p:cNvPr id="90" name="Rounded Rectangle 42">
            <a:extLst>
              <a:ext uri="{FF2B5EF4-FFF2-40B4-BE49-F238E27FC236}">
                <a16:creationId xmlns:a16="http://schemas.microsoft.com/office/drawing/2014/main" id="{1DB1173B-2C02-4E5E-A9A2-DF93A80BB206}"/>
              </a:ext>
            </a:extLst>
          </p:cNvPr>
          <p:cNvSpPr/>
          <p:nvPr/>
        </p:nvSpPr>
        <p:spPr>
          <a:xfrm>
            <a:off x="5908401" y="3364344"/>
            <a:ext cx="1447086" cy="452267"/>
          </a:xfrm>
          <a:prstGeom prst="roundRect">
            <a:avLst/>
          </a:prstGeom>
          <a:solidFill>
            <a:srgbClr val="D83B01"/>
          </a:solidFill>
          <a:ln w="9525" cap="flat" cmpd="sng" algn="ctr">
            <a:no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a:rPr>
              <a:t>Admin Portal</a:t>
            </a:r>
          </a:p>
        </p:txBody>
      </p:sp>
      <p:sp>
        <p:nvSpPr>
          <p:cNvPr id="91" name="Rounded Rectangle 42">
            <a:extLst>
              <a:ext uri="{FF2B5EF4-FFF2-40B4-BE49-F238E27FC236}">
                <a16:creationId xmlns:a16="http://schemas.microsoft.com/office/drawing/2014/main" id="{B8349F76-DD5B-4E6F-B23B-5A313EFC2B29}"/>
              </a:ext>
            </a:extLst>
          </p:cNvPr>
          <p:cNvSpPr/>
          <p:nvPr/>
        </p:nvSpPr>
        <p:spPr>
          <a:xfrm>
            <a:off x="5908401" y="4011008"/>
            <a:ext cx="1447086" cy="452267"/>
          </a:xfrm>
          <a:prstGeom prst="roundRect">
            <a:avLst/>
          </a:prstGeom>
          <a:solidFill>
            <a:srgbClr val="D83B01"/>
          </a:solidFill>
          <a:ln w="9525" cap="flat" cmpd="sng" algn="ctr">
            <a:noFill/>
            <a:prstDash val="solid"/>
          </a:ln>
          <a:effectLst/>
        </p:spPr>
        <p:txBody>
          <a:bodyPr lIns="0" tIns="0" rIns="0" bIns="32008" rtlCol="0" anchor="ctr"/>
          <a:lstStyle/>
          <a:p>
            <a:pPr marL="0" marR="0" lvl="0" indent="0" defTabSz="89635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Light"/>
              </a:rPr>
              <a:t>PowerShell</a:t>
            </a:r>
          </a:p>
        </p:txBody>
      </p:sp>
      <p:pic>
        <p:nvPicPr>
          <p:cNvPr id="92" name="Picture 91">
            <a:extLst>
              <a:ext uri="{FF2B5EF4-FFF2-40B4-BE49-F238E27FC236}">
                <a16:creationId xmlns:a16="http://schemas.microsoft.com/office/drawing/2014/main" id="{C1E09206-F8F7-4A71-87A5-25A05214B3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14033" y="2271486"/>
            <a:ext cx="851938" cy="851939"/>
          </a:xfrm>
          <a:prstGeom prst="rect">
            <a:avLst/>
          </a:prstGeom>
        </p:spPr>
      </p:pic>
    </p:spTree>
    <p:extLst>
      <p:ext uri="{BB962C8B-B14F-4D97-AF65-F5344CB8AC3E}">
        <p14:creationId xmlns:p14="http://schemas.microsoft.com/office/powerpoint/2010/main" val="37018946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E907FD-158A-4FEB-B1A4-2968C7B8A1D6}"/>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12</a:t>
            </a:fld>
            <a:endParaRPr lang="en-US" dirty="0"/>
          </a:p>
        </p:txBody>
      </p:sp>
      <p:sp>
        <p:nvSpPr>
          <p:cNvPr id="3" name="Text Placeholder 2">
            <a:extLst>
              <a:ext uri="{FF2B5EF4-FFF2-40B4-BE49-F238E27FC236}">
                <a16:creationId xmlns:a16="http://schemas.microsoft.com/office/drawing/2014/main" id="{6C89A822-0922-4453-B8DE-4FB50542C247}"/>
              </a:ext>
            </a:extLst>
          </p:cNvPr>
          <p:cNvSpPr>
            <a:spLocks noGrp="1"/>
          </p:cNvSpPr>
          <p:nvPr>
            <p:ph type="body" sz="quarter" idx="13"/>
          </p:nvPr>
        </p:nvSpPr>
        <p:spPr/>
        <p:txBody>
          <a:bodyPr/>
          <a:lstStyle/>
          <a:p>
            <a:r>
              <a:rPr lang="fr-FR" dirty="0" err="1"/>
              <a:t>Anatomy</a:t>
            </a:r>
            <a:r>
              <a:rPr lang="fr-FR" dirty="0"/>
              <a:t> </a:t>
            </a:r>
            <a:r>
              <a:rPr lang="fr-FR" dirty="0" err="1"/>
              <a:t>overview</a:t>
            </a:r>
            <a:r>
              <a:rPr lang="fr-FR" dirty="0"/>
              <a:t> of Azure AD</a:t>
            </a:r>
          </a:p>
        </p:txBody>
      </p:sp>
      <p:pic>
        <p:nvPicPr>
          <p:cNvPr id="5" name="Picture 4">
            <a:extLst>
              <a:ext uri="{FF2B5EF4-FFF2-40B4-BE49-F238E27FC236}">
                <a16:creationId xmlns:a16="http://schemas.microsoft.com/office/drawing/2014/main" id="{B18297A5-7FC8-4DF6-B947-97E41B046401}"/>
              </a:ext>
            </a:extLst>
          </p:cNvPr>
          <p:cNvPicPr/>
          <p:nvPr/>
        </p:nvPicPr>
        <p:blipFill>
          <a:blip r:embed="rId2"/>
          <a:stretch>
            <a:fillRect/>
          </a:stretch>
        </p:blipFill>
        <p:spPr>
          <a:xfrm>
            <a:off x="1189092" y="3633556"/>
            <a:ext cx="4827930" cy="3360969"/>
          </a:xfrm>
          <a:prstGeom prst="rect">
            <a:avLst/>
          </a:prstGeom>
        </p:spPr>
      </p:pic>
      <p:sp>
        <p:nvSpPr>
          <p:cNvPr id="6" name="TextBox 5">
            <a:extLst>
              <a:ext uri="{FF2B5EF4-FFF2-40B4-BE49-F238E27FC236}">
                <a16:creationId xmlns:a16="http://schemas.microsoft.com/office/drawing/2014/main" id="{72C27F52-6CA1-4741-ABEB-16CA5737A719}"/>
              </a:ext>
            </a:extLst>
          </p:cNvPr>
          <p:cNvSpPr txBox="1"/>
          <p:nvPr/>
        </p:nvSpPr>
        <p:spPr>
          <a:xfrm>
            <a:off x="274702" y="1553600"/>
            <a:ext cx="4754828" cy="2696123"/>
          </a:xfrm>
          <a:prstGeom prst="rect">
            <a:avLst/>
          </a:prstGeom>
          <a:noFill/>
        </p:spPr>
        <p:txBody>
          <a:bodyPr wrap="square" lIns="182880" tIns="146304" rIns="182880" bIns="146304" rtlCol="0">
            <a:spAutoFit/>
          </a:bodyPr>
          <a:lstStyle/>
          <a:p>
            <a:pPr marL="342900"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At the simplest level, Azure AD is a scalable directory infrastructure that provides for:</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 storage, </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data access, </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replication and synchronization,</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device registration, </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Authorization &amp; Authentication (via its security token services (STS) sub component)</a:t>
            </a:r>
          </a:p>
          <a:p>
            <a:pPr marL="342900" indent="-342900" algn="l">
              <a:lnSpc>
                <a:spcPct val="90000"/>
              </a:lnSpc>
              <a:spcAft>
                <a:spcPts val="600"/>
              </a:spcAft>
              <a:buFont typeface="Wingdings" panose="05000000000000000000" pitchFamily="2" charset="2"/>
              <a:buChar char="§"/>
            </a:pPr>
            <a:endParaRPr lang="fr-FR" sz="1400" dirty="0" err="1">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6C7C9589-BF84-4785-93E3-A24894475999}"/>
              </a:ext>
            </a:extLst>
          </p:cNvPr>
          <p:cNvPicPr>
            <a:picLocks noChangeAspect="1"/>
          </p:cNvPicPr>
          <p:nvPr/>
        </p:nvPicPr>
        <p:blipFill>
          <a:blip r:embed="rId3"/>
          <a:stretch>
            <a:fillRect/>
          </a:stretch>
        </p:blipFill>
        <p:spPr>
          <a:xfrm>
            <a:off x="6128364" y="1759921"/>
            <a:ext cx="5917325" cy="3245666"/>
          </a:xfrm>
          <a:prstGeom prst="rect">
            <a:avLst/>
          </a:prstGeom>
        </p:spPr>
      </p:pic>
    </p:spTree>
    <p:extLst>
      <p:ext uri="{BB962C8B-B14F-4D97-AF65-F5344CB8AC3E}">
        <p14:creationId xmlns:p14="http://schemas.microsoft.com/office/powerpoint/2010/main" val="28582333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FA2FC5-85ED-47BF-8153-D706CFD55471}"/>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13</a:t>
            </a:fld>
            <a:endParaRPr lang="en-US" dirty="0"/>
          </a:p>
        </p:txBody>
      </p:sp>
      <p:sp>
        <p:nvSpPr>
          <p:cNvPr id="3" name="Text Placeholder 2">
            <a:extLst>
              <a:ext uri="{FF2B5EF4-FFF2-40B4-BE49-F238E27FC236}">
                <a16:creationId xmlns:a16="http://schemas.microsoft.com/office/drawing/2014/main" id="{A63DC4AF-65B4-46C9-8018-F345438A8D9E}"/>
              </a:ext>
            </a:extLst>
          </p:cNvPr>
          <p:cNvSpPr>
            <a:spLocks noGrp="1"/>
          </p:cNvSpPr>
          <p:nvPr>
            <p:ph type="body" sz="quarter" idx="13"/>
          </p:nvPr>
        </p:nvSpPr>
        <p:spPr/>
        <p:txBody>
          <a:bodyPr/>
          <a:lstStyle/>
          <a:p>
            <a:r>
              <a:rPr lang="en-US" dirty="0"/>
              <a:t>Standards based integration</a:t>
            </a:r>
            <a:endParaRPr lang="fr-FR" dirty="0"/>
          </a:p>
        </p:txBody>
      </p:sp>
      <p:sp>
        <p:nvSpPr>
          <p:cNvPr id="4" name="Rectangle 3">
            <a:extLst>
              <a:ext uri="{FF2B5EF4-FFF2-40B4-BE49-F238E27FC236}">
                <a16:creationId xmlns:a16="http://schemas.microsoft.com/office/drawing/2014/main" id="{EC41FF89-3F3D-4077-9978-E984E7421C7B}"/>
              </a:ext>
            </a:extLst>
          </p:cNvPr>
          <p:cNvSpPr/>
          <p:nvPr/>
        </p:nvSpPr>
        <p:spPr bwMode="auto">
          <a:xfrm>
            <a:off x="0" y="1501512"/>
            <a:ext cx="8277939" cy="3685032"/>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C02E7A4-A18D-4242-BDAE-EA06AE92B40E}"/>
              </a:ext>
            </a:extLst>
          </p:cNvPr>
          <p:cNvGrpSpPr/>
          <p:nvPr/>
        </p:nvGrpSpPr>
        <p:grpSpPr>
          <a:xfrm>
            <a:off x="306093" y="2019730"/>
            <a:ext cx="7818560" cy="2360978"/>
            <a:chOff x="457199" y="2202171"/>
            <a:chExt cx="7818560" cy="2360978"/>
          </a:xfrm>
        </p:grpSpPr>
        <p:cxnSp>
          <p:nvCxnSpPr>
            <p:cNvPr id="6" name="Straight Connector 5">
              <a:extLst>
                <a:ext uri="{FF2B5EF4-FFF2-40B4-BE49-F238E27FC236}">
                  <a16:creationId xmlns:a16="http://schemas.microsoft.com/office/drawing/2014/main" id="{198CFDF4-A078-46D4-9044-69D41C06573E}"/>
                </a:ext>
              </a:extLst>
            </p:cNvPr>
            <p:cNvCxnSpPr/>
            <p:nvPr/>
          </p:nvCxnSpPr>
          <p:spPr>
            <a:xfrm flipV="1">
              <a:off x="2494188" y="2435704"/>
              <a:ext cx="1962355" cy="12645"/>
            </a:xfrm>
            <a:prstGeom prst="line">
              <a:avLst/>
            </a:prstGeom>
            <a:noFill/>
            <a:ln w="38100" cap="rnd" cmpd="sng" algn="ctr">
              <a:solidFill>
                <a:schemeClr val="accent4"/>
              </a:solidFill>
              <a:prstDash val="solid"/>
              <a:headEnd type="none" w="lg" len="lg"/>
              <a:tailEnd type="oval" w="med" len="med"/>
            </a:ln>
            <a:effectLst/>
          </p:spPr>
        </p:cxnSp>
        <p:cxnSp>
          <p:nvCxnSpPr>
            <p:cNvPr id="7" name="Straight Connector 6">
              <a:extLst>
                <a:ext uri="{FF2B5EF4-FFF2-40B4-BE49-F238E27FC236}">
                  <a16:creationId xmlns:a16="http://schemas.microsoft.com/office/drawing/2014/main" id="{0DE27018-F5E3-4329-AE99-512051C14AF5}"/>
                </a:ext>
              </a:extLst>
            </p:cNvPr>
            <p:cNvCxnSpPr/>
            <p:nvPr/>
          </p:nvCxnSpPr>
          <p:spPr>
            <a:xfrm>
              <a:off x="2566219" y="3147364"/>
              <a:ext cx="1890324" cy="22464"/>
            </a:xfrm>
            <a:prstGeom prst="line">
              <a:avLst/>
            </a:prstGeom>
            <a:noFill/>
            <a:ln w="38100" cap="rnd" cmpd="sng" algn="ctr">
              <a:solidFill>
                <a:schemeClr val="accent4"/>
              </a:solidFill>
              <a:prstDash val="solid"/>
              <a:headEnd type="none" w="lg" len="lg"/>
              <a:tailEnd type="oval" w="med" len="med"/>
            </a:ln>
            <a:effectLst/>
          </p:spPr>
        </p:cxnSp>
        <p:cxnSp>
          <p:nvCxnSpPr>
            <p:cNvPr id="8" name="Straight Connector 7">
              <a:extLst>
                <a:ext uri="{FF2B5EF4-FFF2-40B4-BE49-F238E27FC236}">
                  <a16:creationId xmlns:a16="http://schemas.microsoft.com/office/drawing/2014/main" id="{7B432D6D-B274-4DBB-81DF-8CA419F3DFDA}"/>
                </a:ext>
              </a:extLst>
            </p:cNvPr>
            <p:cNvCxnSpPr/>
            <p:nvPr/>
          </p:nvCxnSpPr>
          <p:spPr>
            <a:xfrm>
              <a:off x="3167060" y="3962675"/>
              <a:ext cx="1289483" cy="1"/>
            </a:xfrm>
            <a:prstGeom prst="line">
              <a:avLst/>
            </a:prstGeom>
            <a:noFill/>
            <a:ln w="38100" cap="rnd" cmpd="sng" algn="ctr">
              <a:solidFill>
                <a:schemeClr val="accent4"/>
              </a:solidFill>
              <a:prstDash val="solid"/>
              <a:headEnd type="none" w="lg" len="lg"/>
              <a:tailEnd type="oval" w="med" len="med"/>
            </a:ln>
            <a:effectLst/>
          </p:spPr>
        </p:cxnSp>
        <p:cxnSp>
          <p:nvCxnSpPr>
            <p:cNvPr id="9" name="Straight Connector 8">
              <a:extLst>
                <a:ext uri="{FF2B5EF4-FFF2-40B4-BE49-F238E27FC236}">
                  <a16:creationId xmlns:a16="http://schemas.microsoft.com/office/drawing/2014/main" id="{B496E652-16C0-43D2-B498-CFC89214DD3C}"/>
                </a:ext>
              </a:extLst>
            </p:cNvPr>
            <p:cNvCxnSpPr/>
            <p:nvPr/>
          </p:nvCxnSpPr>
          <p:spPr>
            <a:xfrm flipV="1">
              <a:off x="3054170" y="2803578"/>
              <a:ext cx="1402373" cy="9038"/>
            </a:xfrm>
            <a:prstGeom prst="line">
              <a:avLst/>
            </a:prstGeom>
            <a:noFill/>
            <a:ln w="38100" cap="rnd" cmpd="sng" algn="ctr">
              <a:solidFill>
                <a:srgbClr val="002050"/>
              </a:solidFill>
              <a:prstDash val="solid"/>
              <a:headEnd type="none" w="lg" len="lg"/>
              <a:tailEnd type="oval" w="med" len="med"/>
            </a:ln>
            <a:effectLst/>
          </p:spPr>
        </p:cxnSp>
        <p:cxnSp>
          <p:nvCxnSpPr>
            <p:cNvPr id="10" name="Straight Connector 9">
              <a:extLst>
                <a:ext uri="{FF2B5EF4-FFF2-40B4-BE49-F238E27FC236}">
                  <a16:creationId xmlns:a16="http://schemas.microsoft.com/office/drawing/2014/main" id="{85B9C8B6-53EC-4E73-A96D-96DCC93F58EE}"/>
                </a:ext>
              </a:extLst>
            </p:cNvPr>
            <p:cNvCxnSpPr/>
            <p:nvPr/>
          </p:nvCxnSpPr>
          <p:spPr>
            <a:xfrm flipV="1">
              <a:off x="3054170" y="4316024"/>
              <a:ext cx="1402373" cy="9038"/>
            </a:xfrm>
            <a:prstGeom prst="line">
              <a:avLst/>
            </a:prstGeom>
            <a:noFill/>
            <a:ln w="38100" cap="rnd" cmpd="sng" algn="ctr">
              <a:solidFill>
                <a:srgbClr val="002050"/>
              </a:solidFill>
              <a:prstDash val="solid"/>
              <a:headEnd type="none" w="lg" len="lg"/>
              <a:tailEnd type="oval" w="med" len="med"/>
            </a:ln>
            <a:effectLst/>
          </p:spPr>
        </p:cxnSp>
        <p:cxnSp>
          <p:nvCxnSpPr>
            <p:cNvPr id="11" name="Straight Connector 10">
              <a:extLst>
                <a:ext uri="{FF2B5EF4-FFF2-40B4-BE49-F238E27FC236}">
                  <a16:creationId xmlns:a16="http://schemas.microsoft.com/office/drawing/2014/main" id="{342D6CC5-B156-4C02-8CF3-EA5B35CDF281}"/>
                </a:ext>
              </a:extLst>
            </p:cNvPr>
            <p:cNvCxnSpPr/>
            <p:nvPr/>
          </p:nvCxnSpPr>
          <p:spPr>
            <a:xfrm flipV="1">
              <a:off x="3054170" y="3582880"/>
              <a:ext cx="1402373" cy="9038"/>
            </a:xfrm>
            <a:prstGeom prst="line">
              <a:avLst/>
            </a:prstGeom>
            <a:noFill/>
            <a:ln w="38100" cap="rnd" cmpd="sng" algn="ctr">
              <a:solidFill>
                <a:srgbClr val="002050"/>
              </a:solidFill>
              <a:prstDash val="solid"/>
              <a:headEnd type="none" w="lg" len="lg"/>
              <a:tailEnd type="oval" w="med" len="med"/>
            </a:ln>
            <a:effectLst/>
          </p:spPr>
        </p:cxnSp>
        <p:sp>
          <p:nvSpPr>
            <p:cNvPr id="12" name="TextBox 11">
              <a:extLst>
                <a:ext uri="{FF2B5EF4-FFF2-40B4-BE49-F238E27FC236}">
                  <a16:creationId xmlns:a16="http://schemas.microsoft.com/office/drawing/2014/main" id="{7EA4E9C0-7657-45B5-9850-B65571253B04}"/>
                </a:ext>
              </a:extLst>
            </p:cNvPr>
            <p:cNvSpPr txBox="1"/>
            <p:nvPr/>
          </p:nvSpPr>
          <p:spPr>
            <a:xfrm>
              <a:off x="4519603" y="4158951"/>
              <a:ext cx="881973" cy="307777"/>
            </a:xfrm>
            <a:prstGeom prst="rect">
              <a:avLst/>
            </a:prstGeom>
            <a:noFill/>
          </p:spPr>
          <p:txBody>
            <a:bodyPr wrap="none" rtlCol="0"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50"/>
                  </a:solidFill>
                  <a:effectLst/>
                  <a:uLnTx/>
                  <a:uFillTx/>
                  <a:latin typeface="Segoe UI"/>
                </a:rPr>
                <a:t>SCIM 2.0</a:t>
              </a:r>
            </a:p>
          </p:txBody>
        </p:sp>
        <p:sp>
          <p:nvSpPr>
            <p:cNvPr id="13" name="TextBox 12">
              <a:extLst>
                <a:ext uri="{FF2B5EF4-FFF2-40B4-BE49-F238E27FC236}">
                  <a16:creationId xmlns:a16="http://schemas.microsoft.com/office/drawing/2014/main" id="{D177CF0F-D920-4BEC-96D7-14C299CECDBC}"/>
                </a:ext>
              </a:extLst>
            </p:cNvPr>
            <p:cNvSpPr txBox="1"/>
            <p:nvPr/>
          </p:nvSpPr>
          <p:spPr>
            <a:xfrm>
              <a:off x="4519603" y="2288138"/>
              <a:ext cx="2914944" cy="307777"/>
            </a:xfrm>
            <a:prstGeom prst="rect">
              <a:avLst/>
            </a:prstGeom>
            <a:noFill/>
          </p:spPr>
          <p:txBody>
            <a:bodyPr wrap="square" rtlCol="0"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4"/>
                  </a:solidFill>
                  <a:effectLst/>
                  <a:uLnTx/>
                  <a:uFillTx/>
                  <a:latin typeface="Segoe UI"/>
                </a:rPr>
                <a:t>OAuth2 &amp; OpenID Connect</a:t>
              </a:r>
            </a:p>
          </p:txBody>
        </p:sp>
        <p:sp>
          <p:nvSpPr>
            <p:cNvPr id="14" name="TextBox 13">
              <a:extLst>
                <a:ext uri="{FF2B5EF4-FFF2-40B4-BE49-F238E27FC236}">
                  <a16:creationId xmlns:a16="http://schemas.microsoft.com/office/drawing/2014/main" id="{C72B22D2-380B-4AF4-95C3-54F49AD8E816}"/>
                </a:ext>
              </a:extLst>
            </p:cNvPr>
            <p:cNvSpPr txBox="1"/>
            <p:nvPr/>
          </p:nvSpPr>
          <p:spPr>
            <a:xfrm>
              <a:off x="4519603" y="3410627"/>
              <a:ext cx="643125" cy="307777"/>
            </a:xfrm>
            <a:prstGeom prst="rect">
              <a:avLst/>
            </a:prstGeom>
            <a:noFill/>
          </p:spPr>
          <p:txBody>
            <a:bodyPr wrap="none" rtlCol="0"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50"/>
                  </a:solidFill>
                  <a:effectLst/>
                  <a:uLnTx/>
                  <a:uFillTx/>
                  <a:latin typeface="Segoe UI"/>
                </a:rPr>
                <a:t>SAML</a:t>
              </a:r>
            </a:p>
          </p:txBody>
        </p:sp>
        <p:sp>
          <p:nvSpPr>
            <p:cNvPr id="15" name="TextBox 14">
              <a:extLst>
                <a:ext uri="{FF2B5EF4-FFF2-40B4-BE49-F238E27FC236}">
                  <a16:creationId xmlns:a16="http://schemas.microsoft.com/office/drawing/2014/main" id="{8C4129C0-175E-4489-9DA2-075488649735}"/>
                </a:ext>
              </a:extLst>
            </p:cNvPr>
            <p:cNvSpPr txBox="1"/>
            <p:nvPr/>
          </p:nvSpPr>
          <p:spPr>
            <a:xfrm>
              <a:off x="4519603" y="3784790"/>
              <a:ext cx="1369286" cy="307777"/>
            </a:xfrm>
            <a:prstGeom prst="rect">
              <a:avLst/>
            </a:prstGeom>
            <a:noFill/>
          </p:spPr>
          <p:txBody>
            <a:bodyPr wrap="none" rtlCol="0"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4"/>
                  </a:solidFill>
                  <a:effectLst/>
                  <a:uLnTx/>
                  <a:uFillTx/>
                  <a:latin typeface="Segoe UI"/>
                </a:rPr>
                <a:t>WS-Federation</a:t>
              </a:r>
            </a:p>
          </p:txBody>
        </p:sp>
        <p:sp>
          <p:nvSpPr>
            <p:cNvPr id="16" name="TextBox 15">
              <a:extLst>
                <a:ext uri="{FF2B5EF4-FFF2-40B4-BE49-F238E27FC236}">
                  <a16:creationId xmlns:a16="http://schemas.microsoft.com/office/drawing/2014/main" id="{9C80B659-A271-41B7-94D2-8B30CBAF7889}"/>
                </a:ext>
              </a:extLst>
            </p:cNvPr>
            <p:cNvSpPr txBox="1"/>
            <p:nvPr/>
          </p:nvSpPr>
          <p:spPr>
            <a:xfrm>
              <a:off x="4519603" y="3036464"/>
              <a:ext cx="3756156" cy="307777"/>
            </a:xfrm>
            <a:prstGeom prst="rect">
              <a:avLst/>
            </a:prstGeom>
            <a:noFill/>
          </p:spPr>
          <p:txBody>
            <a:bodyPr wrap="none" rtlCol="0"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4"/>
                  </a:solidFill>
                  <a:effectLst/>
                  <a:uLnTx/>
                  <a:uFillTx/>
                  <a:latin typeface="Segoe UI"/>
                </a:rPr>
                <a:t>REST based Graph API (OData 4.0 Compliant)</a:t>
              </a:r>
            </a:p>
          </p:txBody>
        </p:sp>
        <p:sp>
          <p:nvSpPr>
            <p:cNvPr id="17" name="TextBox 16">
              <a:extLst>
                <a:ext uri="{FF2B5EF4-FFF2-40B4-BE49-F238E27FC236}">
                  <a16:creationId xmlns:a16="http://schemas.microsoft.com/office/drawing/2014/main" id="{7224406E-FF4F-45F3-BD16-85264CD463D3}"/>
                </a:ext>
              </a:extLst>
            </p:cNvPr>
            <p:cNvSpPr txBox="1"/>
            <p:nvPr/>
          </p:nvSpPr>
          <p:spPr>
            <a:xfrm>
              <a:off x="4519603" y="2662301"/>
              <a:ext cx="1996046" cy="307777"/>
            </a:xfrm>
            <a:prstGeom prst="rect">
              <a:avLst/>
            </a:prstGeom>
            <a:noFill/>
          </p:spPr>
          <p:txBody>
            <a:bodyPr wrap="square" rtlCol="0"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50"/>
                  </a:solidFill>
                  <a:effectLst/>
                  <a:uLnTx/>
                  <a:uFillTx/>
                  <a:latin typeface="Segoe UI"/>
                </a:rPr>
                <a:t>FIDO 2.0</a:t>
              </a:r>
            </a:p>
          </p:txBody>
        </p:sp>
        <p:grpSp>
          <p:nvGrpSpPr>
            <p:cNvPr id="18" name="Group 17">
              <a:extLst>
                <a:ext uri="{FF2B5EF4-FFF2-40B4-BE49-F238E27FC236}">
                  <a16:creationId xmlns:a16="http://schemas.microsoft.com/office/drawing/2014/main" id="{4954C9AB-9CCC-48F1-B032-BCB02CD297DD}"/>
                </a:ext>
              </a:extLst>
            </p:cNvPr>
            <p:cNvGrpSpPr/>
            <p:nvPr/>
          </p:nvGrpSpPr>
          <p:grpSpPr>
            <a:xfrm>
              <a:off x="457199" y="2202171"/>
              <a:ext cx="3720215" cy="2360978"/>
              <a:chOff x="7259918" y="1817554"/>
              <a:chExt cx="2201582" cy="1579730"/>
            </a:xfrm>
          </p:grpSpPr>
          <p:sp>
            <p:nvSpPr>
              <p:cNvPr id="19" name="Freeform 38">
                <a:extLst>
                  <a:ext uri="{FF2B5EF4-FFF2-40B4-BE49-F238E27FC236}">
                    <a16:creationId xmlns:a16="http://schemas.microsoft.com/office/drawing/2014/main" id="{078A48F0-92EC-479A-B372-4960F4362DE5}"/>
                  </a:ext>
                </a:extLst>
              </p:cNvPr>
              <p:cNvSpPr>
                <a:spLocks/>
              </p:cNvSpPr>
              <p:nvPr/>
            </p:nvSpPr>
            <p:spPr bwMode="auto">
              <a:xfrm>
                <a:off x="7259918" y="1817554"/>
                <a:ext cx="2201582" cy="157973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4925">
                <a:solidFill>
                  <a:srgbClr val="3679C1"/>
                </a:solid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Semibold" panose="020B0702040204020203" pitchFamily="34" charset="0"/>
                  <a:cs typeface="Segoe UI Semibold" panose="020B0702040204020203" pitchFamily="34" charset="0"/>
                </a:endParaRPr>
              </a:p>
            </p:txBody>
          </p:sp>
          <p:grpSp>
            <p:nvGrpSpPr>
              <p:cNvPr id="20" name="Group 19">
                <a:extLst>
                  <a:ext uri="{FF2B5EF4-FFF2-40B4-BE49-F238E27FC236}">
                    <a16:creationId xmlns:a16="http://schemas.microsoft.com/office/drawing/2014/main" id="{B5A9269E-0A1E-4D84-97D1-D6E92CB96C89}"/>
                  </a:ext>
                </a:extLst>
              </p:cNvPr>
              <p:cNvGrpSpPr/>
              <p:nvPr/>
            </p:nvGrpSpPr>
            <p:grpSpPr>
              <a:xfrm>
                <a:off x="7665002" y="2219954"/>
                <a:ext cx="1391751" cy="944633"/>
                <a:chOff x="5650409" y="5624314"/>
                <a:chExt cx="1613533" cy="1095165"/>
              </a:xfrm>
            </p:grpSpPr>
            <p:sp>
              <p:nvSpPr>
                <p:cNvPr id="21" name="TextBox 20">
                  <a:extLst>
                    <a:ext uri="{FF2B5EF4-FFF2-40B4-BE49-F238E27FC236}">
                      <a16:creationId xmlns:a16="http://schemas.microsoft.com/office/drawing/2014/main" id="{747CF6CB-353B-45C9-B214-1FAB70AEA3DA}"/>
                    </a:ext>
                  </a:extLst>
                </p:cNvPr>
                <p:cNvSpPr txBox="1"/>
                <p:nvPr/>
              </p:nvSpPr>
              <p:spPr>
                <a:xfrm>
                  <a:off x="5650409" y="6547579"/>
                  <a:ext cx="1613533" cy="171900"/>
                </a:xfrm>
                <a:prstGeom prst="rect">
                  <a:avLst/>
                </a:prstGeom>
              </p:spPr>
              <p:txBody>
                <a:bodyPr wrap="square" lIns="0" tIns="0" rIns="0" bIns="0" rtlCol="0">
                  <a:spAutoFit/>
                </a:bodyPr>
                <a:lstStyle/>
                <a:p>
                  <a:pPr marL="0" marR="0" lvl="0" indent="0" algn="ctr" defTabSz="913748" eaLnBrk="1" fontAlgn="auto" latinLnBrk="0" hangingPunct="1">
                    <a:lnSpc>
                      <a:spcPct val="90000"/>
                    </a:lnSpc>
                    <a:spcBef>
                      <a:spcPts val="0"/>
                    </a:spcBef>
                    <a:spcAft>
                      <a:spcPts val="0"/>
                    </a:spcAft>
                    <a:buClrTx/>
                    <a:buSzPct val="80000"/>
                    <a:buFontTx/>
                    <a:buNone/>
                    <a:tabLst/>
                    <a:defRPr/>
                  </a:pPr>
                  <a:r>
                    <a:rPr kumimoji="0" lang="en-US" sz="1600" b="0" i="0" u="none" strike="noStrike" kern="0" cap="none" spc="-5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 Azure Active Directory</a:t>
                  </a:r>
                </a:p>
              </p:txBody>
            </p:sp>
            <p:pic>
              <p:nvPicPr>
                <p:cNvPr id="22" name="Picture 21">
                  <a:extLst>
                    <a:ext uri="{FF2B5EF4-FFF2-40B4-BE49-F238E27FC236}">
                      <a16:creationId xmlns:a16="http://schemas.microsoft.com/office/drawing/2014/main" id="{B1121E47-E843-4F61-9567-6FC078B638B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5082" y="5624314"/>
                  <a:ext cx="724184" cy="815262"/>
                </a:xfrm>
                <a:prstGeom prst="rect">
                  <a:avLst/>
                </a:prstGeom>
              </p:spPr>
            </p:pic>
          </p:grpSp>
        </p:grpSp>
      </p:grpSp>
      <p:sp>
        <p:nvSpPr>
          <p:cNvPr id="23" name="Text Placeholder 7">
            <a:extLst>
              <a:ext uri="{FF2B5EF4-FFF2-40B4-BE49-F238E27FC236}">
                <a16:creationId xmlns:a16="http://schemas.microsoft.com/office/drawing/2014/main" id="{661C57FB-7557-442B-BE11-191E230BCFC3}"/>
              </a:ext>
            </a:extLst>
          </p:cNvPr>
          <p:cNvSpPr txBox="1">
            <a:spLocks/>
          </p:cNvSpPr>
          <p:nvPr/>
        </p:nvSpPr>
        <p:spPr>
          <a:xfrm>
            <a:off x="306094" y="6068081"/>
            <a:ext cx="4106680" cy="627864"/>
          </a:xfrm>
          <a:prstGeom prst="rect">
            <a:avLst/>
          </a:prstGeom>
        </p:spPr>
        <p:txBody>
          <a:bodyPr vert="horz" wrap="square" lIns="146304" tIns="91440" rIns="146304" bIns="91440" rtlCol="0" anchor="ctr">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112"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3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Strong support for modern, cross platform, </a:t>
            </a:r>
            <a:r>
              <a:rPr kumimoji="0" lang="en-US" sz="16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cloud friendly API’s &amp; protocols</a:t>
            </a:r>
            <a:endParaRPr kumimoji="0" lang="en-US" sz="16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0FE32347-1072-440E-9F7C-A438E1DF1A3D}"/>
              </a:ext>
            </a:extLst>
          </p:cNvPr>
          <p:cNvSpPr/>
          <p:nvPr/>
        </p:nvSpPr>
        <p:spPr>
          <a:xfrm>
            <a:off x="4734030" y="6089626"/>
            <a:ext cx="3383280" cy="584775"/>
          </a:xfrm>
          <a:prstGeom prst="rect">
            <a:avLst/>
          </a:prstGeom>
        </p:spPr>
        <p:txBody>
          <a:bodyPr wrap="square" anchor="ctr">
            <a:spAutoFit/>
          </a:bodyPr>
          <a:lstStyle/>
          <a:p>
            <a:pPr marL="3112" defTabSz="914400">
              <a:defRPr/>
            </a:pPr>
            <a:r>
              <a:rPr lang="en-US" sz="1600" dirty="0">
                <a:latin typeface="Segoe UI Semibold" panose="020B0702040204020203" pitchFamily="34" charset="0"/>
                <a:cs typeface="Segoe UI Semibold" panose="020B0702040204020203" pitchFamily="34" charset="0"/>
              </a:rPr>
              <a:t>Certification program for third party federation servers &amp; services</a:t>
            </a:r>
          </a:p>
        </p:txBody>
      </p:sp>
      <p:sp>
        <p:nvSpPr>
          <p:cNvPr id="25" name="Rectangle 24">
            <a:extLst>
              <a:ext uri="{FF2B5EF4-FFF2-40B4-BE49-F238E27FC236}">
                <a16:creationId xmlns:a16="http://schemas.microsoft.com/office/drawing/2014/main" id="{5DA5140D-62AC-4B3F-A18A-C0D2B7B3E7BA}"/>
              </a:ext>
            </a:extLst>
          </p:cNvPr>
          <p:cNvSpPr/>
          <p:nvPr/>
        </p:nvSpPr>
        <p:spPr>
          <a:xfrm>
            <a:off x="8438566" y="6089626"/>
            <a:ext cx="3486514" cy="584775"/>
          </a:xfrm>
          <a:prstGeom prst="rect">
            <a:avLst/>
          </a:prstGeom>
        </p:spPr>
        <p:txBody>
          <a:bodyPr wrap="square" anchor="ctr">
            <a:spAutoFit/>
          </a:bodyPr>
          <a:lstStyle/>
          <a:p>
            <a:pPr marL="3112" defTabSz="914400">
              <a:defRPr/>
            </a:pPr>
            <a:r>
              <a:rPr lang="en-US" sz="1600" dirty="0">
                <a:latin typeface="Segoe UI Semibold" panose="020B0702040204020203" pitchFamily="34" charset="0"/>
                <a:cs typeface="Segoe UI Semibold" panose="020B0702040204020203" pitchFamily="34" charset="0"/>
              </a:rPr>
              <a:t>Actively engaged in standards bodies (OAuth, OpenID, SCIM, etc.)</a:t>
            </a:r>
          </a:p>
        </p:txBody>
      </p:sp>
      <p:cxnSp>
        <p:nvCxnSpPr>
          <p:cNvPr id="26" name="Straight Connector 25">
            <a:extLst>
              <a:ext uri="{FF2B5EF4-FFF2-40B4-BE49-F238E27FC236}">
                <a16:creationId xmlns:a16="http://schemas.microsoft.com/office/drawing/2014/main" id="{09F6F75A-7DAA-4B99-B42A-746ED9BBC49B}"/>
              </a:ext>
            </a:extLst>
          </p:cNvPr>
          <p:cNvCxnSpPr/>
          <p:nvPr/>
        </p:nvCxnSpPr>
        <p:spPr>
          <a:xfrm>
            <a:off x="4573402" y="6068081"/>
            <a:ext cx="0" cy="640550"/>
          </a:xfrm>
          <a:prstGeom prst="line">
            <a:avLst/>
          </a:prstGeom>
          <a:noFill/>
          <a:ln w="9525" cap="flat" cmpd="sng" algn="ctr">
            <a:solidFill>
              <a:schemeClr val="tx1"/>
            </a:solidFill>
            <a:prstDash val="solid"/>
            <a:headEnd type="none"/>
            <a:tailEnd type="none"/>
          </a:ln>
          <a:effectLst/>
        </p:spPr>
      </p:cxnSp>
      <p:cxnSp>
        <p:nvCxnSpPr>
          <p:cNvPr id="27" name="Straight Connector 26">
            <a:extLst>
              <a:ext uri="{FF2B5EF4-FFF2-40B4-BE49-F238E27FC236}">
                <a16:creationId xmlns:a16="http://schemas.microsoft.com/office/drawing/2014/main" id="{EC9DFC56-32BA-4369-B130-E36FE6FF029A}"/>
              </a:ext>
            </a:extLst>
          </p:cNvPr>
          <p:cNvCxnSpPr/>
          <p:nvPr/>
        </p:nvCxnSpPr>
        <p:spPr>
          <a:xfrm>
            <a:off x="8277938" y="6068081"/>
            <a:ext cx="0" cy="640550"/>
          </a:xfrm>
          <a:prstGeom prst="line">
            <a:avLst/>
          </a:prstGeom>
          <a:noFill/>
          <a:ln w="9525" cap="flat" cmpd="sng" algn="ctr">
            <a:solidFill>
              <a:schemeClr val="tx1"/>
            </a:solidFill>
            <a:prstDash val="solid"/>
            <a:headEnd type="none"/>
            <a:tailEnd type="none"/>
          </a:ln>
          <a:effectLst/>
        </p:spPr>
      </p:cxnSp>
      <p:pic>
        <p:nvPicPr>
          <p:cNvPr id="28" name="Picture 27">
            <a:extLst>
              <a:ext uri="{FF2B5EF4-FFF2-40B4-BE49-F238E27FC236}">
                <a16:creationId xmlns:a16="http://schemas.microsoft.com/office/drawing/2014/main" id="{8E48C68F-F762-4678-871F-8503B80D1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358" y="2962981"/>
            <a:ext cx="1539480" cy="499675"/>
          </a:xfrm>
          <a:prstGeom prst="rect">
            <a:avLst/>
          </a:prstGeom>
        </p:spPr>
      </p:pic>
      <p:pic>
        <p:nvPicPr>
          <p:cNvPr id="29" name="Picture 28">
            <a:extLst>
              <a:ext uri="{FF2B5EF4-FFF2-40B4-BE49-F238E27FC236}">
                <a16:creationId xmlns:a16="http://schemas.microsoft.com/office/drawing/2014/main" id="{87F27B4A-C23D-4B21-B766-049572ADC4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29897" y="1750659"/>
            <a:ext cx="914400" cy="914400"/>
          </a:xfrm>
          <a:prstGeom prst="ellipse">
            <a:avLst/>
          </a:prstGeom>
        </p:spPr>
      </p:pic>
      <p:pic>
        <p:nvPicPr>
          <p:cNvPr id="30" name="Picture 29">
            <a:extLst>
              <a:ext uri="{FF2B5EF4-FFF2-40B4-BE49-F238E27FC236}">
                <a16:creationId xmlns:a16="http://schemas.microsoft.com/office/drawing/2014/main" id="{52E0518B-99A5-4C02-AA79-E9964EF0C3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00" y="1755372"/>
            <a:ext cx="914400" cy="914400"/>
          </a:xfrm>
          <a:prstGeom prst="ellipse">
            <a:avLst/>
          </a:prstGeom>
        </p:spPr>
      </p:pic>
      <p:pic>
        <p:nvPicPr>
          <p:cNvPr id="31" name="Picture 30">
            <a:extLst>
              <a:ext uri="{FF2B5EF4-FFF2-40B4-BE49-F238E27FC236}">
                <a16:creationId xmlns:a16="http://schemas.microsoft.com/office/drawing/2014/main" id="{AD397632-B9F7-4642-AC36-2C5BA6ED2C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50647" y="2969044"/>
            <a:ext cx="1341118" cy="457200"/>
          </a:xfrm>
          <a:prstGeom prst="rect">
            <a:avLst/>
          </a:prstGeom>
        </p:spPr>
      </p:pic>
      <p:sp>
        <p:nvSpPr>
          <p:cNvPr id="32" name="TextBox 31">
            <a:extLst>
              <a:ext uri="{FF2B5EF4-FFF2-40B4-BE49-F238E27FC236}">
                <a16:creationId xmlns:a16="http://schemas.microsoft.com/office/drawing/2014/main" id="{C8E72E0D-CE8B-4AC9-A278-1B0BEDFEDFF9}"/>
              </a:ext>
            </a:extLst>
          </p:cNvPr>
          <p:cNvSpPr txBox="1"/>
          <p:nvPr/>
        </p:nvSpPr>
        <p:spPr>
          <a:xfrm>
            <a:off x="9231060" y="4475732"/>
            <a:ext cx="2322971" cy="461665"/>
          </a:xfrm>
          <a:prstGeom prst="rect">
            <a:avLst/>
          </a:prstGeom>
          <a:noFill/>
        </p:spPr>
        <p:txBody>
          <a:bodyPr wrap="square" rtlCol="0">
            <a:spAutoFit/>
          </a:bodyPr>
          <a:lstStyle/>
          <a:p>
            <a:pPr defTabSz="896386">
              <a:defRPr/>
            </a:pPr>
            <a:r>
              <a:rPr lang="en-US" sz="2400" kern="0" dirty="0">
                <a:solidFill>
                  <a:srgbClr val="505050">
                    <a:lumMod val="50000"/>
                  </a:srgbClr>
                </a:solidFill>
                <a:latin typeface="Segoe UI"/>
              </a:rPr>
              <a:t>WS-Federation</a:t>
            </a:r>
          </a:p>
        </p:txBody>
      </p:sp>
      <p:pic>
        <p:nvPicPr>
          <p:cNvPr id="33" name="Picture 32">
            <a:extLst>
              <a:ext uri="{FF2B5EF4-FFF2-40B4-BE49-F238E27FC236}">
                <a16:creationId xmlns:a16="http://schemas.microsoft.com/office/drawing/2014/main" id="{433B5D6B-C2CA-4831-BE0F-74E7499D73D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21127"/>
          <a:stretch/>
        </p:blipFill>
        <p:spPr>
          <a:xfrm>
            <a:off x="10673020" y="3726701"/>
            <a:ext cx="950133" cy="524956"/>
          </a:xfrm>
          <a:prstGeom prst="rect">
            <a:avLst/>
          </a:prstGeom>
        </p:spPr>
      </p:pic>
      <p:pic>
        <p:nvPicPr>
          <p:cNvPr id="34" name="Picture 33">
            <a:extLst>
              <a:ext uri="{FF2B5EF4-FFF2-40B4-BE49-F238E27FC236}">
                <a16:creationId xmlns:a16="http://schemas.microsoft.com/office/drawing/2014/main" id="{98619542-A0E6-4043-90B9-C66DCF1572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75937" y="3760579"/>
            <a:ext cx="1622321" cy="457199"/>
          </a:xfrm>
          <a:prstGeom prst="rect">
            <a:avLst/>
          </a:prstGeom>
        </p:spPr>
      </p:pic>
    </p:spTree>
    <p:extLst>
      <p:ext uri="{BB962C8B-B14F-4D97-AF65-F5344CB8AC3E}">
        <p14:creationId xmlns:p14="http://schemas.microsoft.com/office/powerpoint/2010/main" val="34530082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9A8391AB-E6E2-498F-8E30-2C3B2AEC51E7}"/>
              </a:ext>
            </a:extLst>
          </p:cNvPr>
          <p:cNvSpPr>
            <a:spLocks noGrp="1"/>
          </p:cNvSpPr>
          <p:nvPr>
            <p:ph type="body" sz="quarter" idx="13"/>
          </p:nvPr>
        </p:nvSpPr>
        <p:spPr/>
        <p:txBody>
          <a:bodyPr/>
          <a:lstStyle/>
          <a:p>
            <a:r>
              <a:rPr lang="fr-FR" dirty="0"/>
              <a:t>key </a:t>
            </a:r>
            <a:r>
              <a:rPr lang="fr-FR" dirty="0" err="1"/>
              <a:t>terms</a:t>
            </a:r>
            <a:r>
              <a:rPr lang="fr-FR" dirty="0"/>
              <a:t> to know</a:t>
            </a:r>
          </a:p>
        </p:txBody>
      </p:sp>
      <p:sp>
        <p:nvSpPr>
          <p:cNvPr id="6" name="Text Placeholder 5">
            <a:extLst>
              <a:ext uri="{FF2B5EF4-FFF2-40B4-BE49-F238E27FC236}">
                <a16:creationId xmlns:a16="http://schemas.microsoft.com/office/drawing/2014/main" id="{CDF086FD-7468-4C49-936B-932878696D7C}"/>
              </a:ext>
            </a:extLst>
          </p:cNvPr>
          <p:cNvSpPr txBox="1">
            <a:spLocks/>
          </p:cNvSpPr>
          <p:nvPr/>
        </p:nvSpPr>
        <p:spPr>
          <a:xfrm>
            <a:off x="274639" y="1793688"/>
            <a:ext cx="11887200" cy="460126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000" dirty="0">
                <a:latin typeface="+mn-lt"/>
              </a:rPr>
              <a:t>Azure subscription</a:t>
            </a:r>
            <a:endParaRPr kumimoji="0" lang="en-US" sz="2000" b="0" i="0" u="none" strike="noStrike" kern="1200" cap="none" spc="0" normalizeH="0" baseline="0" noProof="0" dirty="0">
              <a:ln>
                <a:noFill/>
              </a:ln>
              <a:solidFill>
                <a:srgbClr val="0179D7"/>
              </a:solidFill>
              <a:effectLst/>
              <a:uLnTx/>
              <a:uFillTx/>
              <a:latin typeface="+mn-lt"/>
              <a:ea typeface="+mn-ea"/>
              <a:cs typeface="+mn-cs"/>
            </a:endParaRPr>
          </a:p>
          <a:p>
            <a:pPr lvl="2">
              <a:defRPr/>
            </a:pPr>
            <a:r>
              <a:rPr lang="en-US" sz="1400" b="1" dirty="0"/>
              <a:t>Subscriptions are used to pay for Azure cloud services and are usually linked to a credit card. </a:t>
            </a:r>
            <a:br>
              <a:rPr lang="en-US" sz="1400" dirty="0"/>
            </a:br>
            <a:r>
              <a:rPr lang="en-US" sz="1400" dirty="0"/>
              <a:t>You can have several subscriptions, but it can be difficult to share resources between subscriptions.</a:t>
            </a:r>
          </a:p>
          <a:p>
            <a:pPr lvl="1">
              <a:defRPr/>
            </a:pPr>
            <a:r>
              <a:rPr kumimoji="0" lang="en-US" b="0" i="0" u="none" strike="noStrike" kern="1200" cap="none" spc="0" normalizeH="0" baseline="0" noProof="0" dirty="0">
                <a:ln>
                  <a:noFill/>
                </a:ln>
                <a:solidFill>
                  <a:srgbClr val="0179D7"/>
                </a:solidFill>
                <a:effectLst/>
                <a:uLnTx/>
                <a:uFillTx/>
                <a:ea typeface="+mn-ea"/>
                <a:cs typeface="+mn-cs"/>
              </a:rPr>
              <a:t>Azure Tenant</a:t>
            </a:r>
          </a:p>
          <a:p>
            <a:pPr lvl="2">
              <a:defRPr/>
            </a:pPr>
            <a:r>
              <a:rPr lang="en-US" sz="1400" b="1" dirty="0"/>
              <a:t>An Azure AD tenant is representative of a single organization</a:t>
            </a:r>
            <a:r>
              <a:rPr lang="en-US" sz="1400" dirty="0"/>
              <a:t>. </a:t>
            </a:r>
            <a:br>
              <a:rPr lang="en-US" sz="1400" dirty="0"/>
            </a:br>
            <a:r>
              <a:rPr lang="en-US" sz="1400" dirty="0"/>
              <a:t>It is a dedicated, trusted instance of Azure AD that is automatically created when an organization signs up for a Microsoft cloud service subscription such as Azure, Intune, or Office 365. </a:t>
            </a:r>
          </a:p>
          <a:p>
            <a:pPr lvl="2">
              <a:defRPr/>
            </a:pPr>
            <a:r>
              <a:rPr lang="en-US" sz="1400" dirty="0"/>
              <a:t>Tenants can gain access to services in either a dedicated environment (single tenant) or in a shared environment with other organizations (multitenant).</a:t>
            </a:r>
            <a:endParaRPr kumimoji="0" lang="en-US" sz="1400" b="0" i="0" u="none" strike="noStrike" kern="1200" cap="none" spc="0" normalizeH="0" baseline="0" noProof="0" dirty="0">
              <a:ln>
                <a:noFill/>
              </a:ln>
              <a:gradFill>
                <a:gsLst>
                  <a:gs pos="1250">
                    <a:srgbClr val="505050"/>
                  </a:gs>
                  <a:gs pos="100000">
                    <a:srgbClr val="505050"/>
                  </a:gs>
                </a:gsLst>
                <a:lin ang="5400000" scaled="0"/>
              </a:gradFill>
              <a:effectLst/>
              <a:uLnTx/>
              <a:uFillTx/>
              <a:ea typeface="+mn-ea"/>
              <a:cs typeface="+mn-cs"/>
            </a:endParaRPr>
          </a:p>
          <a:p>
            <a:pPr lvl="0">
              <a:defRPr/>
            </a:pPr>
            <a:r>
              <a:rPr lang="en-US" sz="2000" dirty="0">
                <a:latin typeface="+mn-lt"/>
              </a:rPr>
              <a:t>Azure AD directory</a:t>
            </a:r>
          </a:p>
          <a:p>
            <a:pPr lvl="2">
              <a:defRPr/>
            </a:pPr>
            <a:r>
              <a:rPr lang="en-US" sz="1400" b="1" dirty="0">
                <a:gradFill>
                  <a:gsLst>
                    <a:gs pos="1250">
                      <a:srgbClr val="505050"/>
                    </a:gs>
                    <a:gs pos="100000">
                      <a:srgbClr val="505050"/>
                    </a:gs>
                  </a:gsLst>
                  <a:lin ang="5400000" scaled="0"/>
                </a:gradFill>
                <a:latin typeface="+mn-lt"/>
              </a:rPr>
              <a:t>Each Azure tenant has a dedicated, trusted Azure AD </a:t>
            </a:r>
            <a:r>
              <a:rPr lang="en-US" sz="1400" b="1" u="sng" dirty="0">
                <a:gradFill>
                  <a:gsLst>
                    <a:gs pos="1250">
                      <a:srgbClr val="505050"/>
                    </a:gs>
                    <a:gs pos="100000">
                      <a:srgbClr val="505050"/>
                    </a:gs>
                  </a:gsLst>
                  <a:lin ang="5400000" scaled="0"/>
                </a:gradFill>
                <a:latin typeface="+mn-lt"/>
              </a:rPr>
              <a:t>directory</a:t>
            </a:r>
            <a:r>
              <a:rPr lang="en-US" sz="1400" b="1" dirty="0">
                <a:gradFill>
                  <a:gsLst>
                    <a:gs pos="1250">
                      <a:srgbClr val="505050"/>
                    </a:gs>
                    <a:gs pos="100000">
                      <a:srgbClr val="505050"/>
                    </a:gs>
                  </a:gsLst>
                  <a:lin ang="5400000" scaled="0"/>
                </a:gradFill>
                <a:latin typeface="+mn-lt"/>
              </a:rPr>
              <a:t> that contains the tenant’s users, groups, and applications</a:t>
            </a:r>
            <a:r>
              <a:rPr lang="en-US" sz="1400" dirty="0">
                <a:gradFill>
                  <a:gsLst>
                    <a:gs pos="1250">
                      <a:srgbClr val="505050"/>
                    </a:gs>
                    <a:gs pos="100000">
                      <a:srgbClr val="505050"/>
                    </a:gs>
                  </a:gsLst>
                  <a:lin ang="5400000" scaled="0"/>
                </a:gradFill>
                <a:latin typeface="+mn-lt"/>
              </a:rPr>
              <a:t>. It is used to perform identity and access management functions for tenant resources. Because a unique Azure AD directory is automatically provisioned to represent your organization when you sign up for a Microsoft cloud service like Azure, Microsoft Intune, or Office 365, you’ll sometimes see the terms tenant, Azure AD, and Azure AD directory used interchangeably.</a:t>
            </a:r>
          </a:p>
          <a:p>
            <a:pPr lvl="0">
              <a:defRPr/>
            </a:pPr>
            <a:r>
              <a:rPr lang="en-US" sz="2000" dirty="0">
                <a:solidFill>
                  <a:srgbClr val="0179D7"/>
                </a:solidFill>
                <a:latin typeface="+mn-lt"/>
              </a:rPr>
              <a:t>Custom domain </a:t>
            </a:r>
          </a:p>
          <a:p>
            <a:pPr lvl="2">
              <a:defRPr/>
            </a:pPr>
            <a:r>
              <a:rPr lang="en-US" sz="1400" dirty="0">
                <a:gradFill>
                  <a:gsLst>
                    <a:gs pos="1250">
                      <a:srgbClr val="505050"/>
                    </a:gs>
                    <a:gs pos="100000">
                      <a:srgbClr val="505050"/>
                    </a:gs>
                  </a:gsLst>
                  <a:lin ang="5400000" scaled="0"/>
                </a:gradFill>
              </a:rPr>
              <a:t>When you first sign up for a Microsoft cloud service subscription, your tenant (organization) uses an </a:t>
            </a:r>
            <a:r>
              <a:rPr lang="en-US" sz="1400" b="1" dirty="0">
                <a:gradFill>
                  <a:gsLst>
                    <a:gs pos="1250">
                      <a:srgbClr val="505050"/>
                    </a:gs>
                    <a:gs pos="100000">
                      <a:srgbClr val="505050"/>
                    </a:gs>
                  </a:gsLst>
                  <a:lin ang="5400000" scaled="0"/>
                </a:gradFill>
              </a:rPr>
              <a:t>.onmicrosoft.com </a:t>
            </a:r>
            <a:r>
              <a:rPr lang="en-US" sz="1400" dirty="0">
                <a:gradFill>
                  <a:gsLst>
                    <a:gs pos="1250">
                      <a:srgbClr val="505050"/>
                    </a:gs>
                    <a:gs pos="100000">
                      <a:srgbClr val="505050"/>
                    </a:gs>
                  </a:gsLst>
                  <a:lin ang="5400000" scaled="0"/>
                </a:gradFill>
              </a:rPr>
              <a:t>domain name. </a:t>
            </a:r>
            <a:br>
              <a:rPr lang="en-US" sz="1400" dirty="0">
                <a:gradFill>
                  <a:gsLst>
                    <a:gs pos="1250">
                      <a:srgbClr val="505050"/>
                    </a:gs>
                    <a:gs pos="100000">
                      <a:srgbClr val="505050"/>
                    </a:gs>
                  </a:gsLst>
                  <a:lin ang="5400000" scaled="0"/>
                </a:gradFill>
              </a:rPr>
            </a:br>
            <a:r>
              <a:rPr lang="en-US" sz="1400" dirty="0">
                <a:gradFill>
                  <a:gsLst>
                    <a:gs pos="1250">
                      <a:srgbClr val="505050"/>
                    </a:gs>
                    <a:gs pos="100000">
                      <a:srgbClr val="505050"/>
                    </a:gs>
                  </a:gsLst>
                  <a:lin ang="5400000" scaled="0"/>
                </a:gradFill>
              </a:rPr>
              <a:t>However, most organizations have one or more domain names that are used to do business and that end users use to access company resources. You can add </a:t>
            </a:r>
            <a:r>
              <a:rPr lang="en-US" sz="1400" b="1" dirty="0">
                <a:gradFill>
                  <a:gsLst>
                    <a:gs pos="1250">
                      <a:srgbClr val="505050"/>
                    </a:gs>
                    <a:gs pos="100000">
                      <a:srgbClr val="505050"/>
                    </a:gs>
                  </a:gsLst>
                  <a:lin ang="5400000" scaled="0"/>
                </a:gradFill>
              </a:rPr>
              <a:t>your custom domain name </a:t>
            </a:r>
            <a:r>
              <a:rPr lang="en-US" sz="1400" dirty="0">
                <a:gradFill>
                  <a:gsLst>
                    <a:gs pos="1250">
                      <a:srgbClr val="505050"/>
                    </a:gs>
                    <a:gs pos="100000">
                      <a:srgbClr val="505050"/>
                    </a:gs>
                  </a:gsLst>
                  <a:lin ang="5400000" scaled="0"/>
                </a:gradFill>
              </a:rPr>
              <a:t>to Azure AD so that the domain name is familiar to your users, such as alice@contoso.com instead of alice@contoso.onmicrosoft.com. </a:t>
            </a:r>
          </a:p>
        </p:txBody>
      </p:sp>
    </p:spTree>
    <p:extLst>
      <p:ext uri="{BB962C8B-B14F-4D97-AF65-F5344CB8AC3E}">
        <p14:creationId xmlns:p14="http://schemas.microsoft.com/office/powerpoint/2010/main" val="1583360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9A8391AB-E6E2-498F-8E30-2C3B2AEC51E7}"/>
              </a:ext>
            </a:extLst>
          </p:cNvPr>
          <p:cNvSpPr>
            <a:spLocks noGrp="1"/>
          </p:cNvSpPr>
          <p:nvPr>
            <p:ph type="body" sz="quarter" idx="13"/>
          </p:nvPr>
        </p:nvSpPr>
        <p:spPr/>
        <p:txBody>
          <a:bodyPr/>
          <a:lstStyle/>
          <a:p>
            <a:r>
              <a:rPr lang="fr-FR" dirty="0" err="1"/>
              <a:t>Terms</a:t>
            </a:r>
            <a:r>
              <a:rPr lang="fr-FR" dirty="0"/>
              <a:t> to know (</a:t>
            </a:r>
            <a:r>
              <a:rPr lang="fr-FR" dirty="0" err="1"/>
              <a:t>various</a:t>
            </a:r>
            <a:r>
              <a:rPr lang="fr-FR" dirty="0"/>
              <a:t> </a:t>
            </a:r>
            <a:r>
              <a:rPr lang="fr-FR" dirty="0" err="1"/>
              <a:t>accounts</a:t>
            </a:r>
            <a:r>
              <a:rPr lang="fr-FR" dirty="0"/>
              <a:t>)</a:t>
            </a:r>
          </a:p>
        </p:txBody>
      </p:sp>
      <p:sp>
        <p:nvSpPr>
          <p:cNvPr id="6" name="Text Placeholder 5">
            <a:extLst>
              <a:ext uri="{FF2B5EF4-FFF2-40B4-BE49-F238E27FC236}">
                <a16:creationId xmlns:a16="http://schemas.microsoft.com/office/drawing/2014/main" id="{CDF086FD-7468-4C49-936B-932878696D7C}"/>
              </a:ext>
            </a:extLst>
          </p:cNvPr>
          <p:cNvSpPr txBox="1">
            <a:spLocks/>
          </p:cNvSpPr>
          <p:nvPr/>
        </p:nvSpPr>
        <p:spPr>
          <a:xfrm>
            <a:off x="274639" y="1793688"/>
            <a:ext cx="11887200" cy="524451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000" dirty="0"/>
              <a:t>Azure AD account</a:t>
            </a:r>
            <a:endParaRPr lang="en-US" sz="2000" dirty="0">
              <a:solidFill>
                <a:srgbClr val="0179D7"/>
              </a:solidFill>
            </a:endParaRPr>
          </a:p>
          <a:p>
            <a:pPr lvl="1">
              <a:defRPr/>
            </a:pPr>
            <a:r>
              <a:rPr lang="en-US" sz="1400" b="1" dirty="0"/>
              <a:t>These are identities that are created by using Azure AD or another Microsoft cloud service such as Office 365.</a:t>
            </a:r>
            <a:r>
              <a:rPr lang="en-US" sz="1400" dirty="0"/>
              <a:t> They are stored in Azure AD and accessible to any of the organization’s cloud service subscriptions</a:t>
            </a:r>
            <a:br>
              <a:rPr lang="en-US" sz="1400" dirty="0"/>
            </a:br>
            <a:endParaRPr lang="en-US" sz="1800" dirty="0">
              <a:gradFill>
                <a:gsLst>
                  <a:gs pos="1250">
                    <a:srgbClr val="505050"/>
                  </a:gs>
                  <a:gs pos="100000">
                    <a:srgbClr val="505050"/>
                  </a:gs>
                </a:gsLst>
                <a:lin ang="5400000" scaled="0"/>
              </a:gradFill>
            </a:endParaRPr>
          </a:p>
          <a:p>
            <a:pPr>
              <a:defRPr/>
            </a:pPr>
            <a:r>
              <a:rPr lang="en-US" sz="2000" dirty="0"/>
              <a:t>Azure subscription administrator</a:t>
            </a:r>
            <a:endParaRPr kumimoji="0" lang="en-US" sz="2000" b="0" i="0" u="none" strike="noStrike" kern="1200" cap="none" spc="0" normalizeH="0" baseline="0" noProof="0" dirty="0">
              <a:ln>
                <a:noFill/>
              </a:ln>
              <a:solidFill>
                <a:srgbClr val="0179D7"/>
              </a:solidFill>
              <a:effectLst/>
              <a:uLnTx/>
              <a:uFillTx/>
              <a:latin typeface="Calibri Light" panose="020F0302020204030204"/>
              <a:ea typeface="+mn-ea"/>
              <a:cs typeface="+mn-cs"/>
            </a:endParaRPr>
          </a:p>
          <a:p>
            <a:pPr lvl="1">
              <a:defRPr/>
            </a:pPr>
            <a:r>
              <a:rPr lang="en-US" sz="1400" b="1" dirty="0"/>
              <a:t>The account administrator is the person who signed up for or bought the Azure subscription. </a:t>
            </a:r>
            <a:r>
              <a:rPr lang="en-US" sz="1400" dirty="0"/>
              <a:t>They can use the </a:t>
            </a:r>
            <a:r>
              <a:rPr lang="en-US" sz="1400" dirty="0">
                <a:hlinkClick r:id="rId3"/>
              </a:rPr>
              <a:t>Account Center</a:t>
            </a:r>
            <a:r>
              <a:rPr lang="en-US" sz="1400" dirty="0"/>
              <a:t> to perform various management tasks like create subscriptions, cancel subscriptions, change the billing for a subscription, or change the Service Administrator.</a:t>
            </a:r>
            <a:br>
              <a:rPr lang="en-US" sz="1400" dirty="0"/>
            </a:br>
            <a:endParaRPr lang="en-US" sz="1400" dirty="0"/>
          </a:p>
          <a:p>
            <a:pPr lvl="0">
              <a:defRPr/>
            </a:pPr>
            <a:r>
              <a:rPr lang="en-US" sz="2000" dirty="0"/>
              <a:t>Azure AD Global administrator</a:t>
            </a:r>
            <a:endParaRPr lang="en-US" sz="2000" dirty="0">
              <a:solidFill>
                <a:srgbClr val="0179D7"/>
              </a:solidFill>
            </a:endParaRPr>
          </a:p>
          <a:p>
            <a:pPr lvl="1">
              <a:defRPr/>
            </a:pPr>
            <a:r>
              <a:rPr lang="en-US" sz="1400" b="1" dirty="0"/>
              <a:t>Azure AD Global administrators have full access to all Azure AD administrative features. </a:t>
            </a:r>
            <a:br>
              <a:rPr lang="en-US" sz="1400" b="1" dirty="0"/>
            </a:br>
            <a:r>
              <a:rPr lang="en-US" sz="1400" dirty="0"/>
              <a:t>The person who signs up for a Microsoft cloud service subscription automatically becomes a global administrator by default. You can have more than one global administrator, but only global administrators can assign any of </a:t>
            </a:r>
            <a:r>
              <a:rPr lang="en-US" sz="1400" dirty="0">
                <a:hlinkClick r:id="rId4"/>
              </a:rPr>
              <a:t>the other administrator roles</a:t>
            </a:r>
            <a:r>
              <a:rPr lang="en-US" sz="1400" dirty="0"/>
              <a:t> to users.</a:t>
            </a:r>
            <a:br>
              <a:rPr lang="en-US" sz="1400" dirty="0"/>
            </a:br>
            <a:endParaRPr lang="en-US" sz="1400" dirty="0"/>
          </a:p>
          <a:p>
            <a:pPr lvl="0">
              <a:defRPr/>
            </a:pPr>
            <a:r>
              <a:rPr lang="en-US" sz="2000" dirty="0"/>
              <a:t>Microsoft account</a:t>
            </a:r>
            <a:endParaRPr lang="en-US" sz="2000" dirty="0">
              <a:solidFill>
                <a:srgbClr val="0179D7"/>
              </a:solidFill>
            </a:endParaRPr>
          </a:p>
          <a:p>
            <a:pPr lvl="1">
              <a:defRPr/>
            </a:pPr>
            <a:r>
              <a:rPr lang="en-US" sz="1400" dirty="0"/>
              <a:t>Microsoft accounts (created by you for personal use) provide access to consumer-oriented Microsoft products and cloud services, like Outlook (Hotmail), OneDrive, Xbox LIVE, or Office 365.</a:t>
            </a:r>
          </a:p>
          <a:p>
            <a:pPr lvl="1">
              <a:defRPr/>
            </a:pPr>
            <a:r>
              <a:rPr lang="en-US" sz="1400" dirty="0"/>
              <a:t>These identities are created and stored in the Microsoft consumer identity account system run by Microsoft.</a:t>
            </a:r>
            <a:br>
              <a:rPr lang="en-US" sz="1400" dirty="0"/>
            </a:br>
            <a:endParaRPr lang="en-US" sz="1800" dirty="0">
              <a:gradFill>
                <a:gsLst>
                  <a:gs pos="1250">
                    <a:srgbClr val="505050"/>
                  </a:gs>
                  <a:gs pos="100000">
                    <a:srgbClr val="505050"/>
                  </a:gs>
                </a:gsLst>
                <a:lin ang="5400000" scaled="0"/>
              </a:gradFill>
            </a:endParaRPr>
          </a:p>
          <a:p>
            <a:pPr lvl="0">
              <a:defRPr/>
            </a:pPr>
            <a:r>
              <a:rPr lang="en-US" sz="2000" dirty="0"/>
              <a:t>Work or school accounts</a:t>
            </a:r>
            <a:endParaRPr lang="en-US" sz="2000" dirty="0">
              <a:solidFill>
                <a:srgbClr val="0179D7"/>
              </a:solidFill>
            </a:endParaRPr>
          </a:p>
          <a:p>
            <a:pPr lvl="1">
              <a:defRPr/>
            </a:pPr>
            <a:r>
              <a:rPr lang="en-US" sz="1400" dirty="0"/>
              <a:t>Work or school accounts (issued by an admin for business/academic use) provide access to enterprise business-level Microsoft cloud services, such as Azure, Intune, or Office 365.</a:t>
            </a:r>
          </a:p>
        </p:txBody>
      </p:sp>
    </p:spTree>
    <p:extLst>
      <p:ext uri="{BB962C8B-B14F-4D97-AF65-F5344CB8AC3E}">
        <p14:creationId xmlns:p14="http://schemas.microsoft.com/office/powerpoint/2010/main" val="23633778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213173-9CBE-4A3E-9DD5-221C01C2CA4E}"/>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16</a:t>
            </a:fld>
            <a:endParaRPr lang="en-US" dirty="0"/>
          </a:p>
        </p:txBody>
      </p:sp>
      <p:sp>
        <p:nvSpPr>
          <p:cNvPr id="3" name="Text Placeholder 2">
            <a:extLst>
              <a:ext uri="{FF2B5EF4-FFF2-40B4-BE49-F238E27FC236}">
                <a16:creationId xmlns:a16="http://schemas.microsoft.com/office/drawing/2014/main" id="{D54FA2C4-100B-4C4F-8EDC-8BD323D26255}"/>
              </a:ext>
            </a:extLst>
          </p:cNvPr>
          <p:cNvSpPr>
            <a:spLocks noGrp="1"/>
          </p:cNvSpPr>
          <p:nvPr>
            <p:ph type="body" sz="quarter" idx="13"/>
          </p:nvPr>
        </p:nvSpPr>
        <p:spPr/>
        <p:txBody>
          <a:bodyPr/>
          <a:lstStyle/>
          <a:p>
            <a:r>
              <a:rPr lang="fr-FR" dirty="0"/>
              <a:t>Azure AD &amp; </a:t>
            </a:r>
            <a:r>
              <a:rPr lang="en-US" dirty="0"/>
              <a:t>Azure subscription </a:t>
            </a:r>
            <a:endParaRPr lang="fr-FR" dirty="0"/>
          </a:p>
        </p:txBody>
      </p:sp>
      <p:sp>
        <p:nvSpPr>
          <p:cNvPr id="4" name="Rectangle 3">
            <a:extLst>
              <a:ext uri="{FF2B5EF4-FFF2-40B4-BE49-F238E27FC236}">
                <a16:creationId xmlns:a16="http://schemas.microsoft.com/office/drawing/2014/main" id="{81C8915B-E297-49BE-89A7-F2522E548658}"/>
              </a:ext>
            </a:extLst>
          </p:cNvPr>
          <p:cNvSpPr/>
          <p:nvPr/>
        </p:nvSpPr>
        <p:spPr>
          <a:xfrm>
            <a:off x="262314" y="1851360"/>
            <a:ext cx="11167946" cy="1400383"/>
          </a:xfrm>
          <a:prstGeom prst="rect">
            <a:avLst/>
          </a:prstGeom>
        </p:spPr>
        <p:txBody>
          <a:bodyPr wrap="square">
            <a:spAutoFit/>
          </a:bodyPr>
          <a:lstStyle/>
          <a:p>
            <a:pPr marL="285750" indent="-285750" algn="l">
              <a:buFont typeface="Wingdings" panose="05000000000000000000" pitchFamily="2" charset="2"/>
              <a:buChar char="§"/>
            </a:pPr>
            <a:r>
              <a:rPr lang="en-US" b="1" dirty="0"/>
              <a:t>A single Azure AD directory is automatically associated with an Azure subscription when it is created</a:t>
            </a:r>
            <a:r>
              <a:rPr lang="en-US" dirty="0"/>
              <a:t>. </a:t>
            </a:r>
          </a:p>
          <a:p>
            <a:pPr marL="825475" lvl="1" indent="-285750" algn="l">
              <a:buFont typeface="Wingdings" panose="05000000000000000000" pitchFamily="2" charset="2"/>
              <a:buChar char="§"/>
            </a:pPr>
            <a:r>
              <a:rPr lang="en-US" dirty="0"/>
              <a:t>As the identity service in Azure, Azure AD then provides all identity management and access control functions for cloud-based resources.</a:t>
            </a:r>
          </a:p>
          <a:p>
            <a:pPr marL="825475" lvl="1" indent="-285750" algn="l">
              <a:buFont typeface="Wingdings" panose="05000000000000000000" pitchFamily="2" charset="2"/>
              <a:buChar char="§"/>
            </a:pPr>
            <a:r>
              <a:rPr lang="en-US" b="1" dirty="0"/>
              <a:t>These resources can include users, apps, and groups </a:t>
            </a:r>
            <a:r>
              <a:rPr lang="en-US" dirty="0"/>
              <a:t>for an individual tenant (organization) as shown in the following diagram:</a:t>
            </a:r>
            <a:endParaRPr lang="fr-FR" dirty="0"/>
          </a:p>
        </p:txBody>
      </p:sp>
      <p:pic>
        <p:nvPicPr>
          <p:cNvPr id="5" name="Picture 4">
            <a:extLst>
              <a:ext uri="{FF2B5EF4-FFF2-40B4-BE49-F238E27FC236}">
                <a16:creationId xmlns:a16="http://schemas.microsoft.com/office/drawing/2014/main" id="{0F2E3888-C72E-4745-8581-BB8BCBBCB47A}"/>
              </a:ext>
            </a:extLst>
          </p:cNvPr>
          <p:cNvPicPr>
            <a:picLocks noChangeAspect="1"/>
          </p:cNvPicPr>
          <p:nvPr/>
        </p:nvPicPr>
        <p:blipFill>
          <a:blip r:embed="rId2"/>
          <a:stretch>
            <a:fillRect/>
          </a:stretch>
        </p:blipFill>
        <p:spPr>
          <a:xfrm>
            <a:off x="3400152" y="3497262"/>
            <a:ext cx="4131688" cy="3200365"/>
          </a:xfrm>
          <a:prstGeom prst="rect">
            <a:avLst/>
          </a:prstGeom>
        </p:spPr>
      </p:pic>
      <p:sp>
        <p:nvSpPr>
          <p:cNvPr id="6" name="Rectangle 5">
            <a:extLst>
              <a:ext uri="{FF2B5EF4-FFF2-40B4-BE49-F238E27FC236}">
                <a16:creationId xmlns:a16="http://schemas.microsoft.com/office/drawing/2014/main" id="{B1048297-9A9B-406F-958F-AC0D74E3CCC7}"/>
              </a:ext>
            </a:extLst>
          </p:cNvPr>
          <p:cNvSpPr/>
          <p:nvPr/>
        </p:nvSpPr>
        <p:spPr>
          <a:xfrm>
            <a:off x="7224066" y="4045896"/>
            <a:ext cx="3108324" cy="738664"/>
          </a:xfrm>
          <a:prstGeom prst="rect">
            <a:avLst/>
          </a:prstGeom>
        </p:spPr>
        <p:txBody>
          <a:bodyPr wrap="square">
            <a:spAutoFit/>
          </a:bodyPr>
          <a:lstStyle/>
          <a:p>
            <a:pPr algn="l"/>
            <a:r>
              <a:rPr lang="en-US" sz="1400" dirty="0"/>
              <a:t>Each Azure subscription is associated with one Azure Active Directory (AD) directory</a:t>
            </a:r>
            <a:endParaRPr lang="fr-FR" sz="1400" dirty="0"/>
          </a:p>
        </p:txBody>
      </p:sp>
    </p:spTree>
    <p:extLst>
      <p:ext uri="{BB962C8B-B14F-4D97-AF65-F5344CB8AC3E}">
        <p14:creationId xmlns:p14="http://schemas.microsoft.com/office/powerpoint/2010/main" val="26899268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677BF2-91E5-4309-88E5-CB336D84D5C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17</a:t>
            </a:fld>
            <a:endParaRPr lang="en-US" dirty="0"/>
          </a:p>
        </p:txBody>
      </p:sp>
      <p:sp>
        <p:nvSpPr>
          <p:cNvPr id="3" name="Text Placeholder 2">
            <a:extLst>
              <a:ext uri="{FF2B5EF4-FFF2-40B4-BE49-F238E27FC236}">
                <a16:creationId xmlns:a16="http://schemas.microsoft.com/office/drawing/2014/main" id="{9C7038F4-F87B-427C-9652-8F406499D54C}"/>
              </a:ext>
            </a:extLst>
          </p:cNvPr>
          <p:cNvSpPr>
            <a:spLocks noGrp="1"/>
          </p:cNvSpPr>
          <p:nvPr>
            <p:ph type="body" sz="quarter" idx="13"/>
          </p:nvPr>
        </p:nvSpPr>
        <p:spPr/>
        <p:txBody>
          <a:bodyPr/>
          <a:lstStyle/>
          <a:p>
            <a:r>
              <a:rPr lang="en-US" dirty="0"/>
              <a:t>What is an Azure AD Tenant?</a:t>
            </a:r>
          </a:p>
        </p:txBody>
      </p:sp>
      <p:pic>
        <p:nvPicPr>
          <p:cNvPr id="4" name="Picture 3">
            <a:extLst>
              <a:ext uri="{FF2B5EF4-FFF2-40B4-BE49-F238E27FC236}">
                <a16:creationId xmlns:a16="http://schemas.microsoft.com/office/drawing/2014/main" id="{6E7102B1-13EA-4363-B6D0-F7566F186838}"/>
              </a:ext>
            </a:extLst>
          </p:cNvPr>
          <p:cNvPicPr>
            <a:picLocks noChangeAspect="1"/>
          </p:cNvPicPr>
          <p:nvPr/>
        </p:nvPicPr>
        <p:blipFill>
          <a:blip r:embed="rId3"/>
          <a:stretch>
            <a:fillRect/>
          </a:stretch>
        </p:blipFill>
        <p:spPr>
          <a:xfrm>
            <a:off x="7955578" y="1785686"/>
            <a:ext cx="4558050" cy="2609359"/>
          </a:xfrm>
          <a:prstGeom prst="rect">
            <a:avLst/>
          </a:prstGeom>
        </p:spPr>
      </p:pic>
      <p:sp>
        <p:nvSpPr>
          <p:cNvPr id="5" name="Rectangle 4">
            <a:extLst>
              <a:ext uri="{FF2B5EF4-FFF2-40B4-BE49-F238E27FC236}">
                <a16:creationId xmlns:a16="http://schemas.microsoft.com/office/drawing/2014/main" id="{1F8FEC6F-62E2-426E-AD6E-B47B86786F2D}"/>
              </a:ext>
            </a:extLst>
          </p:cNvPr>
          <p:cNvSpPr/>
          <p:nvPr/>
        </p:nvSpPr>
        <p:spPr>
          <a:xfrm>
            <a:off x="440612" y="1668482"/>
            <a:ext cx="9709501" cy="5874878"/>
          </a:xfrm>
          <a:prstGeom prst="rect">
            <a:avLst/>
          </a:prstGeom>
        </p:spPr>
        <p:txBody>
          <a:bodyPr wrap="square">
            <a:spAutoFit/>
          </a:bodyPr>
          <a:lstStyle/>
          <a:p>
            <a:pPr marL="291436" indent="-291436" algn="l">
              <a:lnSpc>
                <a:spcPct val="150000"/>
              </a:lnSpc>
              <a:buFont typeface="Wingdings" panose="05000000000000000000" pitchFamily="2" charset="2"/>
              <a:buChar char="§"/>
            </a:pPr>
            <a:r>
              <a:rPr lang="en-GB" sz="1200" dirty="0"/>
              <a:t>In Azure Active Directory (Azure AD), a </a:t>
            </a:r>
            <a:r>
              <a:rPr lang="en-GB" sz="1200" b="1" dirty="0"/>
              <a:t>TENANT</a:t>
            </a:r>
            <a:r>
              <a:rPr lang="en-GB" sz="1200" dirty="0"/>
              <a:t> is </a:t>
            </a:r>
            <a:r>
              <a:rPr lang="en-GB" sz="1200" b="1" dirty="0"/>
              <a:t>representative of an organization</a:t>
            </a:r>
            <a:r>
              <a:rPr lang="en-GB" sz="1200" dirty="0"/>
              <a:t>. </a:t>
            </a:r>
          </a:p>
          <a:p>
            <a:pPr marL="831161" lvl="1" indent="-291436" algn="l">
              <a:lnSpc>
                <a:spcPct val="150000"/>
              </a:lnSpc>
              <a:buFont typeface="Wingdings" panose="05000000000000000000" pitchFamily="2" charset="2"/>
              <a:buChar char="§"/>
            </a:pPr>
            <a:r>
              <a:rPr lang="en-GB" sz="1200" dirty="0"/>
              <a:t>It is a </a:t>
            </a:r>
            <a:r>
              <a:rPr lang="en-GB" sz="1200" b="1" dirty="0"/>
              <a:t>dedicated instance of the Azure AD service that an organization receives </a:t>
            </a:r>
            <a:r>
              <a:rPr lang="en-GB" sz="1200" dirty="0"/>
              <a:t>and owns when it signs up for a Microsoft cloud service such as Azure, Microsoft Intune, or Office 365. </a:t>
            </a:r>
          </a:p>
          <a:p>
            <a:pPr marL="831161" lvl="1" indent="-291436" algn="l">
              <a:lnSpc>
                <a:spcPct val="150000"/>
              </a:lnSpc>
              <a:buFont typeface="Wingdings" panose="05000000000000000000" pitchFamily="2" charset="2"/>
              <a:buChar char="§"/>
            </a:pPr>
            <a:r>
              <a:rPr lang="en-GB" sz="1200" dirty="0"/>
              <a:t>The default namespace/domain for any Azure AD tenant is </a:t>
            </a:r>
            <a:r>
              <a:rPr lang="en-GB" sz="1400" b="1" dirty="0">
                <a:solidFill>
                  <a:srgbClr val="7030A0"/>
                </a:solidFill>
                <a:latin typeface="Consolas" panose="020B0609020204030204" pitchFamily="49" charset="0"/>
              </a:rPr>
              <a:t>&lt;</a:t>
            </a:r>
            <a:r>
              <a:rPr lang="en-GB" sz="1400" b="1" dirty="0" err="1">
                <a:solidFill>
                  <a:srgbClr val="7030A0"/>
                </a:solidFill>
                <a:latin typeface="Consolas" panose="020B0609020204030204" pitchFamily="49" charset="0"/>
              </a:rPr>
              <a:t>TenantName</a:t>
            </a:r>
            <a:r>
              <a:rPr lang="en-GB" sz="1400" b="1" dirty="0">
                <a:solidFill>
                  <a:srgbClr val="7030A0"/>
                </a:solidFill>
                <a:latin typeface="Consolas" panose="020B0609020204030204" pitchFamily="49" charset="0"/>
              </a:rPr>
              <a:t>&gt;.OnMicrosoft.com</a:t>
            </a:r>
            <a:endParaRPr lang="en-GB" sz="1400" dirty="0">
              <a:solidFill>
                <a:srgbClr val="7030A0"/>
              </a:solidFill>
              <a:latin typeface="Consolas" panose="020B0609020204030204" pitchFamily="49" charset="0"/>
            </a:endParaRPr>
          </a:p>
          <a:p>
            <a:pPr marL="291436" indent="-291436" algn="l">
              <a:lnSpc>
                <a:spcPct val="150000"/>
              </a:lnSpc>
              <a:buFont typeface="Wingdings" panose="05000000000000000000" pitchFamily="2" charset="2"/>
              <a:buChar char="§"/>
            </a:pPr>
            <a:endParaRPr lang="en-GB" sz="1200" dirty="0"/>
          </a:p>
          <a:p>
            <a:pPr marL="291436" indent="-291436" algn="l">
              <a:lnSpc>
                <a:spcPct val="150000"/>
              </a:lnSpc>
              <a:buFont typeface="Wingdings" panose="05000000000000000000" pitchFamily="2" charset="2"/>
              <a:buChar char="§"/>
            </a:pPr>
            <a:r>
              <a:rPr lang="en-GB" sz="1200" b="1" dirty="0"/>
              <a:t>Tenant level isolation</a:t>
            </a:r>
          </a:p>
          <a:p>
            <a:pPr marL="831161" lvl="1" indent="-291436" algn="l">
              <a:lnSpc>
                <a:spcPct val="150000"/>
              </a:lnSpc>
              <a:buFont typeface="Wingdings" panose="05000000000000000000" pitchFamily="2" charset="2"/>
              <a:buChar char="§"/>
            </a:pPr>
            <a:r>
              <a:rPr lang="en-GB" sz="1200" b="1" dirty="0"/>
              <a:t>Each Azure AD directory is distinct and separate from other Azure AD directories. </a:t>
            </a:r>
            <a:br>
              <a:rPr lang="en-GB" sz="1200" dirty="0"/>
            </a:br>
            <a:r>
              <a:rPr lang="en-GB" sz="1200" dirty="0"/>
              <a:t>Just like a corporate office building is a secure asset specific to only your organization, </a:t>
            </a:r>
            <a:br>
              <a:rPr lang="en-GB" sz="1200" dirty="0"/>
            </a:br>
            <a:r>
              <a:rPr lang="en-GB" sz="1200" dirty="0"/>
              <a:t>an Azure AD directory was also designed to be a secure asset for use by only your organization</a:t>
            </a:r>
            <a:br>
              <a:rPr lang="en-GB" sz="1200" dirty="0"/>
            </a:br>
            <a:endParaRPr lang="en-GB" sz="1200" dirty="0"/>
          </a:p>
          <a:p>
            <a:pPr marL="831161" lvl="1" indent="-291436" algn="l">
              <a:lnSpc>
                <a:spcPct val="150000"/>
              </a:lnSpc>
              <a:buFont typeface="Wingdings" panose="05000000000000000000" pitchFamily="2" charset="2"/>
              <a:buChar char="§"/>
            </a:pPr>
            <a:r>
              <a:rPr lang="en-US" sz="1200" dirty="0"/>
              <a:t>Tenant level isolation in Microsoft Azure </a:t>
            </a:r>
            <a:r>
              <a:rPr lang="en-US" sz="1200" b="1" dirty="0"/>
              <a:t>is achieved using Azure Active Directory and </a:t>
            </a:r>
            <a:r>
              <a:rPr lang="en-US" sz="1200" b="1" dirty="0">
                <a:hlinkClick r:id="rId4"/>
              </a:rPr>
              <a:t>role-based controls</a:t>
            </a:r>
            <a:r>
              <a:rPr lang="en-US" sz="1200" b="1" dirty="0"/>
              <a:t> </a:t>
            </a:r>
            <a:r>
              <a:rPr lang="en-US" sz="1200" dirty="0"/>
              <a:t>offered by it. </a:t>
            </a:r>
          </a:p>
          <a:p>
            <a:pPr marL="1370885" lvl="2" indent="-291436" algn="l">
              <a:lnSpc>
                <a:spcPct val="150000"/>
              </a:lnSpc>
              <a:buFont typeface="Wingdings" panose="05000000000000000000" pitchFamily="2" charset="2"/>
              <a:buChar char="§"/>
            </a:pPr>
            <a:r>
              <a:rPr lang="en-US" sz="1200" b="1" dirty="0"/>
              <a:t>Each Azure subscription is associated with one Azure Active Directory (AD) directory</a:t>
            </a:r>
          </a:p>
          <a:p>
            <a:pPr marL="1370885" lvl="2" indent="-291436" algn="l">
              <a:lnSpc>
                <a:spcPct val="150000"/>
              </a:lnSpc>
              <a:buFont typeface="Wingdings" panose="05000000000000000000" pitchFamily="2" charset="2"/>
              <a:buChar char="§"/>
            </a:pPr>
            <a:r>
              <a:rPr lang="en-US" sz="1200" dirty="0"/>
              <a:t>Users, groups, and applications from that directory can manage resources in the Azure subscription. </a:t>
            </a:r>
          </a:p>
          <a:p>
            <a:pPr marL="831161" lvl="1" indent="-291436" algn="l">
              <a:lnSpc>
                <a:spcPct val="150000"/>
              </a:lnSpc>
              <a:buFont typeface="Wingdings" panose="05000000000000000000" pitchFamily="2" charset="2"/>
              <a:buChar char="§"/>
            </a:pPr>
            <a:r>
              <a:rPr lang="en-US" sz="1200" b="1" dirty="0"/>
              <a:t>An Azure AD tenant is logically isolated using security boundaries so that no customer can access or compromise co-tenants, either maliciously or accidentally.</a:t>
            </a:r>
            <a:r>
              <a:rPr lang="en-US" sz="1200" dirty="0"/>
              <a:t> </a:t>
            </a:r>
          </a:p>
          <a:p>
            <a:pPr marL="831161" lvl="1" indent="-291436" algn="l">
              <a:lnSpc>
                <a:spcPct val="150000"/>
              </a:lnSpc>
              <a:buFont typeface="Wingdings" panose="05000000000000000000" pitchFamily="2" charset="2"/>
              <a:buChar char="§"/>
            </a:pPr>
            <a:r>
              <a:rPr lang="en-US" sz="1200" dirty="0"/>
              <a:t>Azure AD runs on “bare metal” servers isolated on a segregated network segment, where host-level packet filtering and Windows Firewall block unwanted connections and traffic</a:t>
            </a:r>
          </a:p>
          <a:p>
            <a:pPr lvl="2" algn="l">
              <a:lnSpc>
                <a:spcPct val="150000"/>
              </a:lnSpc>
            </a:pPr>
            <a:endParaRPr lang="en-GB" sz="1200" b="1" dirty="0"/>
          </a:p>
          <a:p>
            <a:pPr marL="831161" lvl="1" indent="-291436" algn="l">
              <a:lnSpc>
                <a:spcPct val="150000"/>
              </a:lnSpc>
              <a:buFont typeface="Wingdings" panose="05000000000000000000" pitchFamily="2" charset="2"/>
              <a:buChar char="§"/>
            </a:pPr>
            <a:endParaRPr lang="en-GB" sz="1200" b="1" dirty="0"/>
          </a:p>
          <a:p>
            <a:pPr marL="831161" lvl="1" indent="-291436" algn="l">
              <a:lnSpc>
                <a:spcPct val="150000"/>
              </a:lnSpc>
              <a:buFont typeface="Wingdings" panose="05000000000000000000" pitchFamily="2" charset="2"/>
              <a:buChar char="§"/>
            </a:pPr>
            <a:endParaRPr lang="en-GB" sz="1200" b="1" dirty="0"/>
          </a:p>
          <a:p>
            <a:pPr marL="291436" indent="-291436" algn="l">
              <a:lnSpc>
                <a:spcPct val="150000"/>
              </a:lnSpc>
              <a:buFont typeface="Wingdings" panose="05000000000000000000" pitchFamily="2" charset="2"/>
              <a:buChar char="§"/>
            </a:pPr>
            <a:endParaRPr lang="en-GB" sz="1200" dirty="0"/>
          </a:p>
        </p:txBody>
      </p:sp>
      <p:sp>
        <p:nvSpPr>
          <p:cNvPr id="6" name="Rectangle 5">
            <a:extLst>
              <a:ext uri="{FF2B5EF4-FFF2-40B4-BE49-F238E27FC236}">
                <a16:creationId xmlns:a16="http://schemas.microsoft.com/office/drawing/2014/main" id="{CE56A0C6-0294-442C-9B54-799B16879EDC}"/>
              </a:ext>
            </a:extLst>
          </p:cNvPr>
          <p:cNvSpPr/>
          <p:nvPr/>
        </p:nvSpPr>
        <p:spPr>
          <a:xfrm>
            <a:off x="8987205" y="6508750"/>
            <a:ext cx="2494795" cy="369332"/>
          </a:xfrm>
          <a:prstGeom prst="rect">
            <a:avLst/>
          </a:prstGeom>
        </p:spPr>
        <p:txBody>
          <a:bodyPr wrap="square">
            <a:spAutoFit/>
          </a:bodyPr>
          <a:lstStyle/>
          <a:p>
            <a:r>
              <a:rPr lang="en-US" dirty="0">
                <a:hlinkClick r:id="rId5"/>
              </a:rPr>
              <a:t>aka.ms/Azure/Tenant</a:t>
            </a:r>
            <a:r>
              <a:rPr lang="en-US" dirty="0"/>
              <a:t> </a:t>
            </a:r>
          </a:p>
        </p:txBody>
      </p:sp>
    </p:spTree>
    <p:extLst>
      <p:ext uri="{BB962C8B-B14F-4D97-AF65-F5344CB8AC3E}">
        <p14:creationId xmlns:p14="http://schemas.microsoft.com/office/powerpoint/2010/main" val="15244684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341FB9-2F4A-43EB-A505-0D24FC7F0865}"/>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18</a:t>
            </a:fld>
            <a:endParaRPr lang="en-US" dirty="0"/>
          </a:p>
        </p:txBody>
      </p:sp>
      <p:sp>
        <p:nvSpPr>
          <p:cNvPr id="3" name="Text Placeholder 2">
            <a:extLst>
              <a:ext uri="{FF2B5EF4-FFF2-40B4-BE49-F238E27FC236}">
                <a16:creationId xmlns:a16="http://schemas.microsoft.com/office/drawing/2014/main" id="{5E3FECCB-BEE7-4EC2-86D0-B8259B616D2E}"/>
              </a:ext>
            </a:extLst>
          </p:cNvPr>
          <p:cNvSpPr>
            <a:spLocks noGrp="1"/>
          </p:cNvSpPr>
          <p:nvPr>
            <p:ph type="body" sz="quarter" idx="13"/>
          </p:nvPr>
        </p:nvSpPr>
        <p:spPr/>
        <p:txBody>
          <a:bodyPr/>
          <a:lstStyle/>
          <a:p>
            <a:r>
              <a:rPr lang="en-GB" dirty="0"/>
              <a:t>Tenant level isolation (Cont.)</a:t>
            </a:r>
          </a:p>
        </p:txBody>
      </p:sp>
      <p:pic>
        <p:nvPicPr>
          <p:cNvPr id="4" name="Picture 3">
            <a:extLst>
              <a:ext uri="{FF2B5EF4-FFF2-40B4-BE49-F238E27FC236}">
                <a16:creationId xmlns:a16="http://schemas.microsoft.com/office/drawing/2014/main" id="{C1455E47-ADE4-4097-8CB9-388C9E58B1C2}"/>
              </a:ext>
            </a:extLst>
          </p:cNvPr>
          <p:cNvPicPr>
            <a:picLocks noChangeAspect="1"/>
          </p:cNvPicPr>
          <p:nvPr/>
        </p:nvPicPr>
        <p:blipFill>
          <a:blip r:embed="rId3"/>
          <a:stretch>
            <a:fillRect/>
          </a:stretch>
        </p:blipFill>
        <p:spPr>
          <a:xfrm>
            <a:off x="3259574" y="3084423"/>
            <a:ext cx="5917325" cy="3245666"/>
          </a:xfrm>
          <a:prstGeom prst="rect">
            <a:avLst/>
          </a:prstGeom>
        </p:spPr>
      </p:pic>
      <p:sp>
        <p:nvSpPr>
          <p:cNvPr id="5" name="Rectangle 4">
            <a:extLst>
              <a:ext uri="{FF2B5EF4-FFF2-40B4-BE49-F238E27FC236}">
                <a16:creationId xmlns:a16="http://schemas.microsoft.com/office/drawing/2014/main" id="{5F671A92-4082-47D6-9CBF-5BD27E2A2C7B}"/>
              </a:ext>
            </a:extLst>
          </p:cNvPr>
          <p:cNvSpPr/>
          <p:nvPr/>
        </p:nvSpPr>
        <p:spPr>
          <a:xfrm>
            <a:off x="366140" y="1577043"/>
            <a:ext cx="11629722" cy="1384995"/>
          </a:xfrm>
          <a:prstGeom prst="rect">
            <a:avLst/>
          </a:prstGeom>
        </p:spPr>
        <p:txBody>
          <a:bodyPr wrap="square">
            <a:spAutoFit/>
          </a:bodyPr>
          <a:lstStyle/>
          <a:p>
            <a:pPr marL="291436" indent="-291436" algn="l">
              <a:buFont typeface="Wingdings" panose="05000000000000000000" pitchFamily="2" charset="2"/>
              <a:buChar char="§"/>
            </a:pPr>
            <a:r>
              <a:rPr lang="en-GB" sz="1400" b="1" dirty="0"/>
              <a:t>Tenant level isolation (cont.)</a:t>
            </a:r>
          </a:p>
          <a:p>
            <a:pPr marL="831161" lvl="1" indent="-291436" algn="l">
              <a:buFont typeface="Wingdings" panose="05000000000000000000" pitchFamily="2" charset="2"/>
              <a:buChar char="§"/>
            </a:pPr>
            <a:r>
              <a:rPr lang="en-US" sz="1400" b="1" dirty="0"/>
              <a:t>Tenants are discrete containers </a:t>
            </a:r>
            <a:r>
              <a:rPr lang="en-US" sz="1400" dirty="0"/>
              <a:t>and there is no relationship between them.</a:t>
            </a:r>
          </a:p>
          <a:p>
            <a:pPr marL="831161" lvl="1" indent="-291436" algn="l">
              <a:buFont typeface="Wingdings" panose="05000000000000000000" pitchFamily="2" charset="2"/>
              <a:buChar char="§"/>
            </a:pPr>
            <a:r>
              <a:rPr lang="en-US" sz="1400" b="1" dirty="0"/>
              <a:t>No access across tenants </a:t>
            </a:r>
            <a:r>
              <a:rPr lang="en-US" sz="1400" dirty="0"/>
              <a:t>unless tenant admin grants it through federation or provisioning user accounts from other tenants</a:t>
            </a:r>
          </a:p>
          <a:p>
            <a:pPr marL="831161" lvl="1" indent="-291436" algn="l">
              <a:buFont typeface="Wingdings" panose="05000000000000000000" pitchFamily="2" charset="2"/>
              <a:buChar char="§"/>
            </a:pPr>
            <a:r>
              <a:rPr lang="en-US" sz="1400" b="1" dirty="0"/>
              <a:t>Physical access to servers that comprise the Azure AD service</a:t>
            </a:r>
            <a:r>
              <a:rPr lang="en-US" sz="1400" dirty="0"/>
              <a:t>, and direct access to Azure AD’s back-end systems, </a:t>
            </a:r>
            <a:r>
              <a:rPr lang="en-US" sz="1400" b="1" dirty="0"/>
              <a:t>is restricted</a:t>
            </a:r>
          </a:p>
          <a:p>
            <a:pPr marL="831161" lvl="1" indent="-291436" algn="l">
              <a:buFont typeface="Wingdings" panose="05000000000000000000" pitchFamily="2" charset="2"/>
              <a:buChar char="§"/>
            </a:pPr>
            <a:r>
              <a:rPr lang="en-US" sz="1400" b="1" dirty="0"/>
              <a:t>Azure AD users have no access to physical assets or locations</a:t>
            </a:r>
            <a:r>
              <a:rPr lang="en-US" sz="1400" dirty="0"/>
              <a:t>, and therefore it is not possible for them to bypass the logical RBAC policy checks.</a:t>
            </a:r>
          </a:p>
        </p:txBody>
      </p:sp>
    </p:spTree>
    <p:extLst>
      <p:ext uri="{BB962C8B-B14F-4D97-AF65-F5344CB8AC3E}">
        <p14:creationId xmlns:p14="http://schemas.microsoft.com/office/powerpoint/2010/main" val="418062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503078" y="5246865"/>
            <a:ext cx="370584" cy="110800"/>
          </a:xfrm>
        </p:spPr>
        <p:txBody>
          <a:bodyPr/>
          <a:lstStyle/>
          <a:p>
            <a:fld id="{ED077441-DF17-4513-BACB-525ED94CFAE4}" type="slidenum">
              <a:rPr lang="en-US" smtClean="0"/>
              <a:pPr/>
              <a:t>1</a:t>
            </a:fld>
            <a:endParaRPr lang="en-US"/>
          </a:p>
        </p:txBody>
      </p:sp>
      <p:sp>
        <p:nvSpPr>
          <p:cNvPr id="2" name="Espace réservé du texte 1">
            <a:extLst>
              <a:ext uri="{FF2B5EF4-FFF2-40B4-BE49-F238E27FC236}">
                <a16:creationId xmlns:a16="http://schemas.microsoft.com/office/drawing/2014/main" id="{4FA2594E-E01A-4B8D-8922-182DF38D5D39}"/>
              </a:ext>
            </a:extLst>
          </p:cNvPr>
          <p:cNvSpPr>
            <a:spLocks noGrp="1"/>
          </p:cNvSpPr>
          <p:nvPr>
            <p:ph type="body" sz="quarter" idx="13"/>
          </p:nvPr>
        </p:nvSpPr>
        <p:spPr/>
        <p:txBody>
          <a:bodyPr/>
          <a:lstStyle/>
          <a:p>
            <a:r>
              <a:rPr lang="fr-FR" dirty="0"/>
              <a:t>Agenda Module 4 – </a:t>
            </a:r>
            <a:r>
              <a:rPr lang="en-US" spc="-50" dirty="0"/>
              <a:t>Section 1 : Introduction &amp; concepts</a:t>
            </a:r>
            <a:endParaRPr lang="fr-FR" dirty="0"/>
          </a:p>
        </p:txBody>
      </p:sp>
      <p:sp>
        <p:nvSpPr>
          <p:cNvPr id="23" name="TextBox 22"/>
          <p:cNvSpPr txBox="1"/>
          <p:nvPr/>
        </p:nvSpPr>
        <p:spPr>
          <a:xfrm>
            <a:off x="274702" y="1913353"/>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01</a:t>
            </a:r>
            <a:endParaRPr lang="en-US" sz="11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 name="TextBox 25"/>
          <p:cNvSpPr txBox="1"/>
          <p:nvPr/>
        </p:nvSpPr>
        <p:spPr>
          <a:xfrm>
            <a:off x="274702" y="2727850"/>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02</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08150708-5FAC-4950-AB76-35F27A7763B0}"/>
              </a:ext>
            </a:extLst>
          </p:cNvPr>
          <p:cNvSpPr txBox="1"/>
          <p:nvPr/>
        </p:nvSpPr>
        <p:spPr>
          <a:xfrm>
            <a:off x="627575" y="4251470"/>
            <a:ext cx="5773539"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Key Concepts &amp; Terminology</a:t>
            </a:r>
            <a:br>
              <a:rPr lang="en-US"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Review of the different key concepts and the terms to know</a:t>
            </a:r>
          </a:p>
        </p:txBody>
      </p:sp>
      <p:sp>
        <p:nvSpPr>
          <p:cNvPr id="11" name="TextBox 10">
            <a:extLst>
              <a:ext uri="{FF2B5EF4-FFF2-40B4-BE49-F238E27FC236}">
                <a16:creationId xmlns:a16="http://schemas.microsoft.com/office/drawing/2014/main" id="{EF51852C-94F1-4462-959C-D621C273F5B3}"/>
              </a:ext>
            </a:extLst>
          </p:cNvPr>
          <p:cNvSpPr txBox="1"/>
          <p:nvPr/>
        </p:nvSpPr>
        <p:spPr>
          <a:xfrm>
            <a:off x="274702" y="3468953"/>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03</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F55B65B2-C2A5-4833-BA4A-77FE63B3FA15}"/>
              </a:ext>
            </a:extLst>
          </p:cNvPr>
          <p:cNvSpPr txBox="1"/>
          <p:nvPr/>
        </p:nvSpPr>
        <p:spPr>
          <a:xfrm>
            <a:off x="274702" y="4210056"/>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04</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0A673C60-1692-40A1-BA9F-B903719B0F7E}"/>
              </a:ext>
            </a:extLst>
          </p:cNvPr>
          <p:cNvSpPr txBox="1"/>
          <p:nvPr/>
        </p:nvSpPr>
        <p:spPr>
          <a:xfrm>
            <a:off x="6580722" y="2018326"/>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05</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964CDB2B-567B-4206-9A18-9956ECD37613}"/>
              </a:ext>
            </a:extLst>
          </p:cNvPr>
          <p:cNvSpPr txBox="1"/>
          <p:nvPr/>
        </p:nvSpPr>
        <p:spPr>
          <a:xfrm>
            <a:off x="6580722" y="2710426"/>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06</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D219DD57-DDF6-45F5-8745-A65AA94A634B}"/>
              </a:ext>
            </a:extLst>
          </p:cNvPr>
          <p:cNvSpPr txBox="1"/>
          <p:nvPr/>
        </p:nvSpPr>
        <p:spPr>
          <a:xfrm>
            <a:off x="6585895" y="3438616"/>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07</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0" name="TextBox 29">
            <a:extLst>
              <a:ext uri="{FF2B5EF4-FFF2-40B4-BE49-F238E27FC236}">
                <a16:creationId xmlns:a16="http://schemas.microsoft.com/office/drawing/2014/main" id="{0939B01B-B798-401F-9BA9-EE375DBBDA88}"/>
              </a:ext>
            </a:extLst>
          </p:cNvPr>
          <p:cNvSpPr txBox="1"/>
          <p:nvPr/>
        </p:nvSpPr>
        <p:spPr>
          <a:xfrm>
            <a:off x="6585895" y="4253113"/>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08</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F23CDAA5-3862-4E52-ACF9-21FADF54904F}"/>
              </a:ext>
            </a:extLst>
          </p:cNvPr>
          <p:cNvSpPr txBox="1"/>
          <p:nvPr/>
        </p:nvSpPr>
        <p:spPr>
          <a:xfrm>
            <a:off x="658407" y="3542347"/>
            <a:ext cx="5518543"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AD Design</a:t>
            </a:r>
            <a:br>
              <a:rPr lang="en-US" b="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Quick overview about  Azure AD Design and its anatomy</a:t>
            </a:r>
          </a:p>
        </p:txBody>
      </p:sp>
      <p:sp>
        <p:nvSpPr>
          <p:cNvPr id="3" name="Rectangle 2">
            <a:extLst>
              <a:ext uri="{FF2B5EF4-FFF2-40B4-BE49-F238E27FC236}">
                <a16:creationId xmlns:a16="http://schemas.microsoft.com/office/drawing/2014/main" id="{D45A8E21-8BF4-4091-9E58-36DC61FBA9DB}"/>
              </a:ext>
            </a:extLst>
          </p:cNvPr>
          <p:cNvSpPr/>
          <p:nvPr/>
        </p:nvSpPr>
        <p:spPr>
          <a:xfrm>
            <a:off x="758608" y="2832730"/>
            <a:ext cx="5418343" cy="461665"/>
          </a:xfrm>
          <a:prstGeom prst="rect">
            <a:avLst/>
          </a:prstGeom>
        </p:spPr>
        <p:txBody>
          <a:bodyPr wrap="none">
            <a:spAutoFit/>
          </a:bodyPr>
          <a:lstStyle/>
          <a:p>
            <a:pPr algn="l">
              <a:spcBef>
                <a:spcPts val="0"/>
              </a:spcBef>
              <a:spcAft>
                <a:spcPts val="0"/>
              </a:spcAft>
              <a:tabLst>
                <a:tab pos="571500" algn="l"/>
              </a:tabLst>
            </a:pPr>
            <a:r>
              <a:rPr lang="en-US" sz="1200" b="1" dirty="0">
                <a:gradFill>
                  <a:gsLst>
                    <a:gs pos="2917">
                      <a:schemeClr val="tx1"/>
                    </a:gs>
                    <a:gs pos="30000">
                      <a:schemeClr val="tx1"/>
                    </a:gs>
                  </a:gsLst>
                  <a:lin ang="5400000" scaled="0"/>
                </a:gradFill>
                <a:cs typeface="Segoe UI Semilight" panose="020B0402040204020203" pitchFamily="34" charset="0"/>
              </a:rPr>
              <a:t>Azure AD &amp; AD DS</a:t>
            </a:r>
            <a:br>
              <a:rPr lang="en-US" sz="1200" b="1" dirty="0">
                <a:gradFill>
                  <a:gsLst>
                    <a:gs pos="2917">
                      <a:schemeClr val="tx1"/>
                    </a:gs>
                    <a:gs pos="30000">
                      <a:schemeClr val="tx1"/>
                    </a:gs>
                  </a:gsLst>
                  <a:lin ang="5400000" scaled="0"/>
                </a:gradFill>
                <a:cs typeface="Segoe UI Semilight" panose="020B0402040204020203" pitchFamily="34" charset="0"/>
              </a:rPr>
            </a:br>
            <a:r>
              <a:rPr lang="en-US" sz="1200" dirty="0">
                <a:gradFill>
                  <a:gsLst>
                    <a:gs pos="2917">
                      <a:schemeClr val="tx1"/>
                    </a:gs>
                    <a:gs pos="30000">
                      <a:schemeClr val="tx1"/>
                    </a:gs>
                  </a:gsLst>
                  <a:lin ang="5400000" scaled="0"/>
                </a:gradFill>
                <a:cs typeface="Segoe UI Semilight" panose="020B0402040204020203" pitchFamily="34" charset="0"/>
              </a:rPr>
              <a:t>Review of the differences between AAD and Active Directory Domain Services</a:t>
            </a:r>
          </a:p>
        </p:txBody>
      </p:sp>
      <p:sp>
        <p:nvSpPr>
          <p:cNvPr id="19" name="TextBox 18">
            <a:extLst>
              <a:ext uri="{FF2B5EF4-FFF2-40B4-BE49-F238E27FC236}">
                <a16:creationId xmlns:a16="http://schemas.microsoft.com/office/drawing/2014/main" id="{A6AE67B0-1E60-44A7-9E1F-6CB5AA325586}"/>
              </a:ext>
            </a:extLst>
          </p:cNvPr>
          <p:cNvSpPr txBox="1"/>
          <p:nvPr/>
        </p:nvSpPr>
        <p:spPr>
          <a:xfrm>
            <a:off x="6933596" y="2005774"/>
            <a:ext cx="4824034"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Azure AD Editions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Introduction to the different Azure AD editions and their related features</a:t>
            </a:r>
          </a:p>
        </p:txBody>
      </p:sp>
      <p:sp>
        <p:nvSpPr>
          <p:cNvPr id="31" name="TextBox 30">
            <a:extLst>
              <a:ext uri="{FF2B5EF4-FFF2-40B4-BE49-F238E27FC236}">
                <a16:creationId xmlns:a16="http://schemas.microsoft.com/office/drawing/2014/main" id="{17086B93-E786-43D2-AC2C-B58508AA3A4F}"/>
              </a:ext>
            </a:extLst>
          </p:cNvPr>
          <p:cNvSpPr txBox="1"/>
          <p:nvPr/>
        </p:nvSpPr>
        <p:spPr>
          <a:xfrm>
            <a:off x="6985325" y="3455665"/>
            <a:ext cx="3354658"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Azure AD Authentication basics </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Principle of the Azure AD authentication</a:t>
            </a:r>
          </a:p>
        </p:txBody>
      </p:sp>
      <p:sp>
        <p:nvSpPr>
          <p:cNvPr id="32" name="TextBox 31">
            <a:extLst>
              <a:ext uri="{FF2B5EF4-FFF2-40B4-BE49-F238E27FC236}">
                <a16:creationId xmlns:a16="http://schemas.microsoft.com/office/drawing/2014/main" id="{F76FD227-EFC1-4C86-A2B0-D7B32126B28B}"/>
              </a:ext>
            </a:extLst>
          </p:cNvPr>
          <p:cNvSpPr txBox="1"/>
          <p:nvPr/>
        </p:nvSpPr>
        <p:spPr>
          <a:xfrm>
            <a:off x="6985325" y="2774731"/>
            <a:ext cx="5497645"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On-prem Identity integration models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Introduction to the different Azure AD authentication models</a:t>
            </a:r>
            <a:br>
              <a:rPr lang="en-US" b="1" dirty="0">
                <a:gradFill>
                  <a:gsLst>
                    <a:gs pos="2917">
                      <a:schemeClr val="tx1"/>
                    </a:gs>
                    <a:gs pos="30000">
                      <a:schemeClr val="tx1"/>
                    </a:gs>
                  </a:gsLst>
                  <a:lin ang="5400000" scaled="0"/>
                </a:gradFill>
                <a:latin typeface="+mn-lt"/>
                <a:cs typeface="Segoe UI Semilight" panose="020B0402040204020203" pitchFamily="34" charset="0"/>
              </a:rPr>
            </a:br>
            <a:endParaRPr lang="en-US"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21" name="TextBox 20">
            <a:extLst>
              <a:ext uri="{FF2B5EF4-FFF2-40B4-BE49-F238E27FC236}">
                <a16:creationId xmlns:a16="http://schemas.microsoft.com/office/drawing/2014/main" id="{2551F866-40E3-4EC0-A0CE-B2FE85BF5298}"/>
              </a:ext>
            </a:extLst>
          </p:cNvPr>
          <p:cNvSpPr txBox="1"/>
          <p:nvPr/>
        </p:nvSpPr>
        <p:spPr>
          <a:xfrm>
            <a:off x="6985325" y="4335006"/>
            <a:ext cx="3354658"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Azure AD &amp; identity management</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How to manage Azure AD</a:t>
            </a:r>
            <a:br>
              <a:rPr lang="en-US" b="1" dirty="0">
                <a:gradFill>
                  <a:gsLst>
                    <a:gs pos="2917">
                      <a:schemeClr val="tx1"/>
                    </a:gs>
                    <a:gs pos="30000">
                      <a:schemeClr val="tx1"/>
                    </a:gs>
                  </a:gsLst>
                  <a:lin ang="5400000" scaled="0"/>
                </a:gradFill>
                <a:latin typeface="+mn-lt"/>
                <a:cs typeface="Segoe UI Semilight" panose="020B0402040204020203" pitchFamily="34" charset="0"/>
              </a:rPr>
            </a:br>
            <a:endParaRPr lang="en-US"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24" name="TextBox 23">
            <a:extLst>
              <a:ext uri="{FF2B5EF4-FFF2-40B4-BE49-F238E27FC236}">
                <a16:creationId xmlns:a16="http://schemas.microsoft.com/office/drawing/2014/main" id="{841774DD-CA41-428F-B7C9-941680629D89}"/>
              </a:ext>
            </a:extLst>
          </p:cNvPr>
          <p:cNvSpPr txBox="1"/>
          <p:nvPr/>
        </p:nvSpPr>
        <p:spPr>
          <a:xfrm>
            <a:off x="637371" y="1974908"/>
            <a:ext cx="4483597"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Introduction</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An overview of Azure Active Directory (why/what)</a:t>
            </a:r>
          </a:p>
        </p:txBody>
      </p:sp>
    </p:spTree>
    <p:extLst>
      <p:ext uri="{BB962C8B-B14F-4D97-AF65-F5344CB8AC3E}">
        <p14:creationId xmlns:p14="http://schemas.microsoft.com/office/powerpoint/2010/main" val="42009843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210D49-D047-4A36-A12A-63071A9D505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19</a:t>
            </a:fld>
            <a:endParaRPr lang="en-US" dirty="0"/>
          </a:p>
        </p:txBody>
      </p:sp>
      <p:sp>
        <p:nvSpPr>
          <p:cNvPr id="3" name="Text Placeholder 2">
            <a:extLst>
              <a:ext uri="{FF2B5EF4-FFF2-40B4-BE49-F238E27FC236}">
                <a16:creationId xmlns:a16="http://schemas.microsoft.com/office/drawing/2014/main" id="{30EEB80E-E4FB-49DB-917F-8714BB20A859}"/>
              </a:ext>
            </a:extLst>
          </p:cNvPr>
          <p:cNvSpPr>
            <a:spLocks noGrp="1"/>
          </p:cNvSpPr>
          <p:nvPr>
            <p:ph type="body" sz="quarter" idx="13"/>
          </p:nvPr>
        </p:nvSpPr>
        <p:spPr/>
        <p:txBody>
          <a:bodyPr/>
          <a:lstStyle/>
          <a:p>
            <a:r>
              <a:rPr lang="en-GB" dirty="0"/>
              <a:t>How to get an Azure AD Tenant</a:t>
            </a:r>
            <a:endParaRPr lang="fr-FR" dirty="0"/>
          </a:p>
        </p:txBody>
      </p:sp>
      <p:sp>
        <p:nvSpPr>
          <p:cNvPr id="4" name="Rectangle 3">
            <a:extLst>
              <a:ext uri="{FF2B5EF4-FFF2-40B4-BE49-F238E27FC236}">
                <a16:creationId xmlns:a16="http://schemas.microsoft.com/office/drawing/2014/main" id="{B9FCD25A-198B-425D-9E41-337FDC673CD8}"/>
              </a:ext>
            </a:extLst>
          </p:cNvPr>
          <p:cNvSpPr/>
          <p:nvPr/>
        </p:nvSpPr>
        <p:spPr>
          <a:xfrm>
            <a:off x="457580" y="1740596"/>
            <a:ext cx="9692534" cy="4801314"/>
          </a:xfrm>
          <a:prstGeom prst="rect">
            <a:avLst/>
          </a:prstGeom>
        </p:spPr>
        <p:txBody>
          <a:bodyPr wrap="square">
            <a:spAutoFit/>
          </a:bodyPr>
          <a:lstStyle/>
          <a:p>
            <a:pPr marL="349724" indent="-349724" algn="l">
              <a:buFont typeface="Wingdings" panose="05000000000000000000" pitchFamily="2" charset="2"/>
              <a:buChar char="§"/>
            </a:pPr>
            <a:r>
              <a:rPr lang="en-GB" sz="1600" dirty="0">
                <a:solidFill>
                  <a:schemeClr val="tx1">
                    <a:lumMod val="75000"/>
                  </a:schemeClr>
                </a:solidFill>
              </a:rPr>
              <a:t>Multiple possibilities :</a:t>
            </a:r>
          </a:p>
          <a:p>
            <a:pPr marL="889449" lvl="1" indent="-349724" algn="l">
              <a:buFont typeface="Wingdings" panose="05000000000000000000" pitchFamily="2" charset="2"/>
              <a:buChar char="§"/>
            </a:pPr>
            <a:r>
              <a:rPr lang="en-GB" sz="1400" dirty="0">
                <a:solidFill>
                  <a:srgbClr val="02163E"/>
                </a:solidFill>
              </a:rPr>
              <a:t>Have an existing Office 365/EMS subscription.</a:t>
            </a:r>
          </a:p>
          <a:p>
            <a:pPr marL="889449" lvl="1" indent="-349724" algn="l">
              <a:buFont typeface="Wingdings" panose="05000000000000000000" pitchFamily="2" charset="2"/>
              <a:buChar char="§"/>
            </a:pPr>
            <a:r>
              <a:rPr lang="en-GB" sz="1400" dirty="0"/>
              <a:t>Have an existing Azure subscription associated with a Microsoft Account. (Example: </a:t>
            </a:r>
            <a:r>
              <a:rPr lang="en-GB" sz="1400" dirty="0">
                <a:hlinkClick r:id="rId3"/>
              </a:rPr>
              <a:t>john@Hotmail.com</a:t>
            </a:r>
            <a:r>
              <a:rPr lang="en-GB" sz="1400" dirty="0"/>
              <a:t>)</a:t>
            </a:r>
          </a:p>
          <a:p>
            <a:pPr marL="889449" lvl="1" indent="-349724" algn="l">
              <a:buFont typeface="Wingdings" panose="05000000000000000000" pitchFamily="2" charset="2"/>
              <a:buChar char="§"/>
            </a:pPr>
            <a:r>
              <a:rPr lang="en-GB" sz="1400" dirty="0"/>
              <a:t>Have an existing Azure subscription associated with an organizational account.</a:t>
            </a:r>
          </a:p>
          <a:p>
            <a:pPr marL="1370885" lvl="2" indent="-291436" algn="l">
              <a:buFont typeface="Wingdings" panose="05000000000000000000" pitchFamily="2" charset="2"/>
              <a:buChar char="§"/>
            </a:pPr>
            <a:r>
              <a:rPr lang="en-GB" sz="1200" dirty="0"/>
              <a:t>If you have signed up for an Azure subscription with your organizational account, you already have a tenant.</a:t>
            </a:r>
          </a:p>
          <a:p>
            <a:pPr marL="831161" lvl="1" indent="-291436" algn="l">
              <a:buFont typeface="Wingdings" panose="05000000000000000000" pitchFamily="2" charset="2"/>
              <a:buChar char="§"/>
            </a:pPr>
            <a:r>
              <a:rPr lang="en-GB" sz="1400" dirty="0"/>
              <a:t>Have none of the above &amp; want to start from scratch: </a:t>
            </a:r>
          </a:p>
          <a:p>
            <a:pPr marL="1370885" lvl="2" indent="-291436" algn="l">
              <a:buFont typeface="Wingdings" panose="05000000000000000000" pitchFamily="2" charset="2"/>
              <a:buChar char="§"/>
            </a:pPr>
            <a:r>
              <a:rPr lang="en-GB" sz="1200" dirty="0"/>
              <a:t>then access </a:t>
            </a:r>
            <a:r>
              <a:rPr lang="en-GB" sz="1200" dirty="0">
                <a:hlinkClick r:id="rId4"/>
              </a:rPr>
              <a:t>https://account.windowsazure.com/organization</a:t>
            </a:r>
            <a:r>
              <a:rPr lang="en-GB" sz="1200" dirty="0"/>
              <a:t> to sign up for Azure with a new organization</a:t>
            </a:r>
            <a:r>
              <a:rPr lang="en-GB" sz="1400" dirty="0"/>
              <a:t>. </a:t>
            </a:r>
          </a:p>
          <a:p>
            <a:pPr marL="291436" indent="-291436" algn="l">
              <a:buFont typeface="Wingdings" panose="05000000000000000000" pitchFamily="2" charset="2"/>
              <a:buChar char="§"/>
            </a:pPr>
            <a:endParaRPr lang="en-GB" sz="1600" dirty="0"/>
          </a:p>
          <a:p>
            <a:pPr marL="291436" indent="-291436" algn="l">
              <a:buFont typeface="Wingdings" panose="05000000000000000000" pitchFamily="2" charset="2"/>
              <a:buChar char="§"/>
            </a:pPr>
            <a:r>
              <a:rPr lang="en-GB" sz="1600" dirty="0"/>
              <a:t>Main step for c</a:t>
            </a:r>
            <a:r>
              <a:rPr lang="en-US" sz="1600" dirty="0" err="1"/>
              <a:t>reating</a:t>
            </a:r>
            <a:r>
              <a:rPr lang="en-US" sz="1600" dirty="0"/>
              <a:t> a new Azure AD tenant (from an alternate Azure subscription) :</a:t>
            </a:r>
          </a:p>
          <a:p>
            <a:pPr marL="831161" lvl="1" indent="-291436" algn="l">
              <a:buFont typeface="Wingdings" panose="05000000000000000000" pitchFamily="2" charset="2"/>
              <a:buChar char="§"/>
            </a:pPr>
            <a:r>
              <a:rPr lang="en-US" sz="1400" dirty="0"/>
              <a:t>Go to </a:t>
            </a:r>
            <a:r>
              <a:rPr lang="en-US" sz="1400" dirty="0">
                <a:hlinkClick r:id="rId5"/>
              </a:rPr>
              <a:t>https://portal.azure.com</a:t>
            </a:r>
            <a:r>
              <a:rPr lang="en-US" sz="1400" dirty="0"/>
              <a:t> , log in with an account that has already an Azure subscription associated</a:t>
            </a:r>
          </a:p>
          <a:p>
            <a:pPr marL="831161" lvl="1" indent="-291436" algn="l">
              <a:buFont typeface="Wingdings" panose="05000000000000000000" pitchFamily="2" charset="2"/>
              <a:buChar char="§"/>
            </a:pPr>
            <a:r>
              <a:rPr lang="en-US" sz="1400" dirty="0"/>
              <a:t>Click New button at the top of the page.</a:t>
            </a:r>
          </a:p>
          <a:p>
            <a:pPr marL="831161" lvl="1" indent="-291436" algn="l">
              <a:buFont typeface="Wingdings" panose="05000000000000000000" pitchFamily="2" charset="2"/>
              <a:buChar char="§"/>
            </a:pPr>
            <a:r>
              <a:rPr lang="en-US" sz="1400" dirty="0"/>
              <a:t>In the search textbox, type Azure Active Directory.</a:t>
            </a:r>
          </a:p>
          <a:p>
            <a:pPr marL="831161" lvl="1" indent="-291436" algn="l">
              <a:buFont typeface="Wingdings" panose="05000000000000000000" pitchFamily="2" charset="2"/>
              <a:buChar char="§"/>
            </a:pPr>
            <a:r>
              <a:rPr lang="en-US" sz="1400" dirty="0"/>
              <a:t>Click Create at the bottom of the blade.</a:t>
            </a:r>
          </a:p>
          <a:p>
            <a:pPr marL="831161" lvl="1" indent="-291436" algn="l">
              <a:buFont typeface="Wingdings" panose="05000000000000000000" pitchFamily="2" charset="2"/>
              <a:buChar char="§"/>
            </a:pPr>
            <a:r>
              <a:rPr lang="en-US" sz="1400" dirty="0"/>
              <a:t>In the Create directory page, enter an Organization name, and an Initial domain name.</a:t>
            </a:r>
            <a:br>
              <a:rPr lang="en-US" sz="1400" dirty="0"/>
            </a:br>
            <a:r>
              <a:rPr lang="en-US" sz="1400" dirty="0"/>
              <a:t>For country or region, choose your country or region.</a:t>
            </a:r>
          </a:p>
          <a:p>
            <a:pPr marL="831161" lvl="1" indent="-291436" algn="l">
              <a:buFont typeface="Wingdings" panose="05000000000000000000" pitchFamily="2" charset="2"/>
              <a:buChar char="§"/>
            </a:pPr>
            <a:r>
              <a:rPr lang="en-US" sz="1400" dirty="0"/>
              <a:t>Click Create. </a:t>
            </a:r>
            <a:br>
              <a:rPr lang="en-US" sz="1400" dirty="0"/>
            </a:br>
            <a:r>
              <a:rPr lang="en-US" sz="1400" dirty="0"/>
              <a:t>The creation process will start and it will take a moment to finish.</a:t>
            </a:r>
          </a:p>
          <a:p>
            <a:pPr lvl="1" algn="l"/>
            <a:endParaRPr lang="en-GB" sz="1600" dirty="0"/>
          </a:p>
          <a:p>
            <a:pPr marL="831161" lvl="1" indent="-291436" algn="l">
              <a:buFont typeface="Wingdings" panose="05000000000000000000" pitchFamily="2" charset="2"/>
              <a:buChar char="§"/>
            </a:pPr>
            <a:endParaRPr lang="en-GB" sz="1600" dirty="0"/>
          </a:p>
          <a:p>
            <a:pPr marL="831161" lvl="1" indent="-291436" algn="l">
              <a:buFont typeface="Wingdings" panose="05000000000000000000" pitchFamily="2" charset="2"/>
              <a:buChar char="§"/>
            </a:pPr>
            <a:endParaRPr lang="en-GB" sz="1600" dirty="0"/>
          </a:p>
          <a:p>
            <a:pPr marL="285750" indent="-285750" algn="l">
              <a:buFont typeface="Wingdings" panose="05000000000000000000" pitchFamily="2" charset="2"/>
              <a:buChar char="§"/>
            </a:pPr>
            <a:endParaRPr lang="en-GB" sz="1600" dirty="0"/>
          </a:p>
        </p:txBody>
      </p:sp>
      <p:grpSp>
        <p:nvGrpSpPr>
          <p:cNvPr id="5" name="Group 4">
            <a:extLst>
              <a:ext uri="{FF2B5EF4-FFF2-40B4-BE49-F238E27FC236}">
                <a16:creationId xmlns:a16="http://schemas.microsoft.com/office/drawing/2014/main" id="{505D6B6F-6D6E-4AE7-9FF9-1470214D5D16}"/>
              </a:ext>
            </a:extLst>
          </p:cNvPr>
          <p:cNvGrpSpPr/>
          <p:nvPr/>
        </p:nvGrpSpPr>
        <p:grpSpPr>
          <a:xfrm>
            <a:off x="8531902" y="4300846"/>
            <a:ext cx="3931877" cy="2173802"/>
            <a:chOff x="3560762" y="1649412"/>
            <a:chExt cx="5314950" cy="3695700"/>
          </a:xfrm>
        </p:grpSpPr>
        <p:pic>
          <p:nvPicPr>
            <p:cNvPr id="6" name="Picture 5">
              <a:extLst>
                <a:ext uri="{FF2B5EF4-FFF2-40B4-BE49-F238E27FC236}">
                  <a16:creationId xmlns:a16="http://schemas.microsoft.com/office/drawing/2014/main" id="{D3842923-1A27-4EE6-82E7-CEB869B897F0}"/>
                </a:ext>
              </a:extLst>
            </p:cNvPr>
            <p:cNvPicPr>
              <a:picLocks noChangeAspect="1"/>
            </p:cNvPicPr>
            <p:nvPr/>
          </p:nvPicPr>
          <p:blipFill>
            <a:blip r:embed="rId6"/>
            <a:stretch>
              <a:fillRect/>
            </a:stretch>
          </p:blipFill>
          <p:spPr>
            <a:xfrm>
              <a:off x="3560762" y="1649412"/>
              <a:ext cx="5314950" cy="3695700"/>
            </a:xfrm>
            <a:prstGeom prst="rect">
              <a:avLst/>
            </a:prstGeom>
          </p:spPr>
        </p:pic>
        <p:pic>
          <p:nvPicPr>
            <p:cNvPr id="7" name="Picture 6">
              <a:extLst>
                <a:ext uri="{FF2B5EF4-FFF2-40B4-BE49-F238E27FC236}">
                  <a16:creationId xmlns:a16="http://schemas.microsoft.com/office/drawing/2014/main" id="{BB7692FA-7EFD-41D0-98BC-52C4FE2AB376}"/>
                </a:ext>
              </a:extLst>
            </p:cNvPr>
            <p:cNvPicPr>
              <a:picLocks noChangeAspect="1"/>
            </p:cNvPicPr>
            <p:nvPr/>
          </p:nvPicPr>
          <p:blipFill>
            <a:blip r:embed="rId7"/>
            <a:stretch>
              <a:fillRect/>
            </a:stretch>
          </p:blipFill>
          <p:spPr>
            <a:xfrm>
              <a:off x="5741987" y="4706937"/>
              <a:ext cx="3133725" cy="638175"/>
            </a:xfrm>
            <a:prstGeom prst="rect">
              <a:avLst/>
            </a:prstGeom>
          </p:spPr>
        </p:pic>
      </p:grpSp>
    </p:spTree>
    <p:extLst>
      <p:ext uri="{BB962C8B-B14F-4D97-AF65-F5344CB8AC3E}">
        <p14:creationId xmlns:p14="http://schemas.microsoft.com/office/powerpoint/2010/main" val="14826613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9A0297-435C-4A87-A05D-A3BC63030A43}"/>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20</a:t>
            </a:fld>
            <a:endParaRPr lang="en-US" dirty="0"/>
          </a:p>
        </p:txBody>
      </p:sp>
      <p:sp>
        <p:nvSpPr>
          <p:cNvPr id="3" name="Text Placeholder 2">
            <a:extLst>
              <a:ext uri="{FF2B5EF4-FFF2-40B4-BE49-F238E27FC236}">
                <a16:creationId xmlns:a16="http://schemas.microsoft.com/office/drawing/2014/main" id="{6DF8C1CF-0AF0-4353-B1C6-6AC59AE3BB92}"/>
              </a:ext>
            </a:extLst>
          </p:cNvPr>
          <p:cNvSpPr>
            <a:spLocks noGrp="1"/>
          </p:cNvSpPr>
          <p:nvPr>
            <p:ph type="body" sz="quarter" idx="13"/>
          </p:nvPr>
        </p:nvSpPr>
        <p:spPr/>
        <p:txBody>
          <a:bodyPr/>
          <a:lstStyle/>
          <a:p>
            <a:r>
              <a:rPr lang="en-US" dirty="0"/>
              <a:t>Domains in Azure AD </a:t>
            </a:r>
            <a:endParaRPr lang="fr-FR" dirty="0"/>
          </a:p>
        </p:txBody>
      </p:sp>
      <p:sp>
        <p:nvSpPr>
          <p:cNvPr id="9" name="TextBox 8">
            <a:extLst>
              <a:ext uri="{FF2B5EF4-FFF2-40B4-BE49-F238E27FC236}">
                <a16:creationId xmlns:a16="http://schemas.microsoft.com/office/drawing/2014/main" id="{B886B559-5C57-4AB0-9B7A-84031F455429}"/>
              </a:ext>
            </a:extLst>
          </p:cNvPr>
          <p:cNvSpPr txBox="1"/>
          <p:nvPr/>
        </p:nvSpPr>
        <p:spPr>
          <a:xfrm>
            <a:off x="274702" y="1577043"/>
            <a:ext cx="10881241" cy="5924699"/>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en-US" sz="1600" dirty="0">
                <a:solidFill>
                  <a:srgbClr val="0070C0"/>
                </a:solidFill>
              </a:rPr>
              <a:t>Recall : Azure AD directory</a:t>
            </a:r>
          </a:p>
          <a:p>
            <a:pPr marL="825475" lvl="1" indent="-285750" algn="l">
              <a:lnSpc>
                <a:spcPct val="90000"/>
              </a:lnSpc>
              <a:spcAft>
                <a:spcPts val="600"/>
              </a:spcAft>
              <a:buFont typeface="Wingdings" panose="05000000000000000000" pitchFamily="2" charset="2"/>
              <a:buChar char="§"/>
            </a:pPr>
            <a:r>
              <a:rPr lang="en-US" sz="1400" b="1" u="sng" dirty="0">
                <a:gradFill>
                  <a:gsLst>
                    <a:gs pos="2917">
                      <a:schemeClr val="tx1"/>
                    </a:gs>
                    <a:gs pos="30000">
                      <a:schemeClr val="tx1"/>
                    </a:gs>
                  </a:gsLst>
                  <a:lin ang="5400000" scaled="0"/>
                </a:gradFill>
              </a:rPr>
              <a:t>Each Azure tenant has a dedicated, trusted Azure AD directory </a:t>
            </a:r>
            <a:r>
              <a:rPr lang="en-US" sz="1400" b="1" dirty="0">
                <a:gradFill>
                  <a:gsLst>
                    <a:gs pos="2917">
                      <a:schemeClr val="tx1"/>
                    </a:gs>
                    <a:gs pos="30000">
                      <a:schemeClr val="tx1"/>
                    </a:gs>
                  </a:gsLst>
                  <a:lin ang="5400000" scaled="0"/>
                </a:gradFill>
              </a:rPr>
              <a:t>that contains the tenant’s users, groups, and applications. </a:t>
            </a:r>
          </a:p>
          <a:p>
            <a:pPr marL="1365199" lvl="2"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It is used to perform identity and access management functions for tenant resources. </a:t>
            </a: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Because a unique Azure AD directory is automatically provisioned to represent your organization when you sign up for a Microsoft cloud service like Azure, Microsoft Intune, or Office 365, </a:t>
            </a:r>
            <a:r>
              <a:rPr lang="en-US" sz="1400" b="1" dirty="0">
                <a:gradFill>
                  <a:gsLst>
                    <a:gs pos="2917">
                      <a:schemeClr val="tx1"/>
                    </a:gs>
                    <a:gs pos="30000">
                      <a:schemeClr val="tx1"/>
                    </a:gs>
                  </a:gsLst>
                  <a:lin ang="5400000" scaled="0"/>
                </a:gradFill>
              </a:rPr>
              <a:t>you’ll sometimes see the terms tenant, Azure AD, and Azure AD directory used interchangeably.</a:t>
            </a:r>
          </a:p>
          <a:p>
            <a:pPr marL="285750" indent="-285750" algn="l">
              <a:lnSpc>
                <a:spcPct val="90000"/>
              </a:lnSpc>
              <a:spcAft>
                <a:spcPts val="600"/>
              </a:spcAft>
              <a:buFont typeface="Wingdings" panose="05000000000000000000" pitchFamily="2" charset="2"/>
              <a:buChar char="§"/>
            </a:pPr>
            <a:r>
              <a:rPr lang="en-US" sz="1600" dirty="0">
                <a:solidFill>
                  <a:srgbClr val="0070C0"/>
                </a:solidFill>
              </a:rPr>
              <a:t>Domains in Azure AD</a:t>
            </a:r>
            <a:endParaRPr lang="fr-FR" sz="1600" dirty="0">
              <a:solidFill>
                <a:srgbClr val="0070C0"/>
              </a:solidFill>
            </a:endParaRP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An Azure AD </a:t>
            </a:r>
            <a:r>
              <a:rPr lang="en-US" sz="1400" b="1" dirty="0">
                <a:gradFill>
                  <a:gsLst>
                    <a:gs pos="2917">
                      <a:schemeClr val="tx1"/>
                    </a:gs>
                    <a:gs pos="30000">
                      <a:schemeClr val="tx1"/>
                    </a:gs>
                  </a:gsLst>
                  <a:lin ang="5400000" scaled="0"/>
                </a:gradFill>
              </a:rPr>
              <a:t>domain</a:t>
            </a:r>
            <a:r>
              <a:rPr lang="en-US" sz="1400" dirty="0">
                <a:gradFill>
                  <a:gsLst>
                    <a:gs pos="2917">
                      <a:schemeClr val="tx1"/>
                    </a:gs>
                    <a:gs pos="30000">
                      <a:schemeClr val="tx1"/>
                    </a:gs>
                  </a:gsLst>
                  <a:lin ang="5400000" scaled="0"/>
                </a:gradFill>
              </a:rPr>
              <a:t> is the boundary for configuration options</a:t>
            </a:r>
          </a:p>
          <a:p>
            <a:pPr marL="1365199" lvl="2"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Federated or standard (managed)</a:t>
            </a:r>
          </a:p>
          <a:p>
            <a:pPr marL="1365199" lvl="2"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Password policy</a:t>
            </a: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Used for </a:t>
            </a:r>
            <a:r>
              <a:rPr lang="en-US" sz="1400" b="1" dirty="0">
                <a:gradFill>
                  <a:gsLst>
                    <a:gs pos="2917">
                      <a:schemeClr val="tx1"/>
                    </a:gs>
                    <a:gs pos="30000">
                      <a:schemeClr val="tx1"/>
                    </a:gs>
                  </a:gsLst>
                  <a:lin ang="5400000" scaled="0"/>
                </a:gradFill>
              </a:rPr>
              <a:t>Home Realm Discovery </a:t>
            </a:r>
            <a:r>
              <a:rPr lang="en-US" sz="1400" dirty="0">
                <a:gradFill>
                  <a:gsLst>
                    <a:gs pos="2917">
                      <a:schemeClr val="tx1"/>
                    </a:gs>
                    <a:gs pos="30000">
                      <a:schemeClr val="tx1"/>
                    </a:gs>
                  </a:gsLst>
                  <a:lin ang="5400000" scaled="0"/>
                </a:gradFill>
              </a:rPr>
              <a:t>(HRD)</a:t>
            </a: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Every tenant is assigned </a:t>
            </a:r>
            <a:r>
              <a:rPr lang="en-US" sz="1400" b="1" dirty="0">
                <a:solidFill>
                  <a:srgbClr val="0070C0"/>
                </a:solidFill>
              </a:rPr>
              <a:t>&lt;</a:t>
            </a:r>
            <a:r>
              <a:rPr lang="en-US" sz="1400" b="1" dirty="0" err="1">
                <a:solidFill>
                  <a:srgbClr val="0070C0"/>
                </a:solidFill>
              </a:rPr>
              <a:t>tenantname</a:t>
            </a:r>
            <a:r>
              <a:rPr lang="en-US" sz="1400" b="1" dirty="0">
                <a:solidFill>
                  <a:srgbClr val="0070C0"/>
                </a:solidFill>
              </a:rPr>
              <a:t>&gt;.onmicrosoft.com </a:t>
            </a:r>
            <a:r>
              <a:rPr lang="en-US" sz="1400" dirty="0">
                <a:gradFill>
                  <a:gsLst>
                    <a:gs pos="2917">
                      <a:schemeClr val="tx1"/>
                    </a:gs>
                    <a:gs pos="30000">
                      <a:schemeClr val="tx1"/>
                    </a:gs>
                  </a:gsLst>
                  <a:lin ang="5400000" scaled="0"/>
                </a:gradFill>
              </a:rPr>
              <a:t>as the </a:t>
            </a:r>
            <a:r>
              <a:rPr lang="en-US" sz="1400" b="1" u="sng" dirty="0">
                <a:gradFill>
                  <a:gsLst>
                    <a:gs pos="2917">
                      <a:schemeClr val="tx1"/>
                    </a:gs>
                    <a:gs pos="30000">
                      <a:schemeClr val="tx1"/>
                    </a:gs>
                  </a:gsLst>
                  <a:lin ang="5400000" scaled="0"/>
                </a:gradFill>
              </a:rPr>
              <a:t>default/initial</a:t>
            </a:r>
            <a:r>
              <a:rPr lang="en-US" sz="1400" b="1" dirty="0">
                <a:gradFill>
                  <a:gsLst>
                    <a:gs pos="2917">
                      <a:schemeClr val="tx1"/>
                    </a:gs>
                    <a:gs pos="30000">
                      <a:schemeClr val="tx1"/>
                    </a:gs>
                  </a:gsLst>
                  <a:lin ang="5400000" scaled="0"/>
                </a:gradFill>
              </a:rPr>
              <a:t> routing domain name </a:t>
            </a:r>
            <a:r>
              <a:rPr lang="en-US" sz="1400" dirty="0">
                <a:gradFill>
                  <a:gsLst>
                    <a:gs pos="2917">
                      <a:schemeClr val="tx1"/>
                    </a:gs>
                    <a:gs pos="30000">
                      <a:schemeClr val="tx1"/>
                    </a:gs>
                  </a:gsLst>
                  <a:lin ang="5400000" scaled="0"/>
                </a:gradFill>
              </a:rPr>
              <a:t>(Default Namespace)</a:t>
            </a:r>
          </a:p>
          <a:p>
            <a:pPr marL="1365199" lvl="2" indent="-28575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Cloud identities are created with this domain</a:t>
            </a:r>
          </a:p>
          <a:p>
            <a:pPr marL="825475" lvl="1" indent="-285750" algn="l">
              <a:lnSpc>
                <a:spcPct val="90000"/>
              </a:lnSpc>
              <a:spcAft>
                <a:spcPts val="600"/>
              </a:spcAft>
              <a:buFont typeface="Wingdings" panose="05000000000000000000" pitchFamily="2" charset="2"/>
              <a:buChar char="§"/>
            </a:pPr>
            <a:r>
              <a:rPr lang="en-GB" sz="1400" dirty="0"/>
              <a:t>In addition to the default domain, </a:t>
            </a:r>
            <a:r>
              <a:rPr lang="en-GB" sz="1400" b="1" dirty="0"/>
              <a:t>custom domains can be added</a:t>
            </a:r>
          </a:p>
          <a:p>
            <a:pPr marL="1365199" lvl="2" indent="-285750" algn="l">
              <a:lnSpc>
                <a:spcPct val="90000"/>
              </a:lnSpc>
              <a:spcAft>
                <a:spcPts val="600"/>
              </a:spcAft>
              <a:buFont typeface="Wingdings" panose="05000000000000000000" pitchFamily="2" charset="2"/>
              <a:buChar char="§"/>
            </a:pPr>
            <a:r>
              <a:rPr lang="en-GB" sz="1400" b="1" dirty="0"/>
              <a:t>Custom domains should be internet routable and ownership need to be verified </a:t>
            </a:r>
            <a:endParaRPr lang="en-US" sz="1400" b="1" dirty="0">
              <a:gradFill>
                <a:gsLst>
                  <a:gs pos="2917">
                    <a:schemeClr val="tx1"/>
                  </a:gs>
                  <a:gs pos="30000">
                    <a:schemeClr val="tx1"/>
                  </a:gs>
                </a:gsLst>
                <a:lin ang="5400000" scaled="0"/>
              </a:gradFill>
            </a:endParaRP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Be aware :  Azure AD domain != AD DS Domain</a:t>
            </a:r>
          </a:p>
          <a:p>
            <a:pPr marL="1365199" lvl="2"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In AD DS, domain/forest is security, storage, and trust boundary</a:t>
            </a:r>
          </a:p>
          <a:p>
            <a:pPr marL="1365199" lvl="2" indent="-28575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In Azure AD, domain is more synonymous with a DNS domain </a:t>
            </a:r>
            <a:r>
              <a:rPr lang="en-US" sz="1400" dirty="0">
                <a:gradFill>
                  <a:gsLst>
                    <a:gs pos="2917">
                      <a:schemeClr val="tx1"/>
                    </a:gs>
                    <a:gs pos="30000">
                      <a:schemeClr val="tx1"/>
                    </a:gs>
                  </a:gsLst>
                  <a:lin ang="5400000" scaled="0"/>
                </a:gradFill>
              </a:rPr>
              <a:t>(namespace)</a:t>
            </a:r>
          </a:p>
          <a:p>
            <a:pPr marL="1365199" lvl="2" indent="-285750" algn="l">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825475" lvl="1" indent="-285750" algn="l">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686574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D2AED3-9430-42E8-95B1-09C616C95368}"/>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21</a:t>
            </a:fld>
            <a:endParaRPr lang="en-US" dirty="0"/>
          </a:p>
        </p:txBody>
      </p:sp>
      <p:sp>
        <p:nvSpPr>
          <p:cNvPr id="3" name="Text Placeholder 2">
            <a:extLst>
              <a:ext uri="{FF2B5EF4-FFF2-40B4-BE49-F238E27FC236}">
                <a16:creationId xmlns:a16="http://schemas.microsoft.com/office/drawing/2014/main" id="{C097A12F-AF48-48A1-A0A9-2F39BDD0C5F8}"/>
              </a:ext>
            </a:extLst>
          </p:cNvPr>
          <p:cNvSpPr>
            <a:spLocks noGrp="1"/>
          </p:cNvSpPr>
          <p:nvPr>
            <p:ph type="body" sz="quarter" idx="13"/>
          </p:nvPr>
        </p:nvSpPr>
        <p:spPr/>
        <p:txBody>
          <a:bodyPr/>
          <a:lstStyle/>
          <a:p>
            <a:r>
              <a:rPr lang="en-US" dirty="0"/>
              <a:t>Domains in Azure AD (Cont.)</a:t>
            </a:r>
            <a:endParaRPr lang="fr-FR" dirty="0"/>
          </a:p>
          <a:p>
            <a:endParaRPr lang="fr-FR" dirty="0"/>
          </a:p>
        </p:txBody>
      </p:sp>
      <p:sp>
        <p:nvSpPr>
          <p:cNvPr id="4" name="TextBox 3">
            <a:extLst>
              <a:ext uri="{FF2B5EF4-FFF2-40B4-BE49-F238E27FC236}">
                <a16:creationId xmlns:a16="http://schemas.microsoft.com/office/drawing/2014/main" id="{68571A79-C03A-4307-8CD7-97A2E2B144BC}"/>
              </a:ext>
            </a:extLst>
          </p:cNvPr>
          <p:cNvSpPr txBox="1"/>
          <p:nvPr/>
        </p:nvSpPr>
        <p:spPr>
          <a:xfrm>
            <a:off x="297933" y="1577043"/>
            <a:ext cx="12395573" cy="2982355"/>
          </a:xfrm>
          <a:prstGeom prst="rect">
            <a:avLst/>
          </a:prstGeom>
          <a:noFill/>
        </p:spPr>
        <p:txBody>
          <a:bodyPr wrap="non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en-US" sz="1600" dirty="0">
                <a:solidFill>
                  <a:srgbClr val="0070C0"/>
                </a:solidFill>
              </a:rPr>
              <a:t>Custom domains in Azure AD</a:t>
            </a:r>
            <a:endParaRPr lang="fr-FR" sz="1600" dirty="0">
              <a:solidFill>
                <a:srgbClr val="0070C0"/>
              </a:solidFill>
            </a:endParaRPr>
          </a:p>
          <a:p>
            <a:pPr marL="825475" lvl="1" indent="-28575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Custom domains need to be registered with Azure AD </a:t>
            </a:r>
            <a:r>
              <a:rPr lang="en-US" sz="1400" dirty="0">
                <a:gradFill>
                  <a:gsLst>
                    <a:gs pos="2917">
                      <a:schemeClr val="tx1"/>
                    </a:gs>
                    <a:gs pos="30000">
                      <a:schemeClr val="tx1"/>
                    </a:gs>
                  </a:gsLst>
                  <a:lin ang="5400000" scaled="0"/>
                </a:gradFill>
              </a:rPr>
              <a:t>to allow users to sign in with anything </a:t>
            </a:r>
            <a:r>
              <a:rPr lang="en-US" sz="1400" b="1" dirty="0">
                <a:gradFill>
                  <a:gsLst>
                    <a:gs pos="2917">
                      <a:schemeClr val="tx1"/>
                    </a:gs>
                    <a:gs pos="30000">
                      <a:schemeClr val="tx1"/>
                    </a:gs>
                  </a:gsLst>
                  <a:lin ang="5400000" scaled="0"/>
                </a:gradFill>
              </a:rPr>
              <a:t>other than </a:t>
            </a:r>
            <a:r>
              <a:rPr lang="en-US" sz="1400" dirty="0">
                <a:gradFill>
                  <a:gsLst>
                    <a:gs pos="2917">
                      <a:schemeClr val="tx1"/>
                    </a:gs>
                    <a:gs pos="30000">
                      <a:schemeClr val="tx1"/>
                    </a:gs>
                  </a:gsLst>
                  <a:lin ang="5400000" scaled="0"/>
                </a:gradFill>
              </a:rPr>
              <a:t>&lt;</a:t>
            </a:r>
            <a:r>
              <a:rPr lang="en-US" sz="1400" dirty="0" err="1">
                <a:gradFill>
                  <a:gsLst>
                    <a:gs pos="2917">
                      <a:schemeClr val="tx1"/>
                    </a:gs>
                    <a:gs pos="30000">
                      <a:schemeClr val="tx1"/>
                    </a:gs>
                  </a:gsLst>
                  <a:lin ang="5400000" scaled="0"/>
                </a:gradFill>
              </a:rPr>
              <a:t>tenantname</a:t>
            </a:r>
            <a:r>
              <a:rPr lang="en-US" sz="1400" dirty="0">
                <a:gradFill>
                  <a:gsLst>
                    <a:gs pos="2917">
                      <a:schemeClr val="tx1"/>
                    </a:gs>
                    <a:gs pos="30000">
                      <a:schemeClr val="tx1"/>
                    </a:gs>
                  </a:gsLst>
                  <a:lin ang="5400000" scaled="0"/>
                </a:gradFill>
              </a:rPr>
              <a:t>&gt;.onmicrosoft.com.</a:t>
            </a: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Domains must be public (</a:t>
            </a:r>
            <a:r>
              <a:rPr lang="en-GB" sz="1400" b="1" dirty="0"/>
              <a:t>Custom domains should be internet routable and ownership need to be verified)</a:t>
            </a:r>
            <a:r>
              <a:rPr lang="en-US" sz="1400" dirty="0">
                <a:gradFill>
                  <a:gsLst>
                    <a:gs pos="2917">
                      <a:schemeClr val="tx1"/>
                    </a:gs>
                    <a:gs pos="30000">
                      <a:schemeClr val="tx1"/>
                    </a:gs>
                  </a:gsLst>
                  <a:lin ang="5400000" scaled="0"/>
                </a:gradFill>
              </a:rPr>
              <a:t>.</a:t>
            </a:r>
          </a:p>
          <a:p>
            <a:pPr marL="1365199" lvl="2"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Ownership must be verified via DNS.</a:t>
            </a:r>
          </a:p>
          <a:p>
            <a:pPr marL="1365199" lvl="2"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New TXT or MX record with a value provided by Azure AD</a:t>
            </a:r>
          </a:p>
          <a:p>
            <a:pPr marL="825475" lvl="1" indent="-28575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Multiple domains can be registered with a single tenant.</a:t>
            </a: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Beware the parent/child relationship.</a:t>
            </a:r>
          </a:p>
          <a:p>
            <a:pPr marL="825475" lvl="1" indent="-285750" algn="l">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825475" lvl="1" indent="-285750" algn="l">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gn="l">
              <a:lnSpc>
                <a:spcPct val="90000"/>
              </a:lnSpc>
              <a:spcAft>
                <a:spcPts val="600"/>
              </a:spcAft>
              <a:buFont typeface="Wingdings" panose="05000000000000000000" pitchFamily="2" charset="2"/>
              <a:buChar char="§"/>
            </a:pPr>
            <a:endParaRPr lang="fr-FR"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996148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050C5-43FF-40DE-BD71-7A1BD17C319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22</a:t>
            </a:fld>
            <a:endParaRPr lang="en-US" dirty="0"/>
          </a:p>
        </p:txBody>
      </p:sp>
      <p:sp>
        <p:nvSpPr>
          <p:cNvPr id="3" name="Text Placeholder 2">
            <a:extLst>
              <a:ext uri="{FF2B5EF4-FFF2-40B4-BE49-F238E27FC236}">
                <a16:creationId xmlns:a16="http://schemas.microsoft.com/office/drawing/2014/main" id="{7016C6CD-8EE8-4B44-8A31-BC52156EEE06}"/>
              </a:ext>
            </a:extLst>
          </p:cNvPr>
          <p:cNvSpPr>
            <a:spLocks noGrp="1"/>
          </p:cNvSpPr>
          <p:nvPr>
            <p:ph type="body" sz="quarter" idx="13"/>
          </p:nvPr>
        </p:nvSpPr>
        <p:spPr/>
        <p:txBody>
          <a:bodyPr/>
          <a:lstStyle/>
          <a:p>
            <a:r>
              <a:rPr lang="en-US" dirty="0"/>
              <a:t>User Principle Name (UPN) Alignment</a:t>
            </a:r>
            <a:endParaRPr lang="fr-FR" dirty="0"/>
          </a:p>
        </p:txBody>
      </p:sp>
      <p:grpSp>
        <p:nvGrpSpPr>
          <p:cNvPr id="36" name="Group 35">
            <a:extLst>
              <a:ext uri="{FF2B5EF4-FFF2-40B4-BE49-F238E27FC236}">
                <a16:creationId xmlns:a16="http://schemas.microsoft.com/office/drawing/2014/main" id="{F53DA1BC-2644-45C9-9F3A-AF675DA0A2B2}"/>
              </a:ext>
            </a:extLst>
          </p:cNvPr>
          <p:cNvGrpSpPr/>
          <p:nvPr/>
        </p:nvGrpSpPr>
        <p:grpSpPr>
          <a:xfrm>
            <a:off x="7279494" y="803802"/>
            <a:ext cx="2120737" cy="1909060"/>
            <a:chOff x="1920604" y="3497263"/>
            <a:chExt cx="2729789" cy="2615724"/>
          </a:xfrm>
        </p:grpSpPr>
        <p:sp>
          <p:nvSpPr>
            <p:cNvPr id="25" name="Rectangle 6">
              <a:extLst>
                <a:ext uri="{FF2B5EF4-FFF2-40B4-BE49-F238E27FC236}">
                  <a16:creationId xmlns:a16="http://schemas.microsoft.com/office/drawing/2014/main" id="{E785DF8B-F385-44CA-8A95-5F65198BAF93}"/>
                </a:ext>
              </a:extLst>
            </p:cNvPr>
            <p:cNvSpPr>
              <a:spLocks noChangeArrowheads="1"/>
            </p:cNvSpPr>
            <p:nvPr/>
          </p:nvSpPr>
          <p:spPr bwMode="auto">
            <a:xfrm>
              <a:off x="1920604" y="4515878"/>
              <a:ext cx="2729789" cy="1597109"/>
            </a:xfrm>
            <a:prstGeom prst="rect">
              <a:avLst/>
            </a:prstGeom>
            <a:solidFill>
              <a:srgbClr val="FFFFFF">
                <a:lumMod val="50000"/>
              </a:srgbClr>
            </a:solidFill>
            <a:ln w="9525">
              <a:noFill/>
              <a:miter lim="800000"/>
              <a:headEnd/>
              <a:tailEnd/>
            </a:ln>
          </p:spPr>
          <p:txBody>
            <a:bodyPr lIns="274320" tIns="265176" rIns="274320" bIns="37744" anchor="t"/>
            <a:lstStyle/>
            <a:p>
              <a:pPr marL="0" marR="0" lvl="1" indent="0" defTabSz="906712" eaLnBrk="1" fontAlgn="auto" latinLnBrk="0" hangingPunct="1">
                <a:lnSpc>
                  <a:spcPct val="100000"/>
                </a:lnSpc>
                <a:spcBef>
                  <a:spcPct val="20000"/>
                </a:spcBef>
                <a:spcAft>
                  <a:spcPts val="615"/>
                </a:spcAft>
                <a:buClr>
                  <a:srgbClr val="ADADAD"/>
                </a:buClr>
                <a:buSzPct val="80000"/>
                <a:buFontTx/>
                <a:buNone/>
                <a:tabLst/>
                <a:defRPr/>
              </a:pPr>
              <a:r>
                <a:rPr kumimoji="0" lang="en-US" sz="1400" b="0" i="0" u="none" strike="noStrike" kern="0" cap="none" spc="0" normalizeH="0" baseline="0" noProof="0" dirty="0">
                  <a:ln>
                    <a:noFill/>
                  </a:ln>
                  <a:solidFill>
                    <a:srgbClr val="FFFFFF"/>
                  </a:solidFill>
                  <a:effectLst/>
                  <a:uLnTx/>
                  <a:uFillTx/>
                  <a:ea typeface="Segoe UI" pitchFamily="34" charset="0"/>
                  <a:cs typeface="Segoe UI" pitchFamily="34" charset="0"/>
                </a:rPr>
                <a:t>Required when a domain is federated</a:t>
              </a:r>
            </a:p>
          </p:txBody>
        </p:sp>
        <p:sp>
          <p:nvSpPr>
            <p:cNvPr id="28" name="Title 15">
              <a:extLst>
                <a:ext uri="{FF2B5EF4-FFF2-40B4-BE49-F238E27FC236}">
                  <a16:creationId xmlns:a16="http://schemas.microsoft.com/office/drawing/2014/main" id="{0FB73784-6F40-4D64-A87C-2ABB8C81C4E7}"/>
                </a:ext>
              </a:extLst>
            </p:cNvPr>
            <p:cNvSpPr txBox="1">
              <a:spLocks/>
            </p:cNvSpPr>
            <p:nvPr/>
          </p:nvSpPr>
          <p:spPr bwMode="auto">
            <a:xfrm>
              <a:off x="1920604" y="3497263"/>
              <a:ext cx="2729789" cy="1002936"/>
            </a:xfrm>
            <a:prstGeom prst="rect">
              <a:avLst/>
            </a:prstGeom>
            <a:solidFill>
              <a:srgbClr val="0072C6"/>
            </a:solidFill>
            <a:ln w="9525">
              <a:noFill/>
              <a:miter lim="800000"/>
              <a:headEnd/>
              <a:tailEnd/>
            </a:ln>
          </p:spPr>
          <p:txBody>
            <a:bodyPr lIns="182880" tIns="76075" rIns="91440" bIns="118872" anchor="b">
              <a:noAutofit/>
            </a:bodyPr>
            <a:lstStyle>
              <a:defPPr>
                <a:defRPr lang="en-US"/>
              </a:defPPr>
              <a:lvl1pPr defTabSz="907543" fontAlgn="auto">
                <a:lnSpc>
                  <a:spcPct val="80000"/>
                </a:lnSpc>
                <a:spcBef>
                  <a:spcPct val="20000"/>
                </a:spcBef>
                <a:spcAft>
                  <a:spcPts val="0"/>
                </a:spcAft>
                <a:buClr>
                  <a:srgbClr val="84A8D8"/>
                </a:buClr>
                <a:buSzPct val="100000"/>
                <a:defRPr sz="2400">
                  <a:solidFill>
                    <a:schemeClr val="bg1"/>
                  </a:solidFill>
                  <a:latin typeface="Segoe UI Light"/>
                  <a:cs typeface="+mn-cs"/>
                </a:defRPr>
              </a:lvl1pPr>
            </a:lstStyle>
            <a:p>
              <a:pPr marL="0" marR="0" lvl="0" indent="0" algn="l" defTabSz="907543" eaLnBrk="1" fontAlgn="auto" latinLnBrk="0" hangingPunct="1">
                <a:lnSpc>
                  <a:spcPct val="80000"/>
                </a:lnSpc>
                <a:spcBef>
                  <a:spcPct val="20000"/>
                </a:spcBef>
                <a:spcAft>
                  <a:spcPts val="0"/>
                </a:spcAft>
                <a:buClr>
                  <a:srgbClr val="84A8D8"/>
                </a:buClr>
                <a:buSzPct val="100000"/>
                <a:buFontTx/>
                <a:buNone/>
                <a:tabLst/>
                <a:defRPr/>
              </a:pPr>
              <a:endParaRPr kumimoji="0" lang="en-US" sz="1400" b="1" i="0" u="none" strike="noStrike" kern="0" cap="none" spc="0" normalizeH="0" baseline="0" noProof="0">
                <a:ln>
                  <a:noFill/>
                </a:ln>
                <a:solidFill>
                  <a:srgbClr val="FFFFFF"/>
                </a:solidFill>
                <a:effectLst/>
                <a:uLnTx/>
                <a:uFillTx/>
                <a:latin typeface="Segoe UI" pitchFamily="34" charset="0"/>
                <a:ea typeface="Segoe UI" pitchFamily="34" charset="0"/>
                <a:cs typeface="Segoe UI" pitchFamily="34" charset="0"/>
              </a:endParaRPr>
            </a:p>
          </p:txBody>
        </p:sp>
        <p:pic>
          <p:nvPicPr>
            <p:cNvPr id="32" name="Picture 7" descr="\\MAGNUM\Projects\Microsoft\Cloud Power FY12\Design\Icons\PNGs\Pooled.png">
              <a:extLst>
                <a:ext uri="{FF2B5EF4-FFF2-40B4-BE49-F238E27FC236}">
                  <a16:creationId xmlns:a16="http://schemas.microsoft.com/office/drawing/2014/main" id="{512642B8-6F4F-4820-89E3-167BAB0765CA}"/>
                </a:ext>
              </a:extLst>
            </p:cNvPr>
            <p:cNvPicPr>
              <a:picLocks noChangeAspect="1" noChangeArrowheads="1"/>
            </p:cNvPicPr>
            <p:nvPr/>
          </p:nvPicPr>
          <p:blipFill>
            <a:blip r:embed="rId3" cstate="print">
              <a:lum bright="100000"/>
            </a:blip>
            <a:stretch>
              <a:fillRect/>
            </a:stretch>
          </p:blipFill>
          <p:spPr bwMode="auto">
            <a:xfrm>
              <a:off x="2988608" y="3497263"/>
              <a:ext cx="916517" cy="916517"/>
            </a:xfrm>
            <a:prstGeom prst="rect">
              <a:avLst/>
            </a:prstGeom>
            <a:noFill/>
          </p:spPr>
        </p:pic>
      </p:grpSp>
      <p:grpSp>
        <p:nvGrpSpPr>
          <p:cNvPr id="38" name="Group 37">
            <a:extLst>
              <a:ext uri="{FF2B5EF4-FFF2-40B4-BE49-F238E27FC236}">
                <a16:creationId xmlns:a16="http://schemas.microsoft.com/office/drawing/2014/main" id="{12AE5EBA-AD22-4889-B3E9-D5E571358325}"/>
              </a:ext>
            </a:extLst>
          </p:cNvPr>
          <p:cNvGrpSpPr/>
          <p:nvPr/>
        </p:nvGrpSpPr>
        <p:grpSpPr>
          <a:xfrm>
            <a:off x="8170923" y="2499787"/>
            <a:ext cx="2132167" cy="2229651"/>
            <a:chOff x="4843353" y="3497262"/>
            <a:chExt cx="2729791" cy="2615725"/>
          </a:xfrm>
        </p:grpSpPr>
        <p:sp>
          <p:nvSpPr>
            <p:cNvPr id="26" name="Rectangle 7">
              <a:extLst>
                <a:ext uri="{FF2B5EF4-FFF2-40B4-BE49-F238E27FC236}">
                  <a16:creationId xmlns:a16="http://schemas.microsoft.com/office/drawing/2014/main" id="{162D15C0-401E-4503-8582-282AF5265A4D}"/>
                </a:ext>
              </a:extLst>
            </p:cNvPr>
            <p:cNvSpPr>
              <a:spLocks noChangeArrowheads="1"/>
            </p:cNvSpPr>
            <p:nvPr/>
          </p:nvSpPr>
          <p:spPr bwMode="auto">
            <a:xfrm>
              <a:off x="4843353" y="4515877"/>
              <a:ext cx="2729790" cy="1597110"/>
            </a:xfrm>
            <a:prstGeom prst="rect">
              <a:avLst/>
            </a:prstGeom>
            <a:solidFill>
              <a:srgbClr val="FFFFFF">
                <a:lumMod val="50000"/>
              </a:srgbClr>
            </a:solidFill>
            <a:ln w="9525" algn="ctr">
              <a:noFill/>
              <a:miter lim="800000"/>
              <a:headEnd/>
              <a:tailEnd/>
            </a:ln>
          </p:spPr>
          <p:txBody>
            <a:bodyPr lIns="274320" tIns="265176" rIns="274320" bIns="37744" anchor="t"/>
            <a:lstStyle/>
            <a:p>
              <a:pPr marL="0" marR="0" lvl="1" indent="0" defTabSz="906712" eaLnBrk="1" fontAlgn="auto" latinLnBrk="0" hangingPunct="1">
                <a:lnSpc>
                  <a:spcPct val="100000"/>
                </a:lnSpc>
                <a:spcBef>
                  <a:spcPct val="20000"/>
                </a:spcBef>
                <a:spcAft>
                  <a:spcPts val="615"/>
                </a:spcAft>
                <a:buClr>
                  <a:srgbClr val="ADADAD"/>
                </a:buClr>
                <a:buSzPct val="80000"/>
                <a:buFontTx/>
                <a:buNone/>
                <a:tabLst/>
                <a:defRPr/>
              </a:pPr>
              <a:r>
                <a:rPr kumimoji="0" lang="en-US" sz="1400" b="0" i="0" u="none" strike="noStrike" kern="0" cap="none" spc="0" normalizeH="0" baseline="0" noProof="0" dirty="0">
                  <a:ln>
                    <a:noFill/>
                  </a:ln>
                  <a:solidFill>
                    <a:srgbClr val="FFFFFF"/>
                  </a:solidFill>
                  <a:effectLst/>
                  <a:uLnTx/>
                  <a:uFillTx/>
                  <a:ea typeface="Segoe UI" pitchFamily="34" charset="0"/>
                  <a:cs typeface="Segoe UI" pitchFamily="34" charset="0"/>
                </a:rPr>
                <a:t>Domain must be registered as alternate UPN suffix in Active Directory</a:t>
              </a:r>
            </a:p>
          </p:txBody>
        </p:sp>
        <p:sp>
          <p:nvSpPr>
            <p:cNvPr id="29" name="Title 15">
              <a:extLst>
                <a:ext uri="{FF2B5EF4-FFF2-40B4-BE49-F238E27FC236}">
                  <a16:creationId xmlns:a16="http://schemas.microsoft.com/office/drawing/2014/main" id="{67CBCF4C-8B60-4A25-ADB2-908F96331994}"/>
                </a:ext>
              </a:extLst>
            </p:cNvPr>
            <p:cNvSpPr txBox="1">
              <a:spLocks/>
            </p:cNvSpPr>
            <p:nvPr/>
          </p:nvSpPr>
          <p:spPr bwMode="auto">
            <a:xfrm>
              <a:off x="4843355" y="3497262"/>
              <a:ext cx="2729789" cy="968973"/>
            </a:xfrm>
            <a:prstGeom prst="rect">
              <a:avLst/>
            </a:prstGeom>
            <a:solidFill>
              <a:srgbClr val="0072C6"/>
            </a:solidFill>
            <a:ln w="9525">
              <a:noFill/>
              <a:miter lim="800000"/>
              <a:headEnd/>
              <a:tailEnd/>
            </a:ln>
          </p:spPr>
          <p:txBody>
            <a:bodyPr lIns="182880" tIns="76075" rIns="91440" bIns="118872" anchor="b">
              <a:noAutofit/>
            </a:bodyPr>
            <a:lstStyle>
              <a:defPPr>
                <a:defRPr lang="en-US"/>
              </a:defPPr>
              <a:lvl1pPr defTabSz="907543" fontAlgn="auto">
                <a:lnSpc>
                  <a:spcPct val="80000"/>
                </a:lnSpc>
                <a:spcBef>
                  <a:spcPct val="20000"/>
                </a:spcBef>
                <a:spcAft>
                  <a:spcPts val="0"/>
                </a:spcAft>
                <a:buClr>
                  <a:srgbClr val="84A8D8"/>
                </a:buClr>
                <a:buSzPct val="100000"/>
                <a:defRPr sz="2400">
                  <a:solidFill>
                    <a:schemeClr val="bg1"/>
                  </a:solidFill>
                  <a:latin typeface="Segoe UI Light"/>
                  <a:cs typeface="+mn-cs"/>
                </a:defRPr>
              </a:lvl1pPr>
            </a:lstStyle>
            <a:p>
              <a:pPr marL="0" marR="0" lvl="0" indent="0" algn="l" defTabSz="907543" eaLnBrk="1" fontAlgn="auto" latinLnBrk="0" hangingPunct="1">
                <a:lnSpc>
                  <a:spcPct val="80000"/>
                </a:lnSpc>
                <a:spcBef>
                  <a:spcPct val="20000"/>
                </a:spcBef>
                <a:spcAft>
                  <a:spcPts val="0"/>
                </a:spcAft>
                <a:buClr>
                  <a:srgbClr val="84A8D8"/>
                </a:buClr>
                <a:buSzPct val="100000"/>
                <a:buFontTx/>
                <a:buNone/>
                <a:tabLst/>
                <a:defRPr/>
              </a:pPr>
              <a:endParaRPr kumimoji="0" lang="en-US" sz="1400" b="1" i="0" u="none" strike="noStrike" kern="0" cap="none" spc="0" normalizeH="0" baseline="0" noProof="0">
                <a:ln>
                  <a:noFill/>
                </a:ln>
                <a:solidFill>
                  <a:srgbClr val="FFFFFF"/>
                </a:solidFill>
                <a:effectLst/>
                <a:uLnTx/>
                <a:uFillTx/>
                <a:latin typeface="Segoe UI" pitchFamily="34" charset="0"/>
                <a:ea typeface="Segoe UI" pitchFamily="34" charset="0"/>
                <a:cs typeface="Segoe UI" pitchFamily="34" charset="0"/>
              </a:endParaRPr>
            </a:p>
          </p:txBody>
        </p:sp>
        <p:sp>
          <p:nvSpPr>
            <p:cNvPr id="33" name="Freeform 154">
              <a:extLst>
                <a:ext uri="{FF2B5EF4-FFF2-40B4-BE49-F238E27FC236}">
                  <a16:creationId xmlns:a16="http://schemas.microsoft.com/office/drawing/2014/main" id="{9D0B50CF-6AAD-4E62-B38A-49AD0F9FB0DB}"/>
                </a:ext>
              </a:extLst>
            </p:cNvPr>
            <p:cNvSpPr>
              <a:spLocks noEditPoints="1"/>
            </p:cNvSpPr>
            <p:nvPr/>
          </p:nvSpPr>
          <p:spPr bwMode="black">
            <a:xfrm>
              <a:off x="6016257" y="3639649"/>
              <a:ext cx="623667" cy="67253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40" tIns="54871" rIns="109740" bIns="54871" numCol="1" anchor="t" anchorCtr="0" compatLnSpc="1">
              <a:prstTxWarp prst="textNoShape">
                <a:avLst/>
              </a:prstTxWarp>
            </a:bodyPr>
            <a:lstStyle/>
            <a:p>
              <a:pPr algn="l" defTabSz="609570" fontAlgn="auto"/>
              <a:endParaRPr lang="en-US" sz="1400">
                <a:solidFill>
                  <a:srgbClr val="FFFFFF"/>
                </a:solidFill>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0618E23F-E1C0-4F35-A08B-7B4DF5974024}"/>
              </a:ext>
            </a:extLst>
          </p:cNvPr>
          <p:cNvSpPr/>
          <p:nvPr/>
        </p:nvSpPr>
        <p:spPr>
          <a:xfrm>
            <a:off x="284116" y="4655060"/>
            <a:ext cx="8073169" cy="1908215"/>
          </a:xfrm>
          <a:prstGeom prst="rect">
            <a:avLst/>
          </a:prstGeom>
        </p:spPr>
        <p:txBody>
          <a:bodyPr wrap="square">
            <a:spAutoFit/>
          </a:bodyPr>
          <a:lstStyle/>
          <a:p>
            <a:pPr marL="285750" indent="-285750" algn="l">
              <a:buFont typeface="Wingdings" panose="05000000000000000000" pitchFamily="2" charset="2"/>
              <a:buChar char="§"/>
            </a:pPr>
            <a:r>
              <a:rPr lang="en-US" sz="1600" b="1" dirty="0">
                <a:solidFill>
                  <a:srgbClr val="0070C0"/>
                </a:solidFill>
              </a:rPr>
              <a:t>User Principle Name (UPN) Alignment requirement</a:t>
            </a:r>
            <a:endParaRPr lang="fr-FR" sz="1600" b="1" dirty="0">
              <a:solidFill>
                <a:srgbClr val="0070C0"/>
              </a:solidFill>
            </a:endParaRPr>
          </a:p>
          <a:p>
            <a:pPr marL="825475" lvl="1" indent="-285750" algn="l">
              <a:buFont typeface="Wingdings" panose="05000000000000000000" pitchFamily="2" charset="2"/>
              <a:buChar char="§"/>
            </a:pPr>
            <a:r>
              <a:rPr lang="en-US" sz="1400" b="1" dirty="0"/>
              <a:t>User Principal Name = Organization ID</a:t>
            </a:r>
          </a:p>
          <a:p>
            <a:pPr marL="1186042" lvl="2" indent="-285750" algn="l">
              <a:buFont typeface="Wingdings" panose="05000000000000000000" pitchFamily="2" charset="2"/>
              <a:buChar char="§"/>
            </a:pPr>
            <a:r>
              <a:rPr lang="en-US" sz="1400" dirty="0"/>
              <a:t>This is required for federated authentication.</a:t>
            </a:r>
          </a:p>
          <a:p>
            <a:pPr marL="1186042" lvl="2" indent="-285750" algn="l">
              <a:buFont typeface="Wingdings" panose="05000000000000000000" pitchFamily="2" charset="2"/>
              <a:buChar char="§"/>
            </a:pPr>
            <a:r>
              <a:rPr lang="fr-FR" sz="1400" dirty="0">
                <a:latin typeface="Segoe UI" pitchFamily="34" charset="0"/>
                <a:ea typeface="Segoe UI" pitchFamily="34" charset="0"/>
                <a:cs typeface="Segoe UI" pitchFamily="34" charset="0"/>
              </a:rPr>
              <a:t>You can </a:t>
            </a:r>
            <a:r>
              <a:rPr lang="fr-FR" sz="1400" dirty="0" err="1">
                <a:latin typeface="Segoe UI" pitchFamily="34" charset="0"/>
                <a:ea typeface="Segoe UI" pitchFamily="34" charset="0"/>
                <a:cs typeface="Segoe UI" pitchFamily="34" charset="0"/>
              </a:rPr>
              <a:t>also</a:t>
            </a:r>
            <a:r>
              <a:rPr lang="fr-FR" sz="1400" dirty="0">
                <a:latin typeface="Segoe UI" pitchFamily="34" charset="0"/>
                <a:ea typeface="Segoe UI" pitchFamily="34" charset="0"/>
                <a:cs typeface="Segoe UI" pitchFamily="34" charset="0"/>
              </a:rPr>
              <a:t> use </a:t>
            </a:r>
            <a:r>
              <a:rPr lang="fr-FR" sz="1400" dirty="0" err="1">
                <a:latin typeface="Segoe UI" pitchFamily="34" charset="0"/>
                <a:ea typeface="Segoe UI" pitchFamily="34" charset="0"/>
                <a:cs typeface="Segoe UI" pitchFamily="34" charset="0"/>
              </a:rPr>
              <a:t>alternate</a:t>
            </a:r>
            <a:r>
              <a:rPr lang="fr-FR" sz="1400" dirty="0">
                <a:latin typeface="Segoe UI" pitchFamily="34" charset="0"/>
                <a:ea typeface="Segoe UI" pitchFamily="34" charset="0"/>
                <a:cs typeface="Segoe UI" pitchFamily="34" charset="0"/>
              </a:rPr>
              <a:t> </a:t>
            </a:r>
            <a:r>
              <a:rPr lang="fr-FR" sz="1400" dirty="0" err="1">
                <a:latin typeface="Segoe UI" pitchFamily="34" charset="0"/>
                <a:ea typeface="Segoe UI" pitchFamily="34" charset="0"/>
                <a:cs typeface="Segoe UI" pitchFamily="34" charset="0"/>
              </a:rPr>
              <a:t>loginID</a:t>
            </a:r>
            <a:r>
              <a:rPr lang="fr-FR" sz="1400" dirty="0">
                <a:latin typeface="Segoe UI" pitchFamily="34" charset="0"/>
                <a:ea typeface="Segoe UI" pitchFamily="34" charset="0"/>
                <a:cs typeface="Segoe UI" pitchFamily="34" charset="0"/>
              </a:rPr>
              <a:t> …</a:t>
            </a:r>
            <a:endParaRPr lang="en-US" sz="1400" dirty="0"/>
          </a:p>
          <a:p>
            <a:pPr marL="825475" lvl="1" indent="-285750" algn="l">
              <a:buFont typeface="Wingdings" panose="05000000000000000000" pitchFamily="2" charset="2"/>
              <a:buChar char="§"/>
            </a:pPr>
            <a:r>
              <a:rPr lang="en-US" sz="1400" b="1" dirty="0"/>
              <a:t>If current UPN suffix is private, it has to change</a:t>
            </a:r>
          </a:p>
          <a:p>
            <a:pPr marL="1186042" lvl="2" indent="-285750" algn="l">
              <a:buFont typeface="Wingdings" panose="05000000000000000000" pitchFamily="2" charset="2"/>
              <a:buChar char="§"/>
            </a:pPr>
            <a:r>
              <a:rPr lang="en-US" sz="1400" dirty="0"/>
              <a:t>Public domain must be registered as an alternate UPN suffix in Active Directory.</a:t>
            </a:r>
          </a:p>
          <a:p>
            <a:pPr marL="1186042" lvl="2" indent="-285750" algn="l">
              <a:buFont typeface="Wingdings" panose="05000000000000000000" pitchFamily="2" charset="2"/>
              <a:buChar char="§"/>
            </a:pPr>
            <a:r>
              <a:rPr lang="en-US" sz="1400" dirty="0"/>
              <a:t>Users need to be updated</a:t>
            </a:r>
            <a:r>
              <a:rPr lang="en-US" sz="1600" dirty="0"/>
              <a:t>, which could cause problems.</a:t>
            </a:r>
          </a:p>
          <a:p>
            <a:pPr marL="1186042" lvl="2" indent="-285750" algn="l">
              <a:buFont typeface="Wingdings" panose="05000000000000000000" pitchFamily="2" charset="2"/>
              <a:buChar char="§"/>
            </a:pPr>
            <a:endParaRPr lang="en-US" sz="1600" dirty="0"/>
          </a:p>
        </p:txBody>
      </p:sp>
      <p:sp>
        <p:nvSpPr>
          <p:cNvPr id="35" name="Rectangle 34">
            <a:extLst>
              <a:ext uri="{FF2B5EF4-FFF2-40B4-BE49-F238E27FC236}">
                <a16:creationId xmlns:a16="http://schemas.microsoft.com/office/drawing/2014/main" id="{491B543B-2101-49DC-82A1-8496A55AC82D}"/>
              </a:ext>
            </a:extLst>
          </p:cNvPr>
          <p:cNvSpPr/>
          <p:nvPr/>
        </p:nvSpPr>
        <p:spPr>
          <a:xfrm>
            <a:off x="3374817" y="6655971"/>
            <a:ext cx="8777542" cy="338554"/>
          </a:xfrm>
          <a:prstGeom prst="rect">
            <a:avLst/>
          </a:prstGeom>
        </p:spPr>
        <p:txBody>
          <a:bodyPr wrap="square">
            <a:spAutoFit/>
          </a:bodyPr>
          <a:lstStyle/>
          <a:p>
            <a:pPr marL="0" lvl="1" indent="0" algn="l">
              <a:spcBef>
                <a:spcPts val="1248"/>
              </a:spcBef>
              <a:buClr>
                <a:schemeClr val="tx1"/>
              </a:buClr>
              <a:buNone/>
            </a:pPr>
            <a:r>
              <a:rPr lang="en-US" sz="1600" b="1" dirty="0"/>
              <a:t>Ideally, Organization ID = SMTP Address = SIP Address</a:t>
            </a:r>
          </a:p>
        </p:txBody>
      </p:sp>
      <p:grpSp>
        <p:nvGrpSpPr>
          <p:cNvPr id="37" name="Group 36">
            <a:extLst>
              <a:ext uri="{FF2B5EF4-FFF2-40B4-BE49-F238E27FC236}">
                <a16:creationId xmlns:a16="http://schemas.microsoft.com/office/drawing/2014/main" id="{C44E53C4-F93D-4717-8939-CE7D28E3CFC7}"/>
              </a:ext>
            </a:extLst>
          </p:cNvPr>
          <p:cNvGrpSpPr/>
          <p:nvPr/>
        </p:nvGrpSpPr>
        <p:grpSpPr>
          <a:xfrm>
            <a:off x="9262830" y="4528317"/>
            <a:ext cx="2132164" cy="2277493"/>
            <a:chOff x="7763588" y="3497262"/>
            <a:chExt cx="2729792" cy="2615726"/>
          </a:xfrm>
        </p:grpSpPr>
        <p:sp>
          <p:nvSpPr>
            <p:cNvPr id="27" name="Rectangle 8">
              <a:extLst>
                <a:ext uri="{FF2B5EF4-FFF2-40B4-BE49-F238E27FC236}">
                  <a16:creationId xmlns:a16="http://schemas.microsoft.com/office/drawing/2014/main" id="{DB0EA66C-2205-4099-A2BC-B79B1D1E6F8E}"/>
                </a:ext>
              </a:extLst>
            </p:cNvPr>
            <p:cNvSpPr>
              <a:spLocks noChangeArrowheads="1"/>
            </p:cNvSpPr>
            <p:nvPr/>
          </p:nvSpPr>
          <p:spPr bwMode="auto">
            <a:xfrm>
              <a:off x="7763588" y="4515878"/>
              <a:ext cx="2729789" cy="1597110"/>
            </a:xfrm>
            <a:prstGeom prst="rect">
              <a:avLst/>
            </a:prstGeom>
            <a:solidFill>
              <a:srgbClr val="FFFFFF">
                <a:lumMod val="50000"/>
              </a:srgbClr>
            </a:solidFill>
            <a:ln w="9525" algn="ctr">
              <a:noFill/>
              <a:miter lim="800000"/>
              <a:headEnd/>
              <a:tailEnd/>
            </a:ln>
          </p:spPr>
          <p:txBody>
            <a:bodyPr lIns="274320" tIns="265176" rIns="274320" bIns="37744" anchor="t"/>
            <a:lstStyle/>
            <a:p>
              <a:pPr marL="0" marR="0" lvl="1" indent="0" defTabSz="906712" eaLnBrk="1" fontAlgn="auto" latinLnBrk="0" hangingPunct="1">
                <a:lnSpc>
                  <a:spcPct val="100000"/>
                </a:lnSpc>
                <a:spcBef>
                  <a:spcPct val="20000"/>
                </a:spcBef>
                <a:spcAft>
                  <a:spcPts val="615"/>
                </a:spcAft>
                <a:buClr>
                  <a:srgbClr val="ADADAD"/>
                </a:buClr>
                <a:buSzPct val="80000"/>
                <a:buFontTx/>
                <a:buNone/>
                <a:tabLst/>
                <a:defRPr/>
              </a:pPr>
              <a:r>
                <a:rPr kumimoji="0" lang="en-US" sz="1400" b="0" i="0" u="none" strike="noStrike" kern="0" cap="none" spc="0" normalizeH="0" baseline="0" noProof="0" dirty="0">
                  <a:ln>
                    <a:noFill/>
                  </a:ln>
                  <a:solidFill>
                    <a:srgbClr val="FFFFFF"/>
                  </a:solidFill>
                  <a:effectLst/>
                  <a:uLnTx/>
                  <a:uFillTx/>
                  <a:ea typeface="Segoe UI" pitchFamily="34" charset="0"/>
                  <a:cs typeface="Segoe UI" pitchFamily="34" charset="0"/>
                </a:rPr>
                <a:t>UPN suffix must be assigned to any user authenticating through federated authentication</a:t>
              </a:r>
            </a:p>
          </p:txBody>
        </p:sp>
        <p:sp>
          <p:nvSpPr>
            <p:cNvPr id="30" name="Title 15">
              <a:extLst>
                <a:ext uri="{FF2B5EF4-FFF2-40B4-BE49-F238E27FC236}">
                  <a16:creationId xmlns:a16="http://schemas.microsoft.com/office/drawing/2014/main" id="{B316E4E8-8E4F-4E1D-9911-50A4CF05225C}"/>
                </a:ext>
              </a:extLst>
            </p:cNvPr>
            <p:cNvSpPr txBox="1">
              <a:spLocks/>
            </p:cNvSpPr>
            <p:nvPr/>
          </p:nvSpPr>
          <p:spPr bwMode="auto">
            <a:xfrm>
              <a:off x="7763591" y="3497262"/>
              <a:ext cx="2729789" cy="968973"/>
            </a:xfrm>
            <a:prstGeom prst="rect">
              <a:avLst/>
            </a:prstGeom>
            <a:solidFill>
              <a:srgbClr val="0072C6"/>
            </a:solidFill>
            <a:ln w="9525">
              <a:noFill/>
              <a:miter lim="800000"/>
              <a:headEnd/>
              <a:tailEnd/>
            </a:ln>
          </p:spPr>
          <p:txBody>
            <a:bodyPr lIns="182880" tIns="76075" rIns="91440" bIns="118872" anchor="b">
              <a:noAutofit/>
            </a:bodyPr>
            <a:lstStyle>
              <a:defPPr>
                <a:defRPr lang="en-US"/>
              </a:defPPr>
              <a:lvl1pPr defTabSz="907543" fontAlgn="auto">
                <a:lnSpc>
                  <a:spcPct val="80000"/>
                </a:lnSpc>
                <a:spcBef>
                  <a:spcPct val="20000"/>
                </a:spcBef>
                <a:spcAft>
                  <a:spcPts val="0"/>
                </a:spcAft>
                <a:buClr>
                  <a:srgbClr val="84A8D8"/>
                </a:buClr>
                <a:buSzPct val="100000"/>
                <a:defRPr sz="2400">
                  <a:solidFill>
                    <a:schemeClr val="bg1"/>
                  </a:solidFill>
                  <a:latin typeface="Segoe UI Light"/>
                  <a:cs typeface="+mn-cs"/>
                </a:defRPr>
              </a:lvl1pPr>
            </a:lstStyle>
            <a:p>
              <a:pPr marL="0" marR="0" lvl="0" indent="0" algn="l" defTabSz="907543" eaLnBrk="1" fontAlgn="auto" latinLnBrk="0" hangingPunct="1">
                <a:lnSpc>
                  <a:spcPct val="80000"/>
                </a:lnSpc>
                <a:spcBef>
                  <a:spcPct val="20000"/>
                </a:spcBef>
                <a:spcAft>
                  <a:spcPts val="0"/>
                </a:spcAft>
                <a:buClr>
                  <a:srgbClr val="84A8D8"/>
                </a:buClr>
                <a:buSzPct val="100000"/>
                <a:buFontTx/>
                <a:buNone/>
                <a:tabLst/>
                <a:defRPr/>
              </a:pPr>
              <a:endParaRPr kumimoji="0" lang="en-US" sz="1400" b="1" i="0" u="none" strike="noStrike" kern="0" cap="none" spc="0" normalizeH="0" baseline="0" noProof="0">
                <a:ln>
                  <a:noFill/>
                </a:ln>
                <a:solidFill>
                  <a:srgbClr val="FFFFFF"/>
                </a:solidFill>
                <a:effectLst/>
                <a:uLnTx/>
                <a:uFillTx/>
                <a:latin typeface="Segoe UI" pitchFamily="34" charset="0"/>
                <a:ea typeface="Segoe UI" pitchFamily="34" charset="0"/>
                <a:cs typeface="Segoe UI" pitchFamily="34" charset="0"/>
              </a:endParaRPr>
            </a:p>
          </p:txBody>
        </p:sp>
        <p:sp>
          <p:nvSpPr>
            <p:cNvPr id="31" name="Freeform 25">
              <a:extLst>
                <a:ext uri="{FF2B5EF4-FFF2-40B4-BE49-F238E27FC236}">
                  <a16:creationId xmlns:a16="http://schemas.microsoft.com/office/drawing/2014/main" id="{67854845-45DF-41B9-9439-B5A67F1AD0DD}"/>
                </a:ext>
              </a:extLst>
            </p:cNvPr>
            <p:cNvSpPr>
              <a:spLocks noEditPoints="1"/>
            </p:cNvSpPr>
            <p:nvPr/>
          </p:nvSpPr>
          <p:spPr bwMode="black">
            <a:xfrm>
              <a:off x="8912196" y="3652789"/>
              <a:ext cx="642955" cy="59646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algn="l" defTabSz="609570" fontAlgn="auto"/>
              <a:endParaRPr lang="en-US" sz="1400">
                <a:solidFill>
                  <a:srgbClr val="FFFFFF"/>
                </a:solidFill>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50F80EEA-247B-47A7-B147-0A06C4DD665D}"/>
              </a:ext>
            </a:extLst>
          </p:cNvPr>
          <p:cNvSpPr/>
          <p:nvPr/>
        </p:nvSpPr>
        <p:spPr>
          <a:xfrm>
            <a:off x="266694" y="1926021"/>
            <a:ext cx="8073169" cy="1569660"/>
          </a:xfrm>
          <a:prstGeom prst="rect">
            <a:avLst/>
          </a:prstGeom>
        </p:spPr>
        <p:txBody>
          <a:bodyPr wrap="square">
            <a:spAutoFit/>
          </a:bodyPr>
          <a:lstStyle/>
          <a:p>
            <a:pPr marL="285750" indent="-285750" algn="l">
              <a:buFont typeface="Wingdings" panose="05000000000000000000" pitchFamily="2" charset="2"/>
              <a:buChar char="§"/>
            </a:pPr>
            <a:r>
              <a:rPr lang="en-US" sz="1600" b="1" dirty="0">
                <a:solidFill>
                  <a:srgbClr val="0070C0"/>
                </a:solidFill>
              </a:rPr>
              <a:t>What is an Organization ID ?</a:t>
            </a:r>
          </a:p>
          <a:p>
            <a:pPr marL="1186042" lvl="2" indent="-285750" algn="l">
              <a:buFont typeface="Wingdings" panose="05000000000000000000" pitchFamily="2" charset="2"/>
              <a:buChar char="§"/>
            </a:pPr>
            <a:r>
              <a:rPr lang="en-US" sz="1600" b="1" dirty="0">
                <a:solidFill>
                  <a:srgbClr val="505050"/>
                </a:solidFill>
              </a:rPr>
              <a:t>User identifier in Azure Active Directory</a:t>
            </a:r>
          </a:p>
          <a:p>
            <a:pPr marL="1186042" lvl="2" indent="-285750" algn="l">
              <a:buFont typeface="Wingdings" panose="05000000000000000000" pitchFamily="2" charset="2"/>
              <a:buChar char="§"/>
            </a:pPr>
            <a:r>
              <a:rPr lang="en-US" sz="1600" dirty="0">
                <a:solidFill>
                  <a:srgbClr val="505050"/>
                </a:solidFill>
              </a:rPr>
              <a:t>In fact, the only way users identify themselves to AAD</a:t>
            </a:r>
          </a:p>
          <a:p>
            <a:pPr marL="1186042" lvl="2" indent="-285750" algn="l">
              <a:buFont typeface="Wingdings" panose="05000000000000000000" pitchFamily="2" charset="2"/>
              <a:buChar char="§"/>
            </a:pPr>
            <a:r>
              <a:rPr lang="en-US" sz="1600" dirty="0">
                <a:solidFill>
                  <a:srgbClr val="505050"/>
                </a:solidFill>
              </a:rPr>
              <a:t>Users need to know it their identifier, even when federated</a:t>
            </a:r>
          </a:p>
          <a:p>
            <a:pPr marL="1186042" lvl="2" indent="-285750" algn="l">
              <a:buFont typeface="Wingdings" panose="05000000000000000000" pitchFamily="2" charset="2"/>
              <a:buChar char="§"/>
            </a:pPr>
            <a:r>
              <a:rPr lang="en-US" sz="1600" dirty="0">
                <a:solidFill>
                  <a:srgbClr val="505050"/>
                </a:solidFill>
              </a:rPr>
              <a:t>We cannot support simple username or DOMAIN\User</a:t>
            </a:r>
          </a:p>
          <a:p>
            <a:pPr algn="l"/>
            <a:endParaRPr lang="en-US" sz="1600" b="1" dirty="0">
              <a:solidFill>
                <a:srgbClr val="0070C0"/>
              </a:solidFill>
            </a:endParaRPr>
          </a:p>
        </p:txBody>
      </p:sp>
      <p:pic>
        <p:nvPicPr>
          <p:cNvPr id="42" name="Picture 41">
            <a:extLst>
              <a:ext uri="{FF2B5EF4-FFF2-40B4-BE49-F238E27FC236}">
                <a16:creationId xmlns:a16="http://schemas.microsoft.com/office/drawing/2014/main" id="{E2763C36-5134-4C81-BAA7-088F01E0F99F}"/>
              </a:ext>
            </a:extLst>
          </p:cNvPr>
          <p:cNvPicPr>
            <a:picLocks noChangeAspect="1"/>
          </p:cNvPicPr>
          <p:nvPr/>
        </p:nvPicPr>
        <p:blipFill>
          <a:blip r:embed="rId4"/>
          <a:stretch>
            <a:fillRect/>
          </a:stretch>
        </p:blipFill>
        <p:spPr>
          <a:xfrm>
            <a:off x="1412564" y="3218094"/>
            <a:ext cx="1083001" cy="1121225"/>
          </a:xfrm>
          <a:prstGeom prst="rect">
            <a:avLst/>
          </a:prstGeom>
        </p:spPr>
      </p:pic>
      <p:sp>
        <p:nvSpPr>
          <p:cNvPr id="43" name="Rectangle 42">
            <a:extLst>
              <a:ext uri="{FF2B5EF4-FFF2-40B4-BE49-F238E27FC236}">
                <a16:creationId xmlns:a16="http://schemas.microsoft.com/office/drawing/2014/main" id="{F5C59E9A-300B-47A1-B48E-841046EB3F7E}"/>
              </a:ext>
            </a:extLst>
          </p:cNvPr>
          <p:cNvSpPr/>
          <p:nvPr/>
        </p:nvSpPr>
        <p:spPr>
          <a:xfrm>
            <a:off x="1944244" y="3502117"/>
            <a:ext cx="4435583" cy="400110"/>
          </a:xfrm>
          <a:prstGeom prst="rect">
            <a:avLst/>
          </a:prstGeom>
        </p:spPr>
        <p:txBody>
          <a:bodyPr wrap="square">
            <a:spAutoFit/>
          </a:bodyPr>
          <a:lstStyle/>
          <a:p>
            <a:pPr lvl="1" algn="l"/>
            <a:r>
              <a:rPr lang="en-US" sz="2000" b="1" dirty="0"/>
              <a:t>someone@example.com</a:t>
            </a:r>
            <a:endParaRPr lang="en-US" sz="2400" dirty="0"/>
          </a:p>
        </p:txBody>
      </p:sp>
    </p:spTree>
    <p:extLst>
      <p:ext uri="{BB962C8B-B14F-4D97-AF65-F5344CB8AC3E}">
        <p14:creationId xmlns:p14="http://schemas.microsoft.com/office/powerpoint/2010/main" val="20420298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C9557A-E393-4335-8372-0AD3237E39A2}"/>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23</a:t>
            </a:fld>
            <a:endParaRPr lang="en-US" dirty="0"/>
          </a:p>
        </p:txBody>
      </p:sp>
      <p:sp>
        <p:nvSpPr>
          <p:cNvPr id="3" name="Text Placeholder 2">
            <a:extLst>
              <a:ext uri="{FF2B5EF4-FFF2-40B4-BE49-F238E27FC236}">
                <a16:creationId xmlns:a16="http://schemas.microsoft.com/office/drawing/2014/main" id="{743545EA-1F3E-417E-B999-FCA6F2E1E0D1}"/>
              </a:ext>
            </a:extLst>
          </p:cNvPr>
          <p:cNvSpPr>
            <a:spLocks noGrp="1"/>
          </p:cNvSpPr>
          <p:nvPr>
            <p:ph type="body" sz="quarter" idx="13"/>
          </p:nvPr>
        </p:nvSpPr>
        <p:spPr/>
        <p:txBody>
          <a:bodyPr/>
          <a:lstStyle/>
          <a:p>
            <a:r>
              <a:rPr lang="fr-FR" dirty="0"/>
              <a:t>Azure Active Directory Editions &amp; </a:t>
            </a:r>
            <a:r>
              <a:rPr lang="fr-FR" dirty="0" err="1"/>
              <a:t>Licencing</a:t>
            </a:r>
            <a:endParaRPr lang="fr-FR" dirty="0"/>
          </a:p>
        </p:txBody>
      </p:sp>
      <p:sp>
        <p:nvSpPr>
          <p:cNvPr id="4" name="Rectangle 3">
            <a:extLst>
              <a:ext uri="{FF2B5EF4-FFF2-40B4-BE49-F238E27FC236}">
                <a16:creationId xmlns:a16="http://schemas.microsoft.com/office/drawing/2014/main" id="{8D62576E-A026-4DB0-B16A-3A69918636C6}"/>
              </a:ext>
            </a:extLst>
          </p:cNvPr>
          <p:cNvSpPr/>
          <p:nvPr/>
        </p:nvSpPr>
        <p:spPr>
          <a:xfrm>
            <a:off x="366140" y="1750630"/>
            <a:ext cx="10515485" cy="3924151"/>
          </a:xfrm>
          <a:prstGeom prst="rect">
            <a:avLst/>
          </a:prstGeom>
        </p:spPr>
        <p:txBody>
          <a:bodyPr wrap="square">
            <a:spAutoFit/>
          </a:bodyPr>
          <a:lstStyle/>
          <a:p>
            <a:pPr marL="291436" indent="-291436" algn="l">
              <a:buFont typeface="Wingdings" panose="05000000000000000000" pitchFamily="2" charset="2"/>
              <a:buChar char="§"/>
            </a:pPr>
            <a:r>
              <a:rPr lang="en-US" dirty="0"/>
              <a:t>Azure Active Directory comes in four editions : Free, Basic, Premium P1, and Premium P2.</a:t>
            </a:r>
            <a:endParaRPr lang="en-GB" sz="1600" dirty="0"/>
          </a:p>
          <a:p>
            <a:pPr marL="660426" lvl="1" indent="-285750" algn="l">
              <a:lnSpc>
                <a:spcPct val="150000"/>
              </a:lnSpc>
              <a:buFont typeface="Wingdings" panose="05000000000000000000" pitchFamily="2" charset="2"/>
              <a:buChar char="§"/>
            </a:pPr>
            <a:r>
              <a:rPr lang="en-GB" sz="1600" dirty="0"/>
              <a:t>Free</a:t>
            </a:r>
          </a:p>
          <a:p>
            <a:pPr marL="660426" lvl="1" indent="-285750" algn="l">
              <a:lnSpc>
                <a:spcPct val="150000"/>
              </a:lnSpc>
              <a:buFont typeface="Wingdings" panose="05000000000000000000" pitchFamily="2" charset="2"/>
              <a:buChar char="§"/>
            </a:pPr>
            <a:r>
              <a:rPr lang="en-GB" sz="1600" dirty="0"/>
              <a:t>Basic</a:t>
            </a:r>
          </a:p>
          <a:p>
            <a:pPr marL="660426" lvl="1" indent="-285750" algn="l">
              <a:lnSpc>
                <a:spcPct val="150000"/>
              </a:lnSpc>
              <a:buFont typeface="Wingdings" panose="05000000000000000000" pitchFamily="2" charset="2"/>
              <a:buChar char="§"/>
            </a:pPr>
            <a:r>
              <a:rPr lang="en-GB" sz="1600" dirty="0"/>
              <a:t>Premium P1 </a:t>
            </a:r>
          </a:p>
          <a:p>
            <a:pPr marL="660426" lvl="1" indent="-285750" algn="l">
              <a:lnSpc>
                <a:spcPct val="150000"/>
              </a:lnSpc>
              <a:buFont typeface="Wingdings" panose="05000000000000000000" pitchFamily="2" charset="2"/>
              <a:buChar char="§"/>
            </a:pPr>
            <a:r>
              <a:rPr lang="en-GB" sz="1600" dirty="0"/>
              <a:t>Premium P2 adds two additional features (Identity Protection &amp; Privileged Identity Management)</a:t>
            </a:r>
          </a:p>
          <a:p>
            <a:pPr marL="660426" lvl="1" indent="-285750" algn="l">
              <a:lnSpc>
                <a:spcPct val="150000"/>
              </a:lnSpc>
              <a:buFont typeface="Wingdings" panose="05000000000000000000" pitchFamily="2" charset="2"/>
              <a:buChar char="§"/>
            </a:pPr>
            <a:endParaRPr lang="en-GB" sz="1600" dirty="0"/>
          </a:p>
          <a:p>
            <a:pPr marL="203225" indent="-285750" algn="l">
              <a:lnSpc>
                <a:spcPct val="150000"/>
              </a:lnSpc>
              <a:buFont typeface="Wingdings" panose="05000000000000000000" pitchFamily="2" charset="2"/>
              <a:buChar char="§"/>
            </a:pPr>
            <a:r>
              <a:rPr lang="en-GB" sz="1600" dirty="0"/>
              <a:t>EMS (E3 or E5) includes Azure AD :</a:t>
            </a:r>
          </a:p>
          <a:p>
            <a:pPr marL="1282674" lvl="2" indent="-285750" algn="l">
              <a:lnSpc>
                <a:spcPct val="150000"/>
              </a:lnSpc>
              <a:buFont typeface="Wingdings" panose="05000000000000000000" pitchFamily="2" charset="2"/>
              <a:buChar char="§"/>
            </a:pPr>
            <a:r>
              <a:rPr lang="en-GB" sz="1600" dirty="0"/>
              <a:t>EMS E3: includes Azure AD Premium P1 and additional features (</a:t>
            </a:r>
            <a:r>
              <a:rPr lang="en-GB" sz="1600" i="1" dirty="0"/>
              <a:t>Intune, AIP P1, ATA</a:t>
            </a:r>
            <a:r>
              <a:rPr lang="en-GB" sz="1600" dirty="0"/>
              <a:t>) </a:t>
            </a:r>
          </a:p>
          <a:p>
            <a:pPr marL="1282674" lvl="2" indent="-285750" algn="l">
              <a:lnSpc>
                <a:spcPct val="150000"/>
              </a:lnSpc>
              <a:buFont typeface="Wingdings" panose="05000000000000000000" pitchFamily="2" charset="2"/>
              <a:buChar char="§"/>
            </a:pPr>
            <a:r>
              <a:rPr lang="en-GB" sz="1600" dirty="0"/>
              <a:t>EMS E5: includes Azure AD Premium P2 and additional features (</a:t>
            </a:r>
            <a:r>
              <a:rPr lang="en-GB" sz="1600" i="1" dirty="0"/>
              <a:t>Intune, AIP P2, ATA, Cloud App Security</a:t>
            </a:r>
            <a:r>
              <a:rPr lang="en-GB" sz="1600" dirty="0"/>
              <a:t>)</a:t>
            </a:r>
          </a:p>
          <a:p>
            <a:pPr marL="1200150" lvl="2" indent="-285750" algn="l">
              <a:buFont typeface="Wingdings" panose="05000000000000000000" pitchFamily="2" charset="2"/>
              <a:buChar char="§"/>
            </a:pPr>
            <a:endParaRPr lang="en-GB" sz="1600" dirty="0"/>
          </a:p>
        </p:txBody>
      </p:sp>
    </p:spTree>
    <p:extLst>
      <p:ext uri="{BB962C8B-B14F-4D97-AF65-F5344CB8AC3E}">
        <p14:creationId xmlns:p14="http://schemas.microsoft.com/office/powerpoint/2010/main" val="27927546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D98696-567B-4501-9A81-217D172976C8}"/>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24</a:t>
            </a:fld>
            <a:endParaRPr lang="en-US" dirty="0"/>
          </a:p>
        </p:txBody>
      </p:sp>
      <p:sp>
        <p:nvSpPr>
          <p:cNvPr id="3" name="Text Placeholder 2">
            <a:extLst>
              <a:ext uri="{FF2B5EF4-FFF2-40B4-BE49-F238E27FC236}">
                <a16:creationId xmlns:a16="http://schemas.microsoft.com/office/drawing/2014/main" id="{ADBE8CBF-119C-432C-8CA1-4BD8188C6CB9}"/>
              </a:ext>
            </a:extLst>
          </p:cNvPr>
          <p:cNvSpPr>
            <a:spLocks noGrp="1"/>
          </p:cNvSpPr>
          <p:nvPr>
            <p:ph type="body" sz="quarter" idx="13"/>
          </p:nvPr>
        </p:nvSpPr>
        <p:spPr/>
        <p:txBody>
          <a:bodyPr/>
          <a:lstStyle/>
          <a:p>
            <a:r>
              <a:rPr lang="en-US" dirty="0"/>
              <a:t>Azure Active Directory Basic and Premium</a:t>
            </a:r>
            <a:endParaRPr lang="fr-FR" dirty="0"/>
          </a:p>
        </p:txBody>
      </p:sp>
      <p:sp>
        <p:nvSpPr>
          <p:cNvPr id="4" name="TextBox 3">
            <a:extLst>
              <a:ext uri="{FF2B5EF4-FFF2-40B4-BE49-F238E27FC236}">
                <a16:creationId xmlns:a16="http://schemas.microsoft.com/office/drawing/2014/main" id="{4B01268D-3D49-411F-A262-089745602D71}"/>
              </a:ext>
            </a:extLst>
          </p:cNvPr>
          <p:cNvSpPr txBox="1"/>
          <p:nvPr/>
        </p:nvSpPr>
        <p:spPr>
          <a:xfrm>
            <a:off x="549020" y="1942799"/>
            <a:ext cx="7961675" cy="3570208"/>
          </a:xfrm>
          <a:prstGeom prst="rect">
            <a:avLst/>
          </a:prstGeom>
          <a:noFill/>
        </p:spPr>
        <p:txBody>
          <a:bodyPr wrap="square" lIns="182880" tIns="146304" rIns="182880" bIns="146304" rtlCol="0">
            <a:spAutoFit/>
          </a:bodyPr>
          <a:lstStyle/>
          <a:p>
            <a:pPr marL="342900" indent="-3429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Built on top of the free offering, provides a </a:t>
            </a:r>
            <a:r>
              <a:rPr lang="en-US" sz="1600" b="1" dirty="0">
                <a:gradFill>
                  <a:gsLst>
                    <a:gs pos="2917">
                      <a:schemeClr val="tx1"/>
                    </a:gs>
                    <a:gs pos="30000">
                      <a:schemeClr val="tx1"/>
                    </a:gs>
                  </a:gsLst>
                  <a:lin ang="5400000" scaled="0"/>
                </a:gradFill>
              </a:rPr>
              <a:t>robust set </a:t>
            </a:r>
            <a:r>
              <a:rPr lang="en-US" sz="1600" dirty="0">
                <a:gradFill>
                  <a:gsLst>
                    <a:gs pos="2917">
                      <a:schemeClr val="tx1"/>
                    </a:gs>
                    <a:gs pos="30000">
                      <a:schemeClr val="tx1"/>
                    </a:gs>
                  </a:gsLst>
                  <a:lin ang="5400000" scaled="0"/>
                </a:gradFill>
              </a:rPr>
              <a:t>of capabilities </a:t>
            </a:r>
            <a:r>
              <a:rPr lang="en-US" sz="1600" b="1" dirty="0">
                <a:gradFill>
                  <a:gsLst>
                    <a:gs pos="2917">
                      <a:schemeClr val="tx1"/>
                    </a:gs>
                    <a:gs pos="30000">
                      <a:schemeClr val="tx1"/>
                    </a:gs>
                  </a:gsLst>
                  <a:lin ang="5400000" scaled="0"/>
                </a:gradFill>
              </a:rPr>
              <a:t>to empower enterprises</a:t>
            </a:r>
            <a:r>
              <a:rPr lang="en-US" sz="1600" dirty="0">
                <a:gradFill>
                  <a:gsLst>
                    <a:gs pos="2917">
                      <a:schemeClr val="tx1"/>
                    </a:gs>
                    <a:gs pos="30000">
                      <a:schemeClr val="tx1"/>
                    </a:gs>
                  </a:gsLst>
                  <a:lin ang="5400000" scaled="0"/>
                </a:gradFill>
              </a:rPr>
              <a:t> with demanding needs on identity and access management</a:t>
            </a:r>
            <a:br>
              <a:rPr lang="en-US" sz="1600" dirty="0">
                <a:gradFill>
                  <a:gsLst>
                    <a:gs pos="2917">
                      <a:schemeClr val="tx1"/>
                    </a:gs>
                    <a:gs pos="30000">
                      <a:schemeClr val="tx1"/>
                    </a:gs>
                  </a:gsLst>
                  <a:lin ang="5400000" scaled="0"/>
                </a:gradFill>
              </a:rPr>
            </a:br>
            <a:endParaRPr lang="en-US" sz="1600" dirty="0">
              <a:gradFill>
                <a:gsLst>
                  <a:gs pos="2917">
                    <a:schemeClr val="tx1"/>
                  </a:gs>
                  <a:gs pos="30000">
                    <a:schemeClr val="tx1"/>
                  </a:gs>
                </a:gsLst>
                <a:lin ang="5400000" scaled="0"/>
              </a:gradFill>
            </a:endParaRPr>
          </a:p>
          <a:p>
            <a:pPr marL="342900" indent="-342900" algn="l">
              <a:lnSpc>
                <a:spcPct val="90000"/>
              </a:lnSpc>
              <a:spcAft>
                <a:spcPts val="600"/>
              </a:spcAft>
              <a:buFont typeface="Wingdings" panose="05000000000000000000" pitchFamily="2" charset="2"/>
              <a:buChar char="§"/>
            </a:pPr>
            <a:r>
              <a:rPr lang="en-US" sz="1600" b="1" dirty="0">
                <a:gradFill>
                  <a:gsLst>
                    <a:gs pos="2917">
                      <a:schemeClr val="tx1"/>
                    </a:gs>
                    <a:gs pos="30000">
                      <a:schemeClr val="tx1"/>
                    </a:gs>
                  </a:gsLst>
                  <a:lin ang="5400000" scaled="0"/>
                </a:gradFill>
              </a:rPr>
              <a:t>Additionally, Azure AD premium offers:</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Self-Service Group and app Management/Self-Service application additions/Dynamic Groups</a:t>
            </a:r>
          </a:p>
          <a:p>
            <a:pPr marL="882625" lvl="1" indent="-34290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S</a:t>
            </a:r>
            <a:r>
              <a:rPr lang="en-US" sz="1400" dirty="0">
                <a:gradFill>
                  <a:gsLst>
                    <a:gs pos="2917">
                      <a:schemeClr val="tx1"/>
                    </a:gs>
                    <a:gs pos="30000">
                      <a:schemeClr val="tx1"/>
                    </a:gs>
                  </a:gsLst>
                  <a:lin ang="5400000" scaled="0"/>
                </a:gradFill>
              </a:rPr>
              <a:t>elf-</a:t>
            </a:r>
            <a:r>
              <a:rPr lang="en-US" sz="1400" b="1" dirty="0">
                <a:gradFill>
                  <a:gsLst>
                    <a:gs pos="2917">
                      <a:schemeClr val="tx1"/>
                    </a:gs>
                    <a:gs pos="30000">
                      <a:schemeClr val="tx1"/>
                    </a:gs>
                  </a:gsLst>
                  <a:lin ang="5400000" scaled="0"/>
                </a:gradFill>
              </a:rPr>
              <a:t>S</a:t>
            </a:r>
            <a:r>
              <a:rPr lang="en-US" sz="1400" dirty="0">
                <a:gradFill>
                  <a:gsLst>
                    <a:gs pos="2917">
                      <a:schemeClr val="tx1"/>
                    </a:gs>
                    <a:gs pos="30000">
                      <a:schemeClr val="tx1"/>
                    </a:gs>
                  </a:gsLst>
                  <a:lin ang="5400000" scaled="0"/>
                </a:gradFill>
              </a:rPr>
              <a:t>ervice </a:t>
            </a:r>
            <a:r>
              <a:rPr lang="en-US" sz="1400" b="1" dirty="0">
                <a:gradFill>
                  <a:gsLst>
                    <a:gs pos="2917">
                      <a:schemeClr val="tx1"/>
                    </a:gs>
                    <a:gs pos="30000">
                      <a:schemeClr val="tx1"/>
                    </a:gs>
                  </a:gsLst>
                  <a:lin ang="5400000" scaled="0"/>
                </a:gradFill>
              </a:rPr>
              <a:t>P</a:t>
            </a:r>
            <a:r>
              <a:rPr lang="en-US" sz="1400" dirty="0">
                <a:gradFill>
                  <a:gsLst>
                    <a:gs pos="2917">
                      <a:schemeClr val="tx1"/>
                    </a:gs>
                    <a:gs pos="30000">
                      <a:schemeClr val="tx1"/>
                    </a:gs>
                  </a:gsLst>
                  <a:lin ang="5400000" scaled="0"/>
                </a:gradFill>
              </a:rPr>
              <a:t>assword </a:t>
            </a:r>
            <a:r>
              <a:rPr lang="en-US" sz="1400" b="1" dirty="0">
                <a:gradFill>
                  <a:gsLst>
                    <a:gs pos="2917">
                      <a:schemeClr val="tx1"/>
                    </a:gs>
                    <a:gs pos="30000">
                      <a:schemeClr val="tx1"/>
                    </a:gs>
                  </a:gsLst>
                  <a:lin ang="5400000" scaled="0"/>
                </a:gradFill>
              </a:rPr>
              <a:t>R</a:t>
            </a:r>
            <a:r>
              <a:rPr lang="en-US" sz="1400" dirty="0">
                <a:gradFill>
                  <a:gsLst>
                    <a:gs pos="2917">
                      <a:schemeClr val="tx1"/>
                    </a:gs>
                    <a:gs pos="30000">
                      <a:schemeClr val="tx1"/>
                    </a:gs>
                  </a:gsLst>
                  <a:lin ang="5400000" scaled="0"/>
                </a:gradFill>
              </a:rPr>
              <a:t>eset/Change/Unlock with on-premises </a:t>
            </a:r>
            <a:r>
              <a:rPr lang="en-US" sz="1400" b="1" dirty="0">
                <a:gradFill>
                  <a:gsLst>
                    <a:gs pos="2917">
                      <a:schemeClr val="tx1"/>
                    </a:gs>
                    <a:gs pos="30000">
                      <a:schemeClr val="tx1"/>
                    </a:gs>
                  </a:gsLst>
                  <a:lin ang="5400000" scaled="0"/>
                </a:gradFill>
              </a:rPr>
              <a:t>password</a:t>
            </a:r>
            <a:r>
              <a:rPr lang="en-US" sz="1400" dirty="0">
                <a:gradFill>
                  <a:gsLst>
                    <a:gs pos="2917">
                      <a:schemeClr val="tx1"/>
                    </a:gs>
                    <a:gs pos="30000">
                      <a:schemeClr val="tx1"/>
                    </a:gs>
                  </a:gsLst>
                  <a:lin ang="5400000" scaled="0"/>
                </a:gradFill>
              </a:rPr>
              <a:t> </a:t>
            </a:r>
            <a:r>
              <a:rPr lang="en-US" sz="1400" b="1" dirty="0">
                <a:gradFill>
                  <a:gsLst>
                    <a:gs pos="2917">
                      <a:schemeClr val="tx1"/>
                    </a:gs>
                    <a:gs pos="30000">
                      <a:schemeClr val="tx1"/>
                    </a:gs>
                  </a:gsLst>
                  <a:lin ang="5400000" scaled="0"/>
                </a:gradFill>
              </a:rPr>
              <a:t>write-back</a:t>
            </a:r>
          </a:p>
          <a:p>
            <a:pPr marL="882625" lvl="1" indent="-34290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M</a:t>
            </a:r>
            <a:r>
              <a:rPr lang="en-US" sz="1400" dirty="0">
                <a:gradFill>
                  <a:gsLst>
                    <a:gs pos="2917">
                      <a:schemeClr val="tx1"/>
                    </a:gs>
                    <a:gs pos="30000">
                      <a:schemeClr val="tx1"/>
                    </a:gs>
                  </a:gsLst>
                  <a:lin ang="5400000" scaled="0"/>
                </a:gradFill>
              </a:rPr>
              <a:t>ulti-</a:t>
            </a:r>
            <a:r>
              <a:rPr lang="en-US" sz="1400" b="1" dirty="0">
                <a:gradFill>
                  <a:gsLst>
                    <a:gs pos="2917">
                      <a:schemeClr val="tx1"/>
                    </a:gs>
                    <a:gs pos="30000">
                      <a:schemeClr val="tx1"/>
                    </a:gs>
                  </a:gsLst>
                  <a:lin ang="5400000" scaled="0"/>
                </a:gradFill>
              </a:rPr>
              <a:t>F</a:t>
            </a:r>
            <a:r>
              <a:rPr lang="en-US" sz="1400" dirty="0">
                <a:gradFill>
                  <a:gsLst>
                    <a:gs pos="2917">
                      <a:schemeClr val="tx1"/>
                    </a:gs>
                    <a:gs pos="30000">
                      <a:schemeClr val="tx1"/>
                    </a:gs>
                  </a:gsLst>
                  <a:lin ang="5400000" scaled="0"/>
                </a:gradFill>
              </a:rPr>
              <a:t>actor </a:t>
            </a:r>
            <a:r>
              <a:rPr lang="en-US" sz="1400" b="1" dirty="0">
                <a:gradFill>
                  <a:gsLst>
                    <a:gs pos="2917">
                      <a:schemeClr val="tx1"/>
                    </a:gs>
                    <a:gs pos="30000">
                      <a:schemeClr val="tx1"/>
                    </a:gs>
                  </a:gsLst>
                  <a:lin ang="5400000" scaled="0"/>
                </a:gradFill>
              </a:rPr>
              <a:t>A</a:t>
            </a:r>
            <a:r>
              <a:rPr lang="en-US" sz="1400" dirty="0">
                <a:gradFill>
                  <a:gsLst>
                    <a:gs pos="2917">
                      <a:schemeClr val="tx1"/>
                    </a:gs>
                    <a:gs pos="30000">
                      <a:schemeClr val="tx1"/>
                    </a:gs>
                  </a:gsLst>
                  <a:lin ang="5400000" scaled="0"/>
                </a:gradFill>
              </a:rPr>
              <a:t>uthentication – Cloud and On-premises (MFA Server)</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MIM CAL+MIM Server </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Cloud App Discovery </a:t>
            </a:r>
          </a:p>
          <a:p>
            <a:pPr marL="882625" lvl="1" indent="-34290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Connect Health</a:t>
            </a:r>
          </a:p>
          <a:p>
            <a:pPr algn="l">
              <a:lnSpc>
                <a:spcPct val="90000"/>
              </a:lnSpc>
              <a:spcAft>
                <a:spcPts val="600"/>
              </a:spcAft>
            </a:pPr>
            <a:endParaRPr lang="fr-FR" sz="1400" dirty="0" err="1">
              <a:gradFill>
                <a:gsLst>
                  <a:gs pos="2917">
                    <a:schemeClr val="tx1"/>
                  </a:gs>
                  <a:gs pos="30000">
                    <a:schemeClr val="tx1"/>
                  </a:gs>
                </a:gsLst>
                <a:lin ang="5400000" scaled="0"/>
              </a:gradFill>
            </a:endParaRPr>
          </a:p>
        </p:txBody>
      </p:sp>
      <p:grpSp>
        <p:nvGrpSpPr>
          <p:cNvPr id="5" name="Group 4">
            <a:extLst>
              <a:ext uri="{FF2B5EF4-FFF2-40B4-BE49-F238E27FC236}">
                <a16:creationId xmlns:a16="http://schemas.microsoft.com/office/drawing/2014/main" id="{B7F4FCE9-902B-4F7B-AE61-D4643FB3AB91}"/>
              </a:ext>
            </a:extLst>
          </p:cNvPr>
          <p:cNvGrpSpPr>
            <a:grpSpLocks noChangeAspect="1"/>
          </p:cNvGrpSpPr>
          <p:nvPr/>
        </p:nvGrpSpPr>
        <p:grpSpPr bwMode="auto">
          <a:xfrm>
            <a:off x="8065607" y="2079221"/>
            <a:ext cx="4187604" cy="4161211"/>
            <a:chOff x="3125" y="1415"/>
            <a:chExt cx="1586" cy="1576"/>
          </a:xfrm>
          <a:solidFill>
            <a:schemeClr val="tx2"/>
          </a:solidFill>
        </p:grpSpPr>
        <p:sp>
          <p:nvSpPr>
            <p:cNvPr id="6" name="Freeform 5">
              <a:extLst>
                <a:ext uri="{FF2B5EF4-FFF2-40B4-BE49-F238E27FC236}">
                  <a16:creationId xmlns:a16="http://schemas.microsoft.com/office/drawing/2014/main" id="{BF22D528-6D30-4BC8-AC22-CFF39CD918EE}"/>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00B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240"/>
              <a:endParaRPr lang="en-US" sz="1765">
                <a:solidFill>
                  <a:srgbClr val="505050"/>
                </a:solidFill>
                <a:latin typeface="Segoe UI" pitchFamily="34" charset="0"/>
                <a:ea typeface="Segoe UI" pitchFamily="34" charset="0"/>
                <a:cs typeface="Segoe UI" pitchFamily="34" charset="0"/>
              </a:endParaRPr>
            </a:p>
          </p:txBody>
        </p:sp>
        <p:sp>
          <p:nvSpPr>
            <p:cNvPr id="7" name="Freeform 6">
              <a:extLst>
                <a:ext uri="{FF2B5EF4-FFF2-40B4-BE49-F238E27FC236}">
                  <a16:creationId xmlns:a16="http://schemas.microsoft.com/office/drawing/2014/main" id="{9F880608-7CD8-49C9-8784-1D1FA77C4365}"/>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00B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240"/>
              <a:endParaRPr lang="en-US" sz="1765">
                <a:solidFill>
                  <a:srgbClr val="505050"/>
                </a:solidFill>
                <a:latin typeface="Segoe UI" pitchFamily="34" charset="0"/>
                <a:ea typeface="Segoe UI" pitchFamily="34" charset="0"/>
                <a:cs typeface="Segoe UI" pitchFamily="34" charset="0"/>
              </a:endParaRPr>
            </a:p>
          </p:txBody>
        </p:sp>
        <p:sp>
          <p:nvSpPr>
            <p:cNvPr id="8" name="Freeform 7">
              <a:extLst>
                <a:ext uri="{FF2B5EF4-FFF2-40B4-BE49-F238E27FC236}">
                  <a16:creationId xmlns:a16="http://schemas.microsoft.com/office/drawing/2014/main" id="{7F3AD224-D277-4205-96BB-25678974D070}"/>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00B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240"/>
              <a:endParaRPr lang="en-US" sz="1765">
                <a:solidFill>
                  <a:srgbClr val="505050"/>
                </a:solidFill>
                <a:latin typeface="Segoe UI" pitchFamily="34" charset="0"/>
                <a:ea typeface="Segoe UI" pitchFamily="34" charset="0"/>
                <a:cs typeface="Segoe UI" pitchFamily="34" charset="0"/>
              </a:endParaRPr>
            </a:p>
          </p:txBody>
        </p:sp>
      </p:grpSp>
      <p:pic>
        <p:nvPicPr>
          <p:cNvPr id="9" name="Picture 8">
            <a:extLst>
              <a:ext uri="{FF2B5EF4-FFF2-40B4-BE49-F238E27FC236}">
                <a16:creationId xmlns:a16="http://schemas.microsoft.com/office/drawing/2014/main" id="{F2CA296A-B7E5-4126-9A14-6A886C941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00000">
            <a:off x="8765341" y="3319753"/>
            <a:ext cx="540431" cy="1283103"/>
          </a:xfrm>
          <a:prstGeom prst="rect">
            <a:avLst/>
          </a:prstGeom>
        </p:spPr>
      </p:pic>
      <p:grpSp>
        <p:nvGrpSpPr>
          <p:cNvPr id="10" name="Group 9">
            <a:extLst>
              <a:ext uri="{FF2B5EF4-FFF2-40B4-BE49-F238E27FC236}">
                <a16:creationId xmlns:a16="http://schemas.microsoft.com/office/drawing/2014/main" id="{8503E465-DBD7-47D8-A3EF-FA5EB000054E}"/>
              </a:ext>
            </a:extLst>
          </p:cNvPr>
          <p:cNvGrpSpPr/>
          <p:nvPr/>
        </p:nvGrpSpPr>
        <p:grpSpPr>
          <a:xfrm>
            <a:off x="10513796" y="3521170"/>
            <a:ext cx="626053" cy="786711"/>
            <a:chOff x="10625658" y="4454015"/>
            <a:chExt cx="802486" cy="802486"/>
          </a:xfrm>
        </p:grpSpPr>
        <p:sp>
          <p:nvSpPr>
            <p:cNvPr id="11" name="Oval 10">
              <a:extLst>
                <a:ext uri="{FF2B5EF4-FFF2-40B4-BE49-F238E27FC236}">
                  <a16:creationId xmlns:a16="http://schemas.microsoft.com/office/drawing/2014/main" id="{E5ACF72C-0E81-4653-8DAE-1568B30FC627}"/>
                </a:ext>
              </a:extLst>
            </p:cNvPr>
            <p:cNvSpPr/>
            <p:nvPr/>
          </p:nvSpPr>
          <p:spPr bwMode="auto">
            <a:xfrm>
              <a:off x="10625658" y="4454015"/>
              <a:ext cx="802486" cy="802486"/>
            </a:xfrm>
            <a:prstGeom prst="ellipse">
              <a:avLst/>
            </a:prstGeom>
            <a:solidFill>
              <a:srgbClr val="00BEF2"/>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138" fontAlgn="base">
                <a:lnSpc>
                  <a:spcPct val="90000"/>
                </a:lnSpc>
                <a:spcBef>
                  <a:spcPct val="0"/>
                </a:spcBef>
                <a:spcAft>
                  <a:spcPct val="0"/>
                </a:spcAft>
              </a:pPr>
              <a:endParaRPr lang="en-US" sz="1961" spc="-49">
                <a:gradFill>
                  <a:gsLst>
                    <a:gs pos="1250">
                      <a:srgbClr val="EFEFEF"/>
                    </a:gs>
                    <a:gs pos="10417">
                      <a:srgbClr val="EFEFEF"/>
                    </a:gs>
                  </a:gsLst>
                  <a:lin ang="5400000" scaled="0"/>
                </a:gradFill>
                <a:latin typeface="Segoe UI" pitchFamily="34" charset="0"/>
                <a:ea typeface="Segoe UI" pitchFamily="34" charset="0"/>
                <a:cs typeface="Segoe UI" pitchFamily="34" charset="0"/>
              </a:endParaRPr>
            </a:p>
          </p:txBody>
        </p:sp>
        <p:sp>
          <p:nvSpPr>
            <p:cNvPr id="12" name="Cross 11">
              <a:extLst>
                <a:ext uri="{FF2B5EF4-FFF2-40B4-BE49-F238E27FC236}">
                  <a16:creationId xmlns:a16="http://schemas.microsoft.com/office/drawing/2014/main" id="{59CB6B99-06AB-49CE-98B1-9C55D4879C23}"/>
                </a:ext>
              </a:extLst>
            </p:cNvPr>
            <p:cNvSpPr/>
            <p:nvPr/>
          </p:nvSpPr>
          <p:spPr bwMode="auto">
            <a:xfrm>
              <a:off x="10835419" y="4668040"/>
              <a:ext cx="403855" cy="403855"/>
            </a:xfrm>
            <a:prstGeom prst="plus">
              <a:avLst>
                <a:gd name="adj" fmla="val 35093"/>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138" fontAlgn="base">
                <a:lnSpc>
                  <a:spcPct val="90000"/>
                </a:lnSpc>
                <a:spcBef>
                  <a:spcPct val="0"/>
                </a:spcBef>
                <a:spcAft>
                  <a:spcPct val="0"/>
                </a:spcAft>
              </a:pPr>
              <a:endParaRPr lang="en-US" sz="1961" spc="-49">
                <a:gradFill>
                  <a:gsLst>
                    <a:gs pos="1250">
                      <a:srgbClr val="EFEFEF"/>
                    </a:gs>
                    <a:gs pos="10417">
                      <a:srgbClr val="EFEFEF"/>
                    </a:gs>
                  </a:gsLst>
                  <a:lin ang="5400000" scaled="0"/>
                </a:gradFill>
                <a:latin typeface="Segoe UI" pitchFamily="34" charset="0"/>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A955FF3A-4327-46AD-BD7A-2E71A6F0E3C6}"/>
              </a:ext>
            </a:extLst>
          </p:cNvPr>
          <p:cNvGrpSpPr/>
          <p:nvPr/>
        </p:nvGrpSpPr>
        <p:grpSpPr>
          <a:xfrm>
            <a:off x="10900496" y="3535590"/>
            <a:ext cx="626053" cy="786711"/>
            <a:chOff x="10625658" y="4454015"/>
            <a:chExt cx="802486" cy="802486"/>
          </a:xfrm>
        </p:grpSpPr>
        <p:sp>
          <p:nvSpPr>
            <p:cNvPr id="14" name="Oval 13">
              <a:extLst>
                <a:ext uri="{FF2B5EF4-FFF2-40B4-BE49-F238E27FC236}">
                  <a16:creationId xmlns:a16="http://schemas.microsoft.com/office/drawing/2014/main" id="{D828C589-9087-4EE8-AA1C-3E85F0AC376C}"/>
                </a:ext>
              </a:extLst>
            </p:cNvPr>
            <p:cNvSpPr/>
            <p:nvPr/>
          </p:nvSpPr>
          <p:spPr bwMode="auto">
            <a:xfrm>
              <a:off x="10625658" y="4454015"/>
              <a:ext cx="802486" cy="802486"/>
            </a:xfrm>
            <a:prstGeom prst="ellipse">
              <a:avLst/>
            </a:prstGeom>
            <a:solidFill>
              <a:srgbClr val="00BEF2"/>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138" fontAlgn="base">
                <a:lnSpc>
                  <a:spcPct val="90000"/>
                </a:lnSpc>
                <a:spcBef>
                  <a:spcPct val="0"/>
                </a:spcBef>
                <a:spcAft>
                  <a:spcPct val="0"/>
                </a:spcAft>
              </a:pPr>
              <a:endParaRPr lang="en-US" sz="1961" spc="-49">
                <a:gradFill>
                  <a:gsLst>
                    <a:gs pos="1250">
                      <a:srgbClr val="EFEFEF"/>
                    </a:gs>
                    <a:gs pos="10417">
                      <a:srgbClr val="EFEFEF"/>
                    </a:gs>
                  </a:gsLst>
                  <a:lin ang="5400000" scaled="0"/>
                </a:gradFill>
                <a:latin typeface="Segoe UI" pitchFamily="34" charset="0"/>
                <a:ea typeface="Segoe UI" pitchFamily="34" charset="0"/>
                <a:cs typeface="Segoe UI" pitchFamily="34" charset="0"/>
              </a:endParaRPr>
            </a:p>
          </p:txBody>
        </p:sp>
        <p:sp>
          <p:nvSpPr>
            <p:cNvPr id="15" name="Cross 14">
              <a:extLst>
                <a:ext uri="{FF2B5EF4-FFF2-40B4-BE49-F238E27FC236}">
                  <a16:creationId xmlns:a16="http://schemas.microsoft.com/office/drawing/2014/main" id="{8B962E49-FC72-484D-98CA-7B44E2642912}"/>
                </a:ext>
              </a:extLst>
            </p:cNvPr>
            <p:cNvSpPr/>
            <p:nvPr/>
          </p:nvSpPr>
          <p:spPr bwMode="auto">
            <a:xfrm>
              <a:off x="10835419" y="4668040"/>
              <a:ext cx="403855" cy="403855"/>
            </a:xfrm>
            <a:prstGeom prst="plus">
              <a:avLst>
                <a:gd name="adj" fmla="val 35093"/>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138" fontAlgn="base">
                <a:lnSpc>
                  <a:spcPct val="90000"/>
                </a:lnSpc>
                <a:spcBef>
                  <a:spcPct val="0"/>
                </a:spcBef>
                <a:spcAft>
                  <a:spcPct val="0"/>
                </a:spcAft>
              </a:pPr>
              <a:endParaRPr lang="en-US" sz="1961" spc="-49">
                <a:gradFill>
                  <a:gsLst>
                    <a:gs pos="1250">
                      <a:srgbClr val="EFEFEF"/>
                    </a:gs>
                    <a:gs pos="10417">
                      <a:srgbClr val="EFEFEF"/>
                    </a:gs>
                  </a:gsLst>
                  <a:lin ang="5400000" scaled="0"/>
                </a:gra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8123464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7479A-B42D-48F3-886C-7B0FC0BA5219}"/>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25</a:t>
            </a:fld>
            <a:endParaRPr lang="en-US" dirty="0"/>
          </a:p>
        </p:txBody>
      </p:sp>
      <p:sp>
        <p:nvSpPr>
          <p:cNvPr id="3" name="Text Placeholder 2">
            <a:extLst>
              <a:ext uri="{FF2B5EF4-FFF2-40B4-BE49-F238E27FC236}">
                <a16:creationId xmlns:a16="http://schemas.microsoft.com/office/drawing/2014/main" id="{CB3AA9F0-2092-4A6D-99DB-66D64557EB68}"/>
              </a:ext>
            </a:extLst>
          </p:cNvPr>
          <p:cNvSpPr>
            <a:spLocks noGrp="1"/>
          </p:cNvSpPr>
          <p:nvPr>
            <p:ph type="body" sz="quarter" idx="13"/>
          </p:nvPr>
        </p:nvSpPr>
        <p:spPr/>
        <p:txBody>
          <a:bodyPr/>
          <a:lstStyle/>
          <a:p>
            <a:r>
              <a:rPr lang="fr-FR" dirty="0"/>
              <a:t>Azure Active Directory Editions </a:t>
            </a:r>
            <a:r>
              <a:rPr lang="fr-FR" dirty="0" err="1"/>
              <a:t>Feature</a:t>
            </a:r>
            <a:r>
              <a:rPr lang="fr-FR" dirty="0"/>
              <a:t> </a:t>
            </a:r>
            <a:r>
              <a:rPr lang="fr-FR" dirty="0" err="1"/>
              <a:t>Comparison</a:t>
            </a:r>
            <a:r>
              <a:rPr lang="fr-FR" dirty="0"/>
              <a:t> </a:t>
            </a:r>
          </a:p>
        </p:txBody>
      </p:sp>
      <p:pic>
        <p:nvPicPr>
          <p:cNvPr id="5" name="Picture 4">
            <a:extLst>
              <a:ext uri="{FF2B5EF4-FFF2-40B4-BE49-F238E27FC236}">
                <a16:creationId xmlns:a16="http://schemas.microsoft.com/office/drawing/2014/main" id="{6A57E526-3D7F-4B22-9132-FF1C8063D8EA}"/>
              </a:ext>
            </a:extLst>
          </p:cNvPr>
          <p:cNvPicPr>
            <a:picLocks noChangeAspect="1"/>
          </p:cNvPicPr>
          <p:nvPr/>
        </p:nvPicPr>
        <p:blipFill>
          <a:blip r:embed="rId3"/>
          <a:stretch>
            <a:fillRect/>
          </a:stretch>
        </p:blipFill>
        <p:spPr>
          <a:xfrm>
            <a:off x="1277721" y="1631019"/>
            <a:ext cx="8708915" cy="4943903"/>
          </a:xfrm>
          <a:prstGeom prst="rect">
            <a:avLst/>
          </a:prstGeom>
        </p:spPr>
      </p:pic>
      <p:sp>
        <p:nvSpPr>
          <p:cNvPr id="7" name="Rectangle 6">
            <a:extLst>
              <a:ext uri="{FF2B5EF4-FFF2-40B4-BE49-F238E27FC236}">
                <a16:creationId xmlns:a16="http://schemas.microsoft.com/office/drawing/2014/main" id="{4C27E3C3-5D2D-44CD-A7B4-0D9E3E73A884}"/>
              </a:ext>
            </a:extLst>
          </p:cNvPr>
          <p:cNvSpPr/>
          <p:nvPr/>
        </p:nvSpPr>
        <p:spPr>
          <a:xfrm>
            <a:off x="1006213" y="6664167"/>
            <a:ext cx="9235339" cy="307777"/>
          </a:xfrm>
          <a:prstGeom prst="rect">
            <a:avLst/>
          </a:prstGeom>
        </p:spPr>
        <p:txBody>
          <a:bodyPr wrap="square">
            <a:spAutoFit/>
          </a:bodyPr>
          <a:lstStyle/>
          <a:p>
            <a:r>
              <a:rPr lang="en-US" sz="1400" dirty="0"/>
              <a:t>The up-to-date &amp; full table is available here : </a:t>
            </a:r>
            <a:r>
              <a:rPr lang="en-US" sz="1400" dirty="0">
                <a:hlinkClick r:id="rId4"/>
              </a:rPr>
              <a:t>https://azure.microsoft.com/en-us/pricing/details/active-directory/</a:t>
            </a:r>
            <a:r>
              <a:rPr lang="en-US" sz="1400" dirty="0"/>
              <a:t>  </a:t>
            </a:r>
            <a:endParaRPr lang="fr-FR" sz="1400" dirty="0"/>
          </a:p>
        </p:txBody>
      </p:sp>
    </p:spTree>
    <p:extLst>
      <p:ext uri="{BB962C8B-B14F-4D97-AF65-F5344CB8AC3E}">
        <p14:creationId xmlns:p14="http://schemas.microsoft.com/office/powerpoint/2010/main" val="25982377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3393C-2BA2-4A8D-9B3A-339BF98DAF8D}"/>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26</a:t>
            </a:fld>
            <a:endParaRPr lang="en-US" dirty="0"/>
          </a:p>
        </p:txBody>
      </p:sp>
      <p:sp>
        <p:nvSpPr>
          <p:cNvPr id="3" name="Text Placeholder 2">
            <a:extLst>
              <a:ext uri="{FF2B5EF4-FFF2-40B4-BE49-F238E27FC236}">
                <a16:creationId xmlns:a16="http://schemas.microsoft.com/office/drawing/2014/main" id="{C2CA65A6-2F1E-4176-8377-53FF5CD92322}"/>
              </a:ext>
            </a:extLst>
          </p:cNvPr>
          <p:cNvSpPr>
            <a:spLocks noGrp="1"/>
          </p:cNvSpPr>
          <p:nvPr>
            <p:ph type="body" sz="quarter" idx="13"/>
          </p:nvPr>
        </p:nvSpPr>
        <p:spPr/>
        <p:txBody>
          <a:bodyPr/>
          <a:lstStyle/>
          <a:p>
            <a:r>
              <a:rPr lang="fr-FR" dirty="0" err="1"/>
              <a:t>Understanding</a:t>
            </a:r>
            <a:r>
              <a:rPr lang="fr-FR" dirty="0"/>
              <a:t> </a:t>
            </a:r>
            <a:r>
              <a:rPr lang="fr-FR" dirty="0" err="1"/>
              <a:t>Synchronization</a:t>
            </a:r>
            <a:r>
              <a:rPr lang="fr-FR" dirty="0"/>
              <a:t> and Federation</a:t>
            </a:r>
          </a:p>
          <a:p>
            <a:endParaRPr lang="fr-FR" dirty="0"/>
          </a:p>
        </p:txBody>
      </p:sp>
      <p:cxnSp>
        <p:nvCxnSpPr>
          <p:cNvPr id="5" name="Straight Arrow Connector 4">
            <a:extLst>
              <a:ext uri="{FF2B5EF4-FFF2-40B4-BE49-F238E27FC236}">
                <a16:creationId xmlns:a16="http://schemas.microsoft.com/office/drawing/2014/main" id="{7A997642-830D-4DFE-BF9C-0FC6E5E4CEB7}"/>
              </a:ext>
            </a:extLst>
          </p:cNvPr>
          <p:cNvCxnSpPr/>
          <p:nvPr/>
        </p:nvCxnSpPr>
        <p:spPr>
          <a:xfrm flipH="1" flipV="1">
            <a:off x="3651826" y="5571989"/>
            <a:ext cx="950471" cy="319406"/>
          </a:xfrm>
          <a:prstGeom prst="straightConnector1">
            <a:avLst/>
          </a:prstGeom>
          <a:noFill/>
          <a:ln w="25400" cap="rnd" cmpd="sng" algn="ctr">
            <a:solidFill>
              <a:srgbClr val="0070C0"/>
            </a:solidFill>
            <a:prstDash val="sysDot"/>
            <a:headEnd type="triangle"/>
            <a:tailEnd type="triangle"/>
          </a:ln>
          <a:effectLst/>
        </p:spPr>
      </p:cxnSp>
      <p:sp>
        <p:nvSpPr>
          <p:cNvPr id="6" name="Rectangle 5">
            <a:extLst>
              <a:ext uri="{FF2B5EF4-FFF2-40B4-BE49-F238E27FC236}">
                <a16:creationId xmlns:a16="http://schemas.microsoft.com/office/drawing/2014/main" id="{50EBC091-EC0A-4280-A9A5-6377F2F2C3C8}"/>
              </a:ext>
            </a:extLst>
          </p:cNvPr>
          <p:cNvSpPr/>
          <p:nvPr/>
        </p:nvSpPr>
        <p:spPr bwMode="auto">
          <a:xfrm>
            <a:off x="7676147" y="2626555"/>
            <a:ext cx="4448582" cy="581698"/>
          </a:xfrm>
          <a:prstGeom prst="rect">
            <a:avLst/>
          </a:prstGeom>
          <a:ln>
            <a:noFill/>
          </a:ln>
        </p:spPr>
        <p:txBody>
          <a:bodyPr vert="horz" wrap="square" lIns="0" tIns="0" rIns="0" bIns="0" rtlCol="0">
            <a:spAutoFit/>
          </a:bodyPr>
          <a:lstStyle/>
          <a:p>
            <a:pPr defTabSz="932597">
              <a:lnSpc>
                <a:spcPct val="90000"/>
              </a:lnSpc>
              <a:spcBef>
                <a:spcPts val="1224"/>
              </a:spcBef>
              <a:defRPr/>
            </a:pPr>
            <a:r>
              <a:rPr lang="en-US" sz="1400" kern="0" spc="-32" dirty="0">
                <a:solidFill>
                  <a:srgbClr val="002050">
                    <a:lumMod val="50000"/>
                  </a:srgbClr>
                </a:solidFill>
              </a:rPr>
              <a:t>User attributes are synchronized </a:t>
            </a:r>
            <a:r>
              <a:rPr lang="en-US" sz="1400" b="1" kern="0" spc="-32" dirty="0">
                <a:solidFill>
                  <a:srgbClr val="06796F"/>
                </a:solidFill>
              </a:rPr>
              <a:t>including the password hash</a:t>
            </a:r>
            <a:r>
              <a:rPr lang="en-US" sz="1400" kern="0" spc="-32" dirty="0">
                <a:solidFill>
                  <a:srgbClr val="002050">
                    <a:lumMod val="50000"/>
                  </a:srgbClr>
                </a:solidFill>
              </a:rPr>
              <a:t>, authentication can be completed against </a:t>
            </a:r>
            <a:r>
              <a:rPr lang="en-US" sz="1400" u="sng" kern="0" spc="-32" dirty="0">
                <a:solidFill>
                  <a:srgbClr val="002050">
                    <a:lumMod val="50000"/>
                  </a:srgbClr>
                </a:solidFill>
              </a:rPr>
              <a:t>either</a:t>
            </a:r>
            <a:r>
              <a:rPr lang="en-US" sz="1400" kern="0" spc="-32" dirty="0">
                <a:solidFill>
                  <a:srgbClr val="002050">
                    <a:lumMod val="50000"/>
                  </a:srgbClr>
                </a:solidFill>
              </a:rPr>
              <a:t> </a:t>
            </a:r>
            <a:r>
              <a:rPr lang="en-US" sz="1400" b="1" kern="0" spc="-32" dirty="0">
                <a:solidFill>
                  <a:srgbClr val="06796F"/>
                </a:solidFill>
              </a:rPr>
              <a:t>Azure </a:t>
            </a:r>
            <a:r>
              <a:rPr lang="en-US" sz="1400" u="sng" kern="0" spc="-32" dirty="0">
                <a:solidFill>
                  <a:srgbClr val="002050">
                    <a:lumMod val="50000"/>
                  </a:srgbClr>
                </a:solidFill>
              </a:rPr>
              <a:t>or</a:t>
            </a:r>
            <a:r>
              <a:rPr lang="en-US" sz="1400" b="1" kern="0" spc="-32" dirty="0">
                <a:solidFill>
                  <a:srgbClr val="06796F"/>
                </a:solidFill>
              </a:rPr>
              <a:t> Windows Server Active Directory</a:t>
            </a:r>
          </a:p>
        </p:txBody>
      </p:sp>
      <p:cxnSp>
        <p:nvCxnSpPr>
          <p:cNvPr id="7" name="Straight Arrow Connector 6">
            <a:extLst>
              <a:ext uri="{FF2B5EF4-FFF2-40B4-BE49-F238E27FC236}">
                <a16:creationId xmlns:a16="http://schemas.microsoft.com/office/drawing/2014/main" id="{5F24F9BB-1C78-4548-AA75-4339E08BDEAA}"/>
              </a:ext>
            </a:extLst>
          </p:cNvPr>
          <p:cNvCxnSpPr/>
          <p:nvPr/>
        </p:nvCxnSpPr>
        <p:spPr>
          <a:xfrm flipH="1">
            <a:off x="6183890" y="5597296"/>
            <a:ext cx="1333211" cy="415297"/>
          </a:xfrm>
          <a:prstGeom prst="straightConnector1">
            <a:avLst/>
          </a:prstGeom>
          <a:noFill/>
          <a:ln w="25400" cap="rnd" cmpd="sng" algn="ctr">
            <a:solidFill>
              <a:srgbClr val="0070C0"/>
            </a:solidFill>
            <a:prstDash val="sysDot"/>
            <a:headEnd type="triangle"/>
            <a:tailEnd type="triangle"/>
          </a:ln>
          <a:effectLst/>
        </p:spPr>
      </p:cxnSp>
      <p:sp>
        <p:nvSpPr>
          <p:cNvPr id="8" name="Rectangle 7">
            <a:extLst>
              <a:ext uri="{FF2B5EF4-FFF2-40B4-BE49-F238E27FC236}">
                <a16:creationId xmlns:a16="http://schemas.microsoft.com/office/drawing/2014/main" id="{1A620E56-26A2-42A6-BE5B-6A41C9EB84E3}"/>
              </a:ext>
            </a:extLst>
          </p:cNvPr>
          <p:cNvSpPr/>
          <p:nvPr/>
        </p:nvSpPr>
        <p:spPr>
          <a:xfrm>
            <a:off x="4992021" y="5052474"/>
            <a:ext cx="750320" cy="383878"/>
          </a:xfrm>
          <a:prstGeom prst="rect">
            <a:avLst/>
          </a:prstGeom>
          <a:ln>
            <a:noFill/>
          </a:ln>
        </p:spPr>
        <p:txBody>
          <a:bodyPr wrap="square" lIns="0" tIns="0" rIns="0" bIns="0" anchor="ctr">
            <a:spAutoFit/>
          </a:bodyPr>
          <a:lstStyle/>
          <a:p>
            <a:pPr algn="ctr" defTabSz="1118272">
              <a:defRPr/>
            </a:pPr>
            <a:r>
              <a:rPr lang="en-US" sz="1223" b="1" kern="0" dirty="0">
                <a:ln>
                  <a:solidFill>
                    <a:srgbClr val="FFFFFF">
                      <a:alpha val="0"/>
                    </a:srgbClr>
                  </a:solidFill>
                </a:ln>
              </a:rPr>
              <a:t>Identity Sync</a:t>
            </a:r>
          </a:p>
        </p:txBody>
      </p:sp>
      <p:grpSp>
        <p:nvGrpSpPr>
          <p:cNvPr id="9" name="Group 8">
            <a:extLst>
              <a:ext uri="{FF2B5EF4-FFF2-40B4-BE49-F238E27FC236}">
                <a16:creationId xmlns:a16="http://schemas.microsoft.com/office/drawing/2014/main" id="{574AE04F-0E6F-420D-A085-D53BB3EC90A4}"/>
              </a:ext>
            </a:extLst>
          </p:cNvPr>
          <p:cNvGrpSpPr/>
          <p:nvPr/>
        </p:nvGrpSpPr>
        <p:grpSpPr>
          <a:xfrm>
            <a:off x="4808409" y="5597297"/>
            <a:ext cx="928687" cy="1211652"/>
            <a:chOff x="7099380" y="2441962"/>
            <a:chExt cx="867823" cy="1132243"/>
          </a:xfrm>
        </p:grpSpPr>
        <p:sp>
          <p:nvSpPr>
            <p:cNvPr id="10" name="Rectangle 9">
              <a:extLst>
                <a:ext uri="{FF2B5EF4-FFF2-40B4-BE49-F238E27FC236}">
                  <a16:creationId xmlns:a16="http://schemas.microsoft.com/office/drawing/2014/main" id="{A07B9EF1-85FA-4A6E-8708-F85B4EACA629}"/>
                </a:ext>
              </a:extLst>
            </p:cNvPr>
            <p:cNvSpPr/>
            <p:nvPr/>
          </p:nvSpPr>
          <p:spPr>
            <a:xfrm>
              <a:off x="7231528" y="3372881"/>
              <a:ext cx="735675" cy="201324"/>
            </a:xfrm>
            <a:prstGeom prst="rect">
              <a:avLst/>
            </a:prstGeom>
            <a:ln>
              <a:noFill/>
            </a:ln>
          </p:spPr>
          <p:txBody>
            <a:bodyPr wrap="square" lIns="0" tIns="0" rIns="0" bIns="0" anchor="ctr">
              <a:spAutoFit/>
            </a:bodyPr>
            <a:lstStyle/>
            <a:p>
              <a:pPr algn="ctr" defTabSz="1118272">
                <a:defRPr/>
              </a:pPr>
              <a:r>
                <a:rPr lang="en-US" sz="1400" b="1" kern="0" dirty="0">
                  <a:ln>
                    <a:solidFill>
                      <a:srgbClr val="FFFFFF">
                        <a:alpha val="0"/>
                      </a:srgbClr>
                    </a:solidFill>
                  </a:ln>
                </a:rPr>
                <a:t>AD FS</a:t>
              </a:r>
            </a:p>
          </p:txBody>
        </p:sp>
        <p:grpSp>
          <p:nvGrpSpPr>
            <p:cNvPr id="11" name="Group 10">
              <a:extLst>
                <a:ext uri="{FF2B5EF4-FFF2-40B4-BE49-F238E27FC236}">
                  <a16:creationId xmlns:a16="http://schemas.microsoft.com/office/drawing/2014/main" id="{A8419A22-4EFB-4F9F-8335-2F37ACFA5FF1}"/>
                </a:ext>
              </a:extLst>
            </p:cNvPr>
            <p:cNvGrpSpPr/>
            <p:nvPr/>
          </p:nvGrpSpPr>
          <p:grpSpPr>
            <a:xfrm>
              <a:off x="7099380" y="2441962"/>
              <a:ext cx="776661" cy="927326"/>
              <a:chOff x="7348547" y="1211262"/>
              <a:chExt cx="1530784" cy="1827743"/>
            </a:xfrm>
          </p:grpSpPr>
          <p:sp>
            <p:nvSpPr>
              <p:cNvPr id="12" name="Freeform 836">
                <a:extLst>
                  <a:ext uri="{FF2B5EF4-FFF2-40B4-BE49-F238E27FC236}">
                    <a16:creationId xmlns:a16="http://schemas.microsoft.com/office/drawing/2014/main" id="{9F0C4E15-CC24-4FD7-8D1A-293CF28F02E3}"/>
                  </a:ext>
                </a:extLst>
              </p:cNvPr>
              <p:cNvSpPr>
                <a:spLocks noEditPoints="1"/>
              </p:cNvSpPr>
              <p:nvPr/>
            </p:nvSpPr>
            <p:spPr bwMode="auto">
              <a:xfrm>
                <a:off x="7915734" y="1211262"/>
                <a:ext cx="963597" cy="1827743"/>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GB" sz="1836" kern="0">
                  <a:solidFill>
                    <a:prstClr val="white"/>
                  </a:solidFill>
                </a:endParaRPr>
              </a:p>
            </p:txBody>
          </p:sp>
          <p:grpSp>
            <p:nvGrpSpPr>
              <p:cNvPr id="13" name="Group 12">
                <a:extLst>
                  <a:ext uri="{FF2B5EF4-FFF2-40B4-BE49-F238E27FC236}">
                    <a16:creationId xmlns:a16="http://schemas.microsoft.com/office/drawing/2014/main" id="{4C3066CE-19DE-4A2B-B42D-ABE281E56AAD}"/>
                  </a:ext>
                </a:extLst>
              </p:cNvPr>
              <p:cNvGrpSpPr/>
              <p:nvPr/>
            </p:nvGrpSpPr>
            <p:grpSpPr>
              <a:xfrm>
                <a:off x="7348547" y="1752940"/>
                <a:ext cx="1348570" cy="888065"/>
                <a:chOff x="6873117" y="2094811"/>
                <a:chExt cx="1134713" cy="747235"/>
              </a:xfrm>
            </p:grpSpPr>
            <p:sp>
              <p:nvSpPr>
                <p:cNvPr id="14" name="Freeform 125">
                  <a:extLst>
                    <a:ext uri="{FF2B5EF4-FFF2-40B4-BE49-F238E27FC236}">
                      <a16:creationId xmlns:a16="http://schemas.microsoft.com/office/drawing/2014/main" id="{F228EBAF-EB9E-4FF2-84AB-B91D8C38672E}"/>
                    </a:ext>
                  </a:extLst>
                </p:cNvPr>
                <p:cNvSpPr>
                  <a:spLocks noEditPoints="1"/>
                </p:cNvSpPr>
                <p:nvPr/>
              </p:nvSpPr>
              <p:spPr bwMode="auto">
                <a:xfrm>
                  <a:off x="6873117" y="2094811"/>
                  <a:ext cx="1134713" cy="747235"/>
                </a:xfrm>
                <a:custGeom>
                  <a:avLst/>
                  <a:gdLst>
                    <a:gd name="T0" fmla="*/ 939 w 1883"/>
                    <a:gd name="T1" fmla="*/ 0 h 1240"/>
                    <a:gd name="T2" fmla="*/ 939 w 1883"/>
                    <a:gd name="T3" fmla="*/ 0 h 1240"/>
                    <a:gd name="T4" fmla="*/ 937 w 1883"/>
                    <a:gd name="T5" fmla="*/ 1240 h 1240"/>
                    <a:gd name="T6" fmla="*/ 0 w 1883"/>
                    <a:gd name="T7" fmla="*/ 1088 h 1240"/>
                    <a:gd name="T8" fmla="*/ 939 w 1883"/>
                    <a:gd name="T9" fmla="*/ 0 h 1240"/>
                    <a:gd name="T10" fmla="*/ 939 w 1883"/>
                    <a:gd name="T11" fmla="*/ 0 h 1240"/>
                    <a:gd name="T12" fmla="*/ 946 w 1883"/>
                    <a:gd name="T13" fmla="*/ 1240 h 1240"/>
                    <a:gd name="T14" fmla="*/ 1883 w 1883"/>
                    <a:gd name="T15" fmla="*/ 1088 h 1240"/>
                    <a:gd name="T16" fmla="*/ 946 w 1883"/>
                    <a:gd name="T17" fmla="*/ 0 h 1240"/>
                    <a:gd name="T18" fmla="*/ 946 w 1883"/>
                    <a:gd name="T19" fmla="*/ 12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3" h="1240">
                      <a:moveTo>
                        <a:pt x="939" y="0"/>
                      </a:moveTo>
                      <a:lnTo>
                        <a:pt x="939" y="0"/>
                      </a:lnTo>
                      <a:lnTo>
                        <a:pt x="937" y="1240"/>
                      </a:lnTo>
                      <a:lnTo>
                        <a:pt x="0" y="1088"/>
                      </a:lnTo>
                      <a:lnTo>
                        <a:pt x="939" y="0"/>
                      </a:lnTo>
                      <a:lnTo>
                        <a:pt x="939" y="0"/>
                      </a:lnTo>
                      <a:close/>
                      <a:moveTo>
                        <a:pt x="946" y="1240"/>
                      </a:moveTo>
                      <a:lnTo>
                        <a:pt x="1883" y="1088"/>
                      </a:lnTo>
                      <a:lnTo>
                        <a:pt x="946" y="0"/>
                      </a:lnTo>
                      <a:lnTo>
                        <a:pt x="946" y="1240"/>
                      </a:lnTo>
                      <a:close/>
                    </a:path>
                  </a:pathLst>
                </a:custGeom>
                <a:solidFill>
                  <a:srgbClr val="FFFFFF"/>
                </a:solidFill>
                <a:ln w="15875" cap="flat">
                  <a:solidFill>
                    <a:srgbClr val="0071BC"/>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GB" sz="1836" kern="0">
                    <a:solidFill>
                      <a:prstClr val="white"/>
                    </a:solidFill>
                  </a:endParaRPr>
                </a:p>
              </p:txBody>
            </p:sp>
            <p:sp>
              <p:nvSpPr>
                <p:cNvPr id="15" name="Freeform 126">
                  <a:extLst>
                    <a:ext uri="{FF2B5EF4-FFF2-40B4-BE49-F238E27FC236}">
                      <a16:creationId xmlns:a16="http://schemas.microsoft.com/office/drawing/2014/main" id="{0B4D566E-B2B7-4A13-8C04-3D948BE8231E}"/>
                    </a:ext>
                  </a:extLst>
                </p:cNvPr>
                <p:cNvSpPr>
                  <a:spLocks noEditPoints="1"/>
                </p:cNvSpPr>
                <p:nvPr/>
              </p:nvSpPr>
              <p:spPr bwMode="auto">
                <a:xfrm>
                  <a:off x="7008706" y="2301509"/>
                  <a:ext cx="871374" cy="456777"/>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prstClr val="white"/>
                    </a:solidFill>
                  </a:endParaRPr>
                </a:p>
              </p:txBody>
            </p:sp>
            <p:sp>
              <p:nvSpPr>
                <p:cNvPr id="16" name="Freeform 127">
                  <a:extLst>
                    <a:ext uri="{FF2B5EF4-FFF2-40B4-BE49-F238E27FC236}">
                      <a16:creationId xmlns:a16="http://schemas.microsoft.com/office/drawing/2014/main" id="{B6A23E31-FA87-42F6-9B83-89EA27010E3B}"/>
                    </a:ext>
                  </a:extLst>
                </p:cNvPr>
                <p:cNvSpPr>
                  <a:spLocks noEditPoints="1"/>
                </p:cNvSpPr>
                <p:nvPr/>
              </p:nvSpPr>
              <p:spPr bwMode="auto">
                <a:xfrm>
                  <a:off x="7096084" y="2355744"/>
                  <a:ext cx="696014" cy="335051"/>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2700" cap="flat">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prstClr val="white"/>
                    </a:solidFill>
                  </a:endParaRPr>
                </a:p>
              </p:txBody>
            </p:sp>
          </p:grpSp>
        </p:grpSp>
      </p:grpSp>
      <p:grpSp>
        <p:nvGrpSpPr>
          <p:cNvPr id="17" name="Group 16">
            <a:extLst>
              <a:ext uri="{FF2B5EF4-FFF2-40B4-BE49-F238E27FC236}">
                <a16:creationId xmlns:a16="http://schemas.microsoft.com/office/drawing/2014/main" id="{80C2EDDF-8F4C-4B5D-9953-E3A4E8265EEC}"/>
              </a:ext>
            </a:extLst>
          </p:cNvPr>
          <p:cNvGrpSpPr/>
          <p:nvPr/>
        </p:nvGrpSpPr>
        <p:grpSpPr>
          <a:xfrm>
            <a:off x="1431085" y="1618638"/>
            <a:ext cx="1728899" cy="1130241"/>
            <a:chOff x="4180433" y="3009950"/>
            <a:chExt cx="1695153" cy="1108179"/>
          </a:xfrm>
        </p:grpSpPr>
        <p:grpSp>
          <p:nvGrpSpPr>
            <p:cNvPr id="18" name="Group 17">
              <a:extLst>
                <a:ext uri="{FF2B5EF4-FFF2-40B4-BE49-F238E27FC236}">
                  <a16:creationId xmlns:a16="http://schemas.microsoft.com/office/drawing/2014/main" id="{7C2271F5-4EC8-4F02-A6D7-250B584B1CC2}"/>
                </a:ext>
              </a:extLst>
            </p:cNvPr>
            <p:cNvGrpSpPr/>
            <p:nvPr/>
          </p:nvGrpSpPr>
          <p:grpSpPr>
            <a:xfrm>
              <a:off x="4180433" y="3665675"/>
              <a:ext cx="1695153" cy="452454"/>
              <a:chOff x="3002667" y="5699193"/>
              <a:chExt cx="1695153" cy="452454"/>
            </a:xfrm>
          </p:grpSpPr>
          <p:sp>
            <p:nvSpPr>
              <p:cNvPr id="20" name="Rectangle 19">
                <a:extLst>
                  <a:ext uri="{FF2B5EF4-FFF2-40B4-BE49-F238E27FC236}">
                    <a16:creationId xmlns:a16="http://schemas.microsoft.com/office/drawing/2014/main" id="{AB0A1DF9-C2F3-490F-BD67-3ADF0604FA5F}"/>
                  </a:ext>
                </a:extLst>
              </p:cNvPr>
              <p:cNvSpPr/>
              <p:nvPr/>
            </p:nvSpPr>
            <p:spPr>
              <a:xfrm>
                <a:off x="3351066" y="5963262"/>
                <a:ext cx="1156250" cy="188385"/>
              </a:xfrm>
              <a:prstGeom prst="rect">
                <a:avLst/>
              </a:prstGeom>
              <a:ln>
                <a:noFill/>
              </a:ln>
            </p:spPr>
            <p:txBody>
              <a:bodyPr wrap="square" lIns="0" tIns="0" rIns="0" bIns="0" anchor="ctr">
                <a:spAutoFit/>
              </a:bodyPr>
              <a:lstStyle/>
              <a:p>
                <a:pPr algn="ctr" defTabSz="1118487">
                  <a:spcBef>
                    <a:spcPts val="1469"/>
                  </a:spcBef>
                  <a:defRPr/>
                </a:pPr>
                <a:r>
                  <a:rPr lang="en-US" sz="1224" kern="0">
                    <a:ln>
                      <a:solidFill>
                        <a:srgbClr val="FFFFFF">
                          <a:alpha val="0"/>
                        </a:srgbClr>
                      </a:solidFill>
                    </a:ln>
                    <a:solidFill>
                      <a:srgbClr val="00188F"/>
                    </a:solidFill>
                  </a:rPr>
                  <a:t>Active Directory</a:t>
                </a:r>
              </a:p>
            </p:txBody>
          </p:sp>
          <p:pic>
            <p:nvPicPr>
              <p:cNvPr id="21" name="Picture 20">
                <a:extLst>
                  <a:ext uri="{FF2B5EF4-FFF2-40B4-BE49-F238E27FC236}">
                    <a16:creationId xmlns:a16="http://schemas.microsoft.com/office/drawing/2014/main" id="{4BCF93F1-FAE3-4311-8FF8-D6E64879EF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2667" y="5699193"/>
                <a:ext cx="1695153" cy="398452"/>
              </a:xfrm>
              <a:prstGeom prst="rect">
                <a:avLst/>
              </a:prstGeom>
            </p:spPr>
          </p:pic>
        </p:grpSp>
        <p:pic>
          <p:nvPicPr>
            <p:cNvPr id="19" name="Picture 18">
              <a:extLst>
                <a:ext uri="{FF2B5EF4-FFF2-40B4-BE49-F238E27FC236}">
                  <a16:creationId xmlns:a16="http://schemas.microsoft.com/office/drawing/2014/main" id="{A65D736C-80DA-4EB7-8B44-2585C9DA0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105" y="3009950"/>
              <a:ext cx="1044032" cy="690827"/>
            </a:xfrm>
            <a:prstGeom prst="rect">
              <a:avLst/>
            </a:prstGeom>
          </p:spPr>
        </p:pic>
      </p:grpSp>
      <p:cxnSp>
        <p:nvCxnSpPr>
          <p:cNvPr id="22" name="Straight Arrow Connector 21">
            <a:extLst>
              <a:ext uri="{FF2B5EF4-FFF2-40B4-BE49-F238E27FC236}">
                <a16:creationId xmlns:a16="http://schemas.microsoft.com/office/drawing/2014/main" id="{D3AC994B-F219-45C4-8069-28396CF200DC}"/>
              </a:ext>
            </a:extLst>
          </p:cNvPr>
          <p:cNvCxnSpPr/>
          <p:nvPr/>
        </p:nvCxnSpPr>
        <p:spPr>
          <a:xfrm flipH="1" flipV="1">
            <a:off x="6162014" y="2182807"/>
            <a:ext cx="1257162" cy="2671"/>
          </a:xfrm>
          <a:prstGeom prst="straightConnector1">
            <a:avLst/>
          </a:prstGeom>
          <a:noFill/>
          <a:ln w="25400" cap="rnd" cmpd="sng" algn="ctr">
            <a:solidFill>
              <a:srgbClr val="0070C0"/>
            </a:solidFill>
            <a:prstDash val="sysDot"/>
            <a:headEnd type="triangle" w="med" len="med"/>
            <a:tailEnd type="triangle" w="med" len="med"/>
          </a:ln>
          <a:effectLst/>
        </p:spPr>
      </p:cxnSp>
      <p:cxnSp>
        <p:nvCxnSpPr>
          <p:cNvPr id="23" name="Straight Arrow Connector 22">
            <a:extLst>
              <a:ext uri="{FF2B5EF4-FFF2-40B4-BE49-F238E27FC236}">
                <a16:creationId xmlns:a16="http://schemas.microsoft.com/office/drawing/2014/main" id="{8FDEEA52-E41E-4DC8-A669-0AA5CB3E8332}"/>
              </a:ext>
            </a:extLst>
          </p:cNvPr>
          <p:cNvCxnSpPr/>
          <p:nvPr/>
        </p:nvCxnSpPr>
        <p:spPr>
          <a:xfrm>
            <a:off x="3954668" y="2199994"/>
            <a:ext cx="647629" cy="1"/>
          </a:xfrm>
          <a:prstGeom prst="straightConnector1">
            <a:avLst/>
          </a:prstGeom>
          <a:noFill/>
          <a:ln w="25400" cap="rnd" cmpd="sng" algn="ctr">
            <a:solidFill>
              <a:srgbClr val="0070C0"/>
            </a:solidFill>
            <a:prstDash val="sysDot"/>
            <a:headEnd type="triangle" w="med" len="med"/>
            <a:tailEnd type="triangle" w="med" len="med"/>
          </a:ln>
          <a:effectLst/>
        </p:spPr>
      </p:cxnSp>
      <p:sp>
        <p:nvSpPr>
          <p:cNvPr id="24" name="Rectangle 23">
            <a:extLst>
              <a:ext uri="{FF2B5EF4-FFF2-40B4-BE49-F238E27FC236}">
                <a16:creationId xmlns:a16="http://schemas.microsoft.com/office/drawing/2014/main" id="{51A53059-0787-4CC3-9733-BFAD0294C3A4}"/>
              </a:ext>
            </a:extLst>
          </p:cNvPr>
          <p:cNvSpPr/>
          <p:nvPr/>
        </p:nvSpPr>
        <p:spPr>
          <a:xfrm>
            <a:off x="4618914" y="2883049"/>
            <a:ext cx="1599323" cy="376385"/>
          </a:xfrm>
          <a:prstGeom prst="rect">
            <a:avLst/>
          </a:prstGeom>
          <a:ln>
            <a:noFill/>
          </a:ln>
        </p:spPr>
        <p:txBody>
          <a:bodyPr wrap="square" lIns="0" tIns="0" rIns="0" bIns="0" anchor="ctr">
            <a:spAutoFit/>
          </a:bodyPr>
          <a:lstStyle/>
          <a:p>
            <a:pPr algn="ctr" defTabSz="1118272">
              <a:defRPr/>
            </a:pPr>
            <a:r>
              <a:rPr lang="en-US" sz="1223" b="1" kern="0" dirty="0">
                <a:ln>
                  <a:solidFill>
                    <a:srgbClr val="FFFFFF">
                      <a:alpha val="0"/>
                    </a:srgbClr>
                  </a:solidFill>
                </a:ln>
              </a:rPr>
              <a:t>Identity Sync</a:t>
            </a:r>
            <a:r>
              <a:rPr lang="en-US" sz="1223" b="1" u="sng" kern="0" dirty="0">
                <a:ln>
                  <a:solidFill>
                    <a:srgbClr val="FFFFFF">
                      <a:alpha val="0"/>
                    </a:srgbClr>
                  </a:solidFill>
                </a:ln>
              </a:rPr>
              <a:t> with password hash sync</a:t>
            </a:r>
          </a:p>
        </p:txBody>
      </p:sp>
      <p:sp>
        <p:nvSpPr>
          <p:cNvPr id="25" name="Rectangle 24">
            <a:extLst>
              <a:ext uri="{FF2B5EF4-FFF2-40B4-BE49-F238E27FC236}">
                <a16:creationId xmlns:a16="http://schemas.microsoft.com/office/drawing/2014/main" id="{DE37295E-E6D4-4644-A907-5E31ADCFAF25}"/>
              </a:ext>
            </a:extLst>
          </p:cNvPr>
          <p:cNvSpPr/>
          <p:nvPr/>
        </p:nvSpPr>
        <p:spPr bwMode="auto">
          <a:xfrm>
            <a:off x="7689131" y="5903131"/>
            <a:ext cx="3827091" cy="775597"/>
          </a:xfrm>
          <a:prstGeom prst="rect">
            <a:avLst/>
          </a:prstGeom>
          <a:ln>
            <a:noFill/>
          </a:ln>
        </p:spPr>
        <p:txBody>
          <a:bodyPr vert="horz" wrap="square" lIns="0" tIns="0" rIns="0" bIns="0" rtlCol="0">
            <a:spAutoFit/>
          </a:bodyPr>
          <a:lstStyle/>
          <a:p>
            <a:pPr defTabSz="932597">
              <a:lnSpc>
                <a:spcPct val="90000"/>
              </a:lnSpc>
              <a:spcBef>
                <a:spcPts val="1224"/>
              </a:spcBef>
              <a:defRPr/>
            </a:pPr>
            <a:r>
              <a:rPr lang="en-US" sz="1400" kern="0" spc="-32" dirty="0">
                <a:solidFill>
                  <a:srgbClr val="002050">
                    <a:lumMod val="50000"/>
                  </a:srgbClr>
                </a:solidFill>
              </a:rPr>
              <a:t>User attributes are synchronized, </a:t>
            </a:r>
            <a:r>
              <a:rPr lang="en-US" sz="1400" b="1" kern="0" spc="-32" dirty="0">
                <a:solidFill>
                  <a:srgbClr val="06796F"/>
                </a:solidFill>
              </a:rPr>
              <a:t>Authentication is passed back through federation </a:t>
            </a:r>
            <a:r>
              <a:rPr lang="en-US" sz="1400" kern="0" spc="-32" dirty="0">
                <a:solidFill>
                  <a:srgbClr val="002050">
                    <a:lumMod val="50000"/>
                  </a:srgbClr>
                </a:solidFill>
              </a:rPr>
              <a:t>and completed against </a:t>
            </a:r>
            <a:r>
              <a:rPr lang="en-US" sz="1400" b="1" kern="0" spc="-32" dirty="0">
                <a:solidFill>
                  <a:srgbClr val="06796F"/>
                </a:solidFill>
              </a:rPr>
              <a:t>Windows Server Active Directory</a:t>
            </a:r>
          </a:p>
        </p:txBody>
      </p:sp>
      <p:grpSp>
        <p:nvGrpSpPr>
          <p:cNvPr id="26" name="Group 25">
            <a:extLst>
              <a:ext uri="{FF2B5EF4-FFF2-40B4-BE49-F238E27FC236}">
                <a16:creationId xmlns:a16="http://schemas.microsoft.com/office/drawing/2014/main" id="{8D457A22-6AF6-4198-ABD6-16AD115C4959}"/>
              </a:ext>
            </a:extLst>
          </p:cNvPr>
          <p:cNvGrpSpPr/>
          <p:nvPr/>
        </p:nvGrpSpPr>
        <p:grpSpPr>
          <a:xfrm>
            <a:off x="1515905" y="4631988"/>
            <a:ext cx="1728899" cy="1130241"/>
            <a:chOff x="4180433" y="3009950"/>
            <a:chExt cx="1695153" cy="1108179"/>
          </a:xfrm>
        </p:grpSpPr>
        <p:grpSp>
          <p:nvGrpSpPr>
            <p:cNvPr id="27" name="Group 26">
              <a:extLst>
                <a:ext uri="{FF2B5EF4-FFF2-40B4-BE49-F238E27FC236}">
                  <a16:creationId xmlns:a16="http://schemas.microsoft.com/office/drawing/2014/main" id="{5447759C-D3A4-4DFF-ADF5-627A4D2B0DC7}"/>
                </a:ext>
              </a:extLst>
            </p:cNvPr>
            <p:cNvGrpSpPr/>
            <p:nvPr/>
          </p:nvGrpSpPr>
          <p:grpSpPr>
            <a:xfrm>
              <a:off x="4180433" y="3665675"/>
              <a:ext cx="1695153" cy="452454"/>
              <a:chOff x="3002667" y="5699193"/>
              <a:chExt cx="1695153" cy="452454"/>
            </a:xfrm>
          </p:grpSpPr>
          <p:sp>
            <p:nvSpPr>
              <p:cNvPr id="29" name="Rectangle 28">
                <a:extLst>
                  <a:ext uri="{FF2B5EF4-FFF2-40B4-BE49-F238E27FC236}">
                    <a16:creationId xmlns:a16="http://schemas.microsoft.com/office/drawing/2014/main" id="{165725A1-FB1F-49C9-8532-7F9670BB7863}"/>
                  </a:ext>
                </a:extLst>
              </p:cNvPr>
              <p:cNvSpPr/>
              <p:nvPr/>
            </p:nvSpPr>
            <p:spPr>
              <a:xfrm>
                <a:off x="3351066" y="5963262"/>
                <a:ext cx="1156250" cy="188385"/>
              </a:xfrm>
              <a:prstGeom prst="rect">
                <a:avLst/>
              </a:prstGeom>
              <a:ln>
                <a:noFill/>
              </a:ln>
            </p:spPr>
            <p:txBody>
              <a:bodyPr wrap="square" lIns="0" tIns="0" rIns="0" bIns="0" anchor="ctr">
                <a:spAutoFit/>
              </a:bodyPr>
              <a:lstStyle/>
              <a:p>
                <a:pPr algn="ctr" defTabSz="1118487">
                  <a:spcBef>
                    <a:spcPts val="1469"/>
                  </a:spcBef>
                  <a:defRPr/>
                </a:pPr>
                <a:r>
                  <a:rPr lang="en-US" sz="1224" kern="0">
                    <a:ln>
                      <a:solidFill>
                        <a:srgbClr val="FFFFFF">
                          <a:alpha val="0"/>
                        </a:srgbClr>
                      </a:solidFill>
                    </a:ln>
                    <a:solidFill>
                      <a:srgbClr val="00188F"/>
                    </a:solidFill>
                  </a:rPr>
                  <a:t>Active Directory</a:t>
                </a:r>
              </a:p>
            </p:txBody>
          </p:sp>
          <p:pic>
            <p:nvPicPr>
              <p:cNvPr id="30" name="Picture 29">
                <a:extLst>
                  <a:ext uri="{FF2B5EF4-FFF2-40B4-BE49-F238E27FC236}">
                    <a16:creationId xmlns:a16="http://schemas.microsoft.com/office/drawing/2014/main" id="{2AF2A3F6-2849-412B-92F2-1EE640D097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2667" y="5699193"/>
                <a:ext cx="1695153" cy="398452"/>
              </a:xfrm>
              <a:prstGeom prst="rect">
                <a:avLst/>
              </a:prstGeom>
            </p:spPr>
          </p:pic>
        </p:grpSp>
        <p:pic>
          <p:nvPicPr>
            <p:cNvPr id="28" name="Picture 27">
              <a:extLst>
                <a:ext uri="{FF2B5EF4-FFF2-40B4-BE49-F238E27FC236}">
                  <a16:creationId xmlns:a16="http://schemas.microsoft.com/office/drawing/2014/main" id="{FF599635-22FA-4D5F-ACA1-029FA8144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105" y="3009950"/>
              <a:ext cx="1044032" cy="690827"/>
            </a:xfrm>
            <a:prstGeom prst="rect">
              <a:avLst/>
            </a:prstGeom>
          </p:spPr>
        </p:pic>
      </p:grpSp>
      <p:cxnSp>
        <p:nvCxnSpPr>
          <p:cNvPr id="31" name="Straight Arrow Connector 30">
            <a:extLst>
              <a:ext uri="{FF2B5EF4-FFF2-40B4-BE49-F238E27FC236}">
                <a16:creationId xmlns:a16="http://schemas.microsoft.com/office/drawing/2014/main" id="{56F53459-A86F-4818-89D0-2D30F5505DA5}"/>
              </a:ext>
            </a:extLst>
          </p:cNvPr>
          <p:cNvCxnSpPr>
            <a:cxnSpLocks/>
          </p:cNvCxnSpPr>
          <p:nvPr/>
        </p:nvCxnSpPr>
        <p:spPr>
          <a:xfrm flipH="1">
            <a:off x="457580" y="3913210"/>
            <a:ext cx="10895907" cy="20689"/>
          </a:xfrm>
          <a:prstGeom prst="straightConnector1">
            <a:avLst/>
          </a:prstGeom>
          <a:noFill/>
          <a:ln w="25400" cap="rnd" cmpd="sng" algn="ctr">
            <a:solidFill>
              <a:srgbClr val="06796F"/>
            </a:solidFill>
            <a:prstDash val="sysDot"/>
            <a:headEnd type="none" w="med" len="med"/>
            <a:tailEnd type="none" w="med" len="med"/>
          </a:ln>
          <a:effectLst/>
        </p:spPr>
      </p:cxnSp>
      <p:cxnSp>
        <p:nvCxnSpPr>
          <p:cNvPr id="32" name="Straight Arrow Connector 31">
            <a:extLst>
              <a:ext uri="{FF2B5EF4-FFF2-40B4-BE49-F238E27FC236}">
                <a16:creationId xmlns:a16="http://schemas.microsoft.com/office/drawing/2014/main" id="{BB9D43E7-F8A8-4C8F-87F1-05902C274AB0}"/>
              </a:ext>
            </a:extLst>
          </p:cNvPr>
          <p:cNvCxnSpPr/>
          <p:nvPr/>
        </p:nvCxnSpPr>
        <p:spPr>
          <a:xfrm flipH="1" flipV="1">
            <a:off x="6162014" y="4601539"/>
            <a:ext cx="1355085" cy="273229"/>
          </a:xfrm>
          <a:prstGeom prst="straightConnector1">
            <a:avLst/>
          </a:prstGeom>
          <a:noFill/>
          <a:ln w="25400" cap="rnd" cmpd="sng" algn="ctr">
            <a:solidFill>
              <a:srgbClr val="0070C0"/>
            </a:solidFill>
            <a:prstDash val="sysDot"/>
            <a:headEnd type="triangle" w="med" len="med"/>
            <a:tailEnd type="none" w="med" len="med"/>
          </a:ln>
          <a:effectLst/>
        </p:spPr>
      </p:cxnSp>
      <p:cxnSp>
        <p:nvCxnSpPr>
          <p:cNvPr id="33" name="Straight Arrow Connector 32">
            <a:extLst>
              <a:ext uri="{FF2B5EF4-FFF2-40B4-BE49-F238E27FC236}">
                <a16:creationId xmlns:a16="http://schemas.microsoft.com/office/drawing/2014/main" id="{ADE3535B-6C46-4B07-9556-DD8543F2EB8E}"/>
              </a:ext>
            </a:extLst>
          </p:cNvPr>
          <p:cNvCxnSpPr/>
          <p:nvPr/>
        </p:nvCxnSpPr>
        <p:spPr>
          <a:xfrm flipV="1">
            <a:off x="3651826" y="4618723"/>
            <a:ext cx="950471" cy="278903"/>
          </a:xfrm>
          <a:prstGeom prst="straightConnector1">
            <a:avLst/>
          </a:prstGeom>
          <a:noFill/>
          <a:ln w="25400" cap="rnd" cmpd="sng" algn="ctr">
            <a:solidFill>
              <a:srgbClr val="0070C0"/>
            </a:solidFill>
            <a:prstDash val="sysDot"/>
            <a:headEnd type="triangle" w="med" len="med"/>
            <a:tailEnd type="triangle" w="med" len="med"/>
          </a:ln>
          <a:effectLst/>
        </p:spPr>
      </p:cxnSp>
      <p:sp>
        <p:nvSpPr>
          <p:cNvPr id="34" name="Rectangle 33">
            <a:extLst>
              <a:ext uri="{FF2B5EF4-FFF2-40B4-BE49-F238E27FC236}">
                <a16:creationId xmlns:a16="http://schemas.microsoft.com/office/drawing/2014/main" id="{28D0B9FA-CA80-4E7E-9366-79C9D15D305E}"/>
              </a:ext>
            </a:extLst>
          </p:cNvPr>
          <p:cNvSpPr/>
          <p:nvPr/>
        </p:nvSpPr>
        <p:spPr bwMode="auto">
          <a:xfrm rot="16200000">
            <a:off x="-474993" y="2642651"/>
            <a:ext cx="2274050" cy="226024"/>
          </a:xfrm>
          <a:prstGeom prst="rect">
            <a:avLst/>
          </a:prstGeom>
          <a:solidFill>
            <a:srgbClr val="00B050"/>
          </a:solidFill>
          <a:ln>
            <a:noFill/>
          </a:ln>
        </p:spPr>
        <p:txBody>
          <a:bodyPr vert="horz" wrap="square" lIns="0" tIns="0" rIns="0" bIns="0" rtlCol="0">
            <a:spAutoFit/>
          </a:bodyPr>
          <a:lstStyle/>
          <a:p>
            <a:pPr defTabSz="932597">
              <a:lnSpc>
                <a:spcPct val="90000"/>
              </a:lnSpc>
              <a:spcBef>
                <a:spcPts val="1224"/>
              </a:spcBef>
              <a:defRPr/>
            </a:pPr>
            <a:r>
              <a:rPr lang="en-US" sz="1600" b="1" kern="0" spc="-32" dirty="0"/>
              <a:t>Synchronization</a:t>
            </a:r>
          </a:p>
        </p:txBody>
      </p:sp>
      <p:sp>
        <p:nvSpPr>
          <p:cNvPr id="35" name="Rectangle 34">
            <a:extLst>
              <a:ext uri="{FF2B5EF4-FFF2-40B4-BE49-F238E27FC236}">
                <a16:creationId xmlns:a16="http://schemas.microsoft.com/office/drawing/2014/main" id="{50079A85-9B27-4988-A7F1-4FE62E62922B}"/>
              </a:ext>
            </a:extLst>
          </p:cNvPr>
          <p:cNvSpPr/>
          <p:nvPr/>
        </p:nvSpPr>
        <p:spPr bwMode="auto">
          <a:xfrm rot="16200000">
            <a:off x="-658155" y="5166093"/>
            <a:ext cx="2644872" cy="221599"/>
          </a:xfrm>
          <a:prstGeom prst="rect">
            <a:avLst/>
          </a:prstGeom>
          <a:solidFill>
            <a:schemeClr val="accent6">
              <a:lumMod val="60000"/>
              <a:lumOff val="40000"/>
            </a:schemeClr>
          </a:solidFill>
          <a:ln>
            <a:noFill/>
          </a:ln>
        </p:spPr>
        <p:txBody>
          <a:bodyPr vert="horz" wrap="square" lIns="0" tIns="0" rIns="0" bIns="0" rtlCol="0">
            <a:spAutoFit/>
          </a:bodyPr>
          <a:lstStyle/>
          <a:p>
            <a:pPr defTabSz="932597">
              <a:lnSpc>
                <a:spcPct val="90000"/>
              </a:lnSpc>
              <a:spcBef>
                <a:spcPts val="1224"/>
              </a:spcBef>
              <a:defRPr/>
            </a:pPr>
            <a:r>
              <a:rPr lang="en-US" sz="1600" b="1" kern="0" spc="-32" dirty="0"/>
              <a:t>Federation</a:t>
            </a:r>
          </a:p>
        </p:txBody>
      </p:sp>
      <p:sp>
        <p:nvSpPr>
          <p:cNvPr id="36" name="Rectangle 35">
            <a:extLst>
              <a:ext uri="{FF2B5EF4-FFF2-40B4-BE49-F238E27FC236}">
                <a16:creationId xmlns:a16="http://schemas.microsoft.com/office/drawing/2014/main" id="{DE103882-0FFC-4BCE-B801-3213C926A4BB}"/>
              </a:ext>
            </a:extLst>
          </p:cNvPr>
          <p:cNvSpPr/>
          <p:nvPr/>
        </p:nvSpPr>
        <p:spPr bwMode="auto">
          <a:xfrm>
            <a:off x="1039313" y="6059771"/>
            <a:ext cx="3127663" cy="775597"/>
          </a:xfrm>
          <a:prstGeom prst="rect">
            <a:avLst/>
          </a:prstGeom>
          <a:ln>
            <a:noFill/>
          </a:ln>
        </p:spPr>
        <p:txBody>
          <a:bodyPr vert="horz" wrap="square" lIns="0" tIns="0" rIns="0" bIns="0" rtlCol="0">
            <a:spAutoFit/>
          </a:bodyPr>
          <a:lstStyle/>
          <a:p>
            <a:pPr defTabSz="932597">
              <a:lnSpc>
                <a:spcPct val="90000"/>
              </a:lnSpc>
              <a:spcBef>
                <a:spcPts val="1224"/>
              </a:spcBef>
              <a:defRPr/>
            </a:pPr>
            <a:r>
              <a:rPr lang="en-US" sz="1400" b="1" kern="0" spc="-32" dirty="0">
                <a:solidFill>
                  <a:srgbClr val="06796F"/>
                </a:solidFill>
              </a:rPr>
              <a:t>AD FS </a:t>
            </a:r>
            <a:r>
              <a:rPr lang="en-US" sz="1400" kern="0" spc="-32" dirty="0">
                <a:solidFill>
                  <a:srgbClr val="002050">
                    <a:lumMod val="50000"/>
                  </a:srgbClr>
                </a:solidFill>
              </a:rPr>
              <a:t>provides </a:t>
            </a:r>
            <a:r>
              <a:rPr lang="en-US" sz="1400" b="1" kern="0" spc="-32" dirty="0">
                <a:solidFill>
                  <a:srgbClr val="06796F"/>
                </a:solidFill>
              </a:rPr>
              <a:t>conditional access </a:t>
            </a:r>
            <a:r>
              <a:rPr lang="en-US" sz="1400" kern="0" spc="-32" dirty="0">
                <a:solidFill>
                  <a:srgbClr val="002050">
                    <a:lumMod val="50000"/>
                  </a:srgbClr>
                </a:solidFill>
              </a:rPr>
              <a:t>to resources, </a:t>
            </a:r>
            <a:r>
              <a:rPr lang="en-US" sz="1400" b="1" kern="0" spc="-32" dirty="0">
                <a:solidFill>
                  <a:srgbClr val="06796F"/>
                </a:solidFill>
              </a:rPr>
              <a:t>Work Place Join </a:t>
            </a:r>
            <a:r>
              <a:rPr lang="en-US" sz="1400" kern="0" spc="-32" dirty="0">
                <a:solidFill>
                  <a:srgbClr val="002050">
                    <a:lumMod val="50000"/>
                  </a:srgbClr>
                </a:solidFill>
              </a:rPr>
              <a:t>for device registration and integrated  </a:t>
            </a:r>
            <a:r>
              <a:rPr lang="en-US" sz="1400" b="1" kern="0" spc="-32" dirty="0">
                <a:solidFill>
                  <a:srgbClr val="06796F"/>
                </a:solidFill>
              </a:rPr>
              <a:t>Multi-Factor Authentication</a:t>
            </a:r>
            <a:endParaRPr lang="en-US" sz="1400" kern="0" spc="-32" dirty="0">
              <a:solidFill>
                <a:srgbClr val="002050">
                  <a:lumMod val="50000"/>
                </a:srgbClr>
              </a:solidFill>
            </a:endParaRPr>
          </a:p>
        </p:txBody>
      </p:sp>
      <p:grpSp>
        <p:nvGrpSpPr>
          <p:cNvPr id="37" name="Group 4">
            <a:extLst>
              <a:ext uri="{FF2B5EF4-FFF2-40B4-BE49-F238E27FC236}">
                <a16:creationId xmlns:a16="http://schemas.microsoft.com/office/drawing/2014/main" id="{124C5195-8E5D-406B-AB07-DC6D58D5F266}"/>
              </a:ext>
            </a:extLst>
          </p:cNvPr>
          <p:cNvGrpSpPr>
            <a:grpSpLocks noChangeAspect="1"/>
          </p:cNvGrpSpPr>
          <p:nvPr/>
        </p:nvGrpSpPr>
        <p:grpSpPr bwMode="auto">
          <a:xfrm>
            <a:off x="8296148" y="4958412"/>
            <a:ext cx="662683" cy="658505"/>
            <a:chOff x="3125" y="1415"/>
            <a:chExt cx="1586" cy="1576"/>
          </a:xfrm>
          <a:solidFill>
            <a:srgbClr val="FFFFFF"/>
          </a:solidFill>
        </p:grpSpPr>
        <p:sp>
          <p:nvSpPr>
            <p:cNvPr id="38" name="Freeform 5">
              <a:extLst>
                <a:ext uri="{FF2B5EF4-FFF2-40B4-BE49-F238E27FC236}">
                  <a16:creationId xmlns:a16="http://schemas.microsoft.com/office/drawing/2014/main" id="{3E2A68DA-FB3C-4FD0-A814-53826EC75645}"/>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sp>
          <p:nvSpPr>
            <p:cNvPr id="39" name="Freeform 6">
              <a:extLst>
                <a:ext uri="{FF2B5EF4-FFF2-40B4-BE49-F238E27FC236}">
                  <a16:creationId xmlns:a16="http://schemas.microsoft.com/office/drawing/2014/main" id="{DD48427C-4C45-4E83-BBF3-74BBA64A6444}"/>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sp>
          <p:nvSpPr>
            <p:cNvPr id="40" name="Freeform 7">
              <a:extLst>
                <a:ext uri="{FF2B5EF4-FFF2-40B4-BE49-F238E27FC236}">
                  <a16:creationId xmlns:a16="http://schemas.microsoft.com/office/drawing/2014/main" id="{9CD4E0FC-AB59-49DB-8F8B-403575AD6C8E}"/>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grpSp>
      <p:sp>
        <p:nvSpPr>
          <p:cNvPr id="41" name="Rectangle 40">
            <a:extLst>
              <a:ext uri="{FF2B5EF4-FFF2-40B4-BE49-F238E27FC236}">
                <a16:creationId xmlns:a16="http://schemas.microsoft.com/office/drawing/2014/main" id="{4689F47F-D0BB-451E-A198-CD3D0AFC4F21}"/>
              </a:ext>
            </a:extLst>
          </p:cNvPr>
          <p:cNvSpPr/>
          <p:nvPr/>
        </p:nvSpPr>
        <p:spPr bwMode="auto">
          <a:xfrm>
            <a:off x="937943" y="2957835"/>
            <a:ext cx="3137826" cy="387798"/>
          </a:xfrm>
          <a:prstGeom prst="rect">
            <a:avLst/>
          </a:prstGeom>
          <a:ln>
            <a:noFill/>
          </a:ln>
        </p:spPr>
        <p:txBody>
          <a:bodyPr vert="horz" wrap="square" lIns="0" tIns="0" rIns="0" bIns="0" rtlCol="0">
            <a:spAutoFit/>
          </a:bodyPr>
          <a:lstStyle/>
          <a:p>
            <a:pPr defTabSz="932597">
              <a:lnSpc>
                <a:spcPct val="90000"/>
              </a:lnSpc>
              <a:spcBef>
                <a:spcPts val="1224"/>
              </a:spcBef>
              <a:defRPr/>
            </a:pPr>
            <a:r>
              <a:rPr lang="en-US" sz="1400" b="1" kern="0" spc="-32" dirty="0">
                <a:solidFill>
                  <a:srgbClr val="06796F"/>
                </a:solidFill>
              </a:rPr>
              <a:t>Write back </a:t>
            </a:r>
            <a:r>
              <a:rPr lang="en-US" sz="1400" kern="0" spc="-32" dirty="0">
                <a:solidFill>
                  <a:srgbClr val="002050">
                    <a:lumMod val="50000"/>
                  </a:srgbClr>
                </a:solidFill>
              </a:rPr>
              <a:t>attributes to support </a:t>
            </a:r>
            <a:br>
              <a:rPr lang="en-US" sz="1400" kern="0" spc="-32" dirty="0">
                <a:solidFill>
                  <a:srgbClr val="002050">
                    <a:lumMod val="50000"/>
                  </a:srgbClr>
                </a:solidFill>
              </a:rPr>
            </a:br>
            <a:r>
              <a:rPr lang="en-US" sz="1400" kern="0" spc="-32" dirty="0">
                <a:solidFill>
                  <a:srgbClr val="002050">
                    <a:lumMod val="50000"/>
                  </a:srgbClr>
                </a:solidFill>
              </a:rPr>
              <a:t>cloud first and coexistence</a:t>
            </a:r>
          </a:p>
        </p:txBody>
      </p:sp>
      <p:grpSp>
        <p:nvGrpSpPr>
          <p:cNvPr id="42" name="Group 41">
            <a:extLst>
              <a:ext uri="{FF2B5EF4-FFF2-40B4-BE49-F238E27FC236}">
                <a16:creationId xmlns:a16="http://schemas.microsoft.com/office/drawing/2014/main" id="{92E290B4-510D-4E22-8449-A1BA505F7E0B}"/>
              </a:ext>
            </a:extLst>
          </p:cNvPr>
          <p:cNvGrpSpPr/>
          <p:nvPr/>
        </p:nvGrpSpPr>
        <p:grpSpPr>
          <a:xfrm>
            <a:off x="4811519" y="1633832"/>
            <a:ext cx="777900" cy="992363"/>
            <a:chOff x="7426355" y="4211026"/>
            <a:chExt cx="762716" cy="972993"/>
          </a:xfrm>
        </p:grpSpPr>
        <p:sp>
          <p:nvSpPr>
            <p:cNvPr id="43" name="Freeform 836">
              <a:extLst>
                <a:ext uri="{FF2B5EF4-FFF2-40B4-BE49-F238E27FC236}">
                  <a16:creationId xmlns:a16="http://schemas.microsoft.com/office/drawing/2014/main" id="{A9831AC9-FB7B-45B2-84A7-8B60D622CF7B}"/>
                </a:ext>
              </a:extLst>
            </p:cNvPr>
            <p:cNvSpPr>
              <a:spLocks noEditPoints="1"/>
            </p:cNvSpPr>
            <p:nvPr/>
          </p:nvSpPr>
          <p:spPr bwMode="auto">
            <a:xfrm>
              <a:off x="7676103" y="4211026"/>
              <a:ext cx="512968" cy="972993"/>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GB" sz="1836" kern="0">
                <a:solidFill>
                  <a:prstClr val="white"/>
                </a:solidFill>
              </a:endParaRPr>
            </a:p>
          </p:txBody>
        </p:sp>
        <p:grpSp>
          <p:nvGrpSpPr>
            <p:cNvPr id="44" name="Group 43">
              <a:extLst>
                <a:ext uri="{FF2B5EF4-FFF2-40B4-BE49-F238E27FC236}">
                  <a16:creationId xmlns:a16="http://schemas.microsoft.com/office/drawing/2014/main" id="{92258864-0AE7-4606-AFF9-1786AC5662CA}"/>
                </a:ext>
              </a:extLst>
            </p:cNvPr>
            <p:cNvGrpSpPr>
              <a:grpSpLocks noChangeAspect="1"/>
            </p:cNvGrpSpPr>
            <p:nvPr/>
          </p:nvGrpSpPr>
          <p:grpSpPr>
            <a:xfrm rot="900000">
              <a:off x="7426355" y="4400390"/>
              <a:ext cx="499495" cy="493247"/>
              <a:chOff x="3242937" y="2319398"/>
              <a:chExt cx="796924" cy="786956"/>
            </a:xfrm>
          </p:grpSpPr>
          <p:sp>
            <p:nvSpPr>
              <p:cNvPr id="45" name="Oval 44">
                <a:extLst>
                  <a:ext uri="{FF2B5EF4-FFF2-40B4-BE49-F238E27FC236}">
                    <a16:creationId xmlns:a16="http://schemas.microsoft.com/office/drawing/2014/main" id="{35FD3D05-442F-4814-8A4D-3ED6528F2844}"/>
                  </a:ext>
                </a:extLst>
              </p:cNvPr>
              <p:cNvSpPr/>
              <p:nvPr/>
            </p:nvSpPr>
            <p:spPr bwMode="auto">
              <a:xfrm>
                <a:off x="3247921" y="2319398"/>
                <a:ext cx="786956" cy="786956"/>
              </a:xfrm>
              <a:prstGeom prst="ellipse">
                <a:avLst/>
              </a:prstGeom>
              <a:noFill/>
              <a:ln w="254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66">
                  <a:lnSpc>
                    <a:spcPct val="90000"/>
                  </a:lnSpc>
                  <a:defRPr/>
                </a:pPr>
                <a:endParaRPr lang="en-US" sz="2040" kern="0" spc="-52">
                  <a:gradFill>
                    <a:gsLst>
                      <a:gs pos="1250">
                        <a:srgbClr val="000000"/>
                      </a:gs>
                      <a:gs pos="10417">
                        <a:srgbClr val="000000"/>
                      </a:gs>
                    </a:gsLst>
                    <a:lin ang="5400000" scaled="0"/>
                  </a:gradFill>
                  <a:latin typeface="Segoe UI"/>
                </a:endParaRPr>
              </a:p>
            </p:txBody>
          </p:sp>
          <p:sp>
            <p:nvSpPr>
              <p:cNvPr id="46" name="Freeform 31">
                <a:extLst>
                  <a:ext uri="{FF2B5EF4-FFF2-40B4-BE49-F238E27FC236}">
                    <a16:creationId xmlns:a16="http://schemas.microsoft.com/office/drawing/2014/main" id="{FB57FD34-840F-44CD-BE45-D5FC0FAEF070}"/>
                  </a:ext>
                </a:extLst>
              </p:cNvPr>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A5BBA"/>
              </a:solidFill>
              <a:ln>
                <a:solidFill>
                  <a:srgbClr val="0A5BBA"/>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grpSp>
      </p:grpSp>
      <p:grpSp>
        <p:nvGrpSpPr>
          <p:cNvPr id="47" name="Group 46">
            <a:extLst>
              <a:ext uri="{FF2B5EF4-FFF2-40B4-BE49-F238E27FC236}">
                <a16:creationId xmlns:a16="http://schemas.microsoft.com/office/drawing/2014/main" id="{106FE3BF-E17F-4B67-B80B-1237E2910ADE}"/>
              </a:ext>
            </a:extLst>
          </p:cNvPr>
          <p:cNvGrpSpPr/>
          <p:nvPr/>
        </p:nvGrpSpPr>
        <p:grpSpPr>
          <a:xfrm>
            <a:off x="4871650" y="4043406"/>
            <a:ext cx="777900" cy="992363"/>
            <a:chOff x="7426355" y="4211026"/>
            <a:chExt cx="762716" cy="972993"/>
          </a:xfrm>
        </p:grpSpPr>
        <p:sp>
          <p:nvSpPr>
            <p:cNvPr id="48" name="Freeform 836">
              <a:extLst>
                <a:ext uri="{FF2B5EF4-FFF2-40B4-BE49-F238E27FC236}">
                  <a16:creationId xmlns:a16="http://schemas.microsoft.com/office/drawing/2014/main" id="{5C006A20-47F5-4F84-B8F6-DB0D8BB26A9E}"/>
                </a:ext>
              </a:extLst>
            </p:cNvPr>
            <p:cNvSpPr>
              <a:spLocks noEditPoints="1"/>
            </p:cNvSpPr>
            <p:nvPr/>
          </p:nvSpPr>
          <p:spPr bwMode="auto">
            <a:xfrm>
              <a:off x="7676103" y="4211026"/>
              <a:ext cx="512968" cy="972993"/>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GB" sz="1836" kern="0">
                <a:solidFill>
                  <a:prstClr val="white"/>
                </a:solidFill>
              </a:endParaRPr>
            </a:p>
          </p:txBody>
        </p:sp>
        <p:grpSp>
          <p:nvGrpSpPr>
            <p:cNvPr id="49" name="Group 48">
              <a:extLst>
                <a:ext uri="{FF2B5EF4-FFF2-40B4-BE49-F238E27FC236}">
                  <a16:creationId xmlns:a16="http://schemas.microsoft.com/office/drawing/2014/main" id="{6697071F-7C45-44CD-B011-59918EA25300}"/>
                </a:ext>
              </a:extLst>
            </p:cNvPr>
            <p:cNvGrpSpPr>
              <a:grpSpLocks noChangeAspect="1"/>
            </p:cNvGrpSpPr>
            <p:nvPr/>
          </p:nvGrpSpPr>
          <p:grpSpPr>
            <a:xfrm rot="900000">
              <a:off x="7426355" y="4400390"/>
              <a:ext cx="499495" cy="493247"/>
              <a:chOff x="3242937" y="2319398"/>
              <a:chExt cx="796924" cy="786956"/>
            </a:xfrm>
          </p:grpSpPr>
          <p:sp>
            <p:nvSpPr>
              <p:cNvPr id="50" name="Oval 49">
                <a:extLst>
                  <a:ext uri="{FF2B5EF4-FFF2-40B4-BE49-F238E27FC236}">
                    <a16:creationId xmlns:a16="http://schemas.microsoft.com/office/drawing/2014/main" id="{C8E58B91-BBE9-4E06-95C8-066A5466395C}"/>
                  </a:ext>
                </a:extLst>
              </p:cNvPr>
              <p:cNvSpPr/>
              <p:nvPr/>
            </p:nvSpPr>
            <p:spPr bwMode="auto">
              <a:xfrm>
                <a:off x="3247921" y="2319398"/>
                <a:ext cx="786956" cy="786956"/>
              </a:xfrm>
              <a:prstGeom prst="ellipse">
                <a:avLst/>
              </a:prstGeom>
              <a:noFill/>
              <a:ln w="254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66">
                  <a:lnSpc>
                    <a:spcPct val="90000"/>
                  </a:lnSpc>
                  <a:defRPr/>
                </a:pPr>
                <a:endParaRPr lang="en-US" sz="2040" kern="0" spc="-52">
                  <a:gradFill>
                    <a:gsLst>
                      <a:gs pos="1250">
                        <a:srgbClr val="000000"/>
                      </a:gs>
                      <a:gs pos="10417">
                        <a:srgbClr val="000000"/>
                      </a:gs>
                    </a:gsLst>
                    <a:lin ang="5400000" scaled="0"/>
                  </a:gradFill>
                  <a:latin typeface="Segoe UI"/>
                </a:endParaRPr>
              </a:p>
            </p:txBody>
          </p:sp>
          <p:sp>
            <p:nvSpPr>
              <p:cNvPr id="51" name="Freeform 31">
                <a:extLst>
                  <a:ext uri="{FF2B5EF4-FFF2-40B4-BE49-F238E27FC236}">
                    <a16:creationId xmlns:a16="http://schemas.microsoft.com/office/drawing/2014/main" id="{775E1649-F9EF-499A-B718-A45B1284E9B2}"/>
                  </a:ext>
                </a:extLst>
              </p:cNvPr>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A5BBA"/>
              </a:solidFill>
              <a:ln>
                <a:solidFill>
                  <a:srgbClr val="0A5BBA"/>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grpSp>
      </p:grpSp>
      <p:grpSp>
        <p:nvGrpSpPr>
          <p:cNvPr id="52" name="Group 51">
            <a:extLst>
              <a:ext uri="{FF2B5EF4-FFF2-40B4-BE49-F238E27FC236}">
                <a16:creationId xmlns:a16="http://schemas.microsoft.com/office/drawing/2014/main" id="{733AD4D3-B163-4787-A6B8-203E8A54C127}"/>
              </a:ext>
            </a:extLst>
          </p:cNvPr>
          <p:cNvGrpSpPr/>
          <p:nvPr/>
        </p:nvGrpSpPr>
        <p:grpSpPr>
          <a:xfrm>
            <a:off x="7983598" y="1153300"/>
            <a:ext cx="2741690" cy="1405342"/>
            <a:chOff x="8103584" y="1130785"/>
            <a:chExt cx="2688174" cy="1377910"/>
          </a:xfrm>
        </p:grpSpPr>
        <p:grpSp>
          <p:nvGrpSpPr>
            <p:cNvPr id="53" name="Group 52">
              <a:extLst>
                <a:ext uri="{FF2B5EF4-FFF2-40B4-BE49-F238E27FC236}">
                  <a16:creationId xmlns:a16="http://schemas.microsoft.com/office/drawing/2014/main" id="{D0351704-EB1B-49F5-8427-487D79CACA5B}"/>
                </a:ext>
              </a:extLst>
            </p:cNvPr>
            <p:cNvGrpSpPr/>
            <p:nvPr/>
          </p:nvGrpSpPr>
          <p:grpSpPr>
            <a:xfrm>
              <a:off x="8103584" y="1130785"/>
              <a:ext cx="2688174" cy="1377910"/>
              <a:chOff x="410848" y="1513542"/>
              <a:chExt cx="2688174" cy="1377910"/>
            </a:xfrm>
          </p:grpSpPr>
          <p:sp>
            <p:nvSpPr>
              <p:cNvPr id="60" name="Freeform 171">
                <a:extLst>
                  <a:ext uri="{FF2B5EF4-FFF2-40B4-BE49-F238E27FC236}">
                    <a16:creationId xmlns:a16="http://schemas.microsoft.com/office/drawing/2014/main" id="{BB5419F4-359C-48FC-94B0-11EEA3637917}"/>
                  </a:ext>
                </a:extLst>
              </p:cNvPr>
              <p:cNvSpPr>
                <a:spLocks noChangeAspect="1"/>
              </p:cNvSpPr>
              <p:nvPr/>
            </p:nvSpPr>
            <p:spPr bwMode="auto">
              <a:xfrm>
                <a:off x="410848" y="1513542"/>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rgbClr val="00000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65103">
                  <a:defRPr/>
                </a:pPr>
                <a:endParaRPr lang="en-US" sz="1978" b="1" kern="0">
                  <a:solidFill>
                    <a:srgbClr val="505050"/>
                  </a:solidFill>
                  <a:latin typeface="Segoe" pitchFamily="34" charset="0"/>
                </a:endParaRPr>
              </a:p>
            </p:txBody>
          </p:sp>
          <p:grpSp>
            <p:nvGrpSpPr>
              <p:cNvPr id="61" name="Group 60">
                <a:extLst>
                  <a:ext uri="{FF2B5EF4-FFF2-40B4-BE49-F238E27FC236}">
                    <a16:creationId xmlns:a16="http://schemas.microsoft.com/office/drawing/2014/main" id="{481B51B1-53CA-4CAC-A279-2FD0534E3BFF}"/>
                  </a:ext>
                </a:extLst>
              </p:cNvPr>
              <p:cNvGrpSpPr/>
              <p:nvPr/>
            </p:nvGrpSpPr>
            <p:grpSpPr>
              <a:xfrm>
                <a:off x="826905" y="2207415"/>
                <a:ext cx="616075" cy="360031"/>
                <a:chOff x="4189334" y="3417458"/>
                <a:chExt cx="616075" cy="360031"/>
              </a:xfrm>
            </p:grpSpPr>
            <p:sp>
              <p:nvSpPr>
                <p:cNvPr id="62" name="Oval 61">
                  <a:extLst>
                    <a:ext uri="{FF2B5EF4-FFF2-40B4-BE49-F238E27FC236}">
                      <a16:creationId xmlns:a16="http://schemas.microsoft.com/office/drawing/2014/main" id="{D4DA9744-7FE2-4578-8FC5-145D703FEAA4}"/>
                    </a:ext>
                  </a:extLst>
                </p:cNvPr>
                <p:cNvSpPr>
                  <a:spLocks noChangeAspect="1" noChangeArrowheads="1"/>
                </p:cNvSpPr>
                <p:nvPr/>
              </p:nvSpPr>
              <p:spPr bwMode="auto">
                <a:xfrm>
                  <a:off x="4395727" y="3453834"/>
                  <a:ext cx="75936" cy="70021"/>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63" name="Oval 62">
                  <a:extLst>
                    <a:ext uri="{FF2B5EF4-FFF2-40B4-BE49-F238E27FC236}">
                      <a16:creationId xmlns:a16="http://schemas.microsoft.com/office/drawing/2014/main" id="{AB41143C-418D-4F0D-975E-28F7528DD248}"/>
                    </a:ext>
                  </a:extLst>
                </p:cNvPr>
                <p:cNvSpPr>
                  <a:spLocks noChangeAspect="1" noChangeArrowheads="1"/>
                </p:cNvSpPr>
                <p:nvPr/>
              </p:nvSpPr>
              <p:spPr bwMode="auto">
                <a:xfrm flipH="1">
                  <a:off x="4519932" y="3453848"/>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64" name="Oval 63">
                  <a:extLst>
                    <a:ext uri="{FF2B5EF4-FFF2-40B4-BE49-F238E27FC236}">
                      <a16:creationId xmlns:a16="http://schemas.microsoft.com/office/drawing/2014/main" id="{E8934A8D-9CC0-4C19-BF83-692C18145938}"/>
                    </a:ext>
                  </a:extLst>
                </p:cNvPr>
                <p:cNvSpPr>
                  <a:spLocks noChangeAspect="1" noChangeArrowheads="1"/>
                </p:cNvSpPr>
                <p:nvPr/>
              </p:nvSpPr>
              <p:spPr bwMode="auto">
                <a:xfrm>
                  <a:off x="4395727" y="3707453"/>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65" name="Oval 64">
                  <a:extLst>
                    <a:ext uri="{FF2B5EF4-FFF2-40B4-BE49-F238E27FC236}">
                      <a16:creationId xmlns:a16="http://schemas.microsoft.com/office/drawing/2014/main" id="{ABF6F60F-9F01-459E-8EC2-8F00F6FE5EFB}"/>
                    </a:ext>
                  </a:extLst>
                </p:cNvPr>
                <p:cNvSpPr>
                  <a:spLocks noChangeAspect="1" noChangeArrowheads="1"/>
                </p:cNvSpPr>
                <p:nvPr/>
              </p:nvSpPr>
              <p:spPr bwMode="auto">
                <a:xfrm flipH="1">
                  <a:off x="4519932" y="3707467"/>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66" name="Oval 65">
                  <a:extLst>
                    <a:ext uri="{FF2B5EF4-FFF2-40B4-BE49-F238E27FC236}">
                      <a16:creationId xmlns:a16="http://schemas.microsoft.com/office/drawing/2014/main" id="{7EC608FC-342D-4F94-BE92-4714365FDCD5}"/>
                    </a:ext>
                  </a:extLst>
                </p:cNvPr>
                <p:cNvSpPr>
                  <a:spLocks noChangeAspect="1" noChangeArrowheads="1"/>
                </p:cNvSpPr>
                <p:nvPr/>
              </p:nvSpPr>
              <p:spPr bwMode="auto">
                <a:xfrm flipH="1">
                  <a:off x="4624703"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67" name="Oval 66">
                  <a:extLst>
                    <a:ext uri="{FF2B5EF4-FFF2-40B4-BE49-F238E27FC236}">
                      <a16:creationId xmlns:a16="http://schemas.microsoft.com/office/drawing/2014/main" id="{F6179765-3C37-4392-8BC2-BFB5895B9C8C}"/>
                    </a:ext>
                  </a:extLst>
                </p:cNvPr>
                <p:cNvSpPr>
                  <a:spLocks noChangeAspect="1" noChangeArrowheads="1"/>
                </p:cNvSpPr>
                <p:nvPr/>
              </p:nvSpPr>
              <p:spPr bwMode="auto">
                <a:xfrm>
                  <a:off x="4292530"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68" name="Oval 67">
                  <a:extLst>
                    <a:ext uri="{FF2B5EF4-FFF2-40B4-BE49-F238E27FC236}">
                      <a16:creationId xmlns:a16="http://schemas.microsoft.com/office/drawing/2014/main" id="{14EA58F1-D869-49DA-BB3F-FE0145D23EAE}"/>
                    </a:ext>
                  </a:extLst>
                </p:cNvPr>
                <p:cNvSpPr>
                  <a:spLocks noChangeAspect="1" noChangeArrowheads="1"/>
                </p:cNvSpPr>
                <p:nvPr/>
              </p:nvSpPr>
              <p:spPr bwMode="auto">
                <a:xfrm flipH="1">
                  <a:off x="472947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69" name="Oval 68">
                  <a:extLst>
                    <a:ext uri="{FF2B5EF4-FFF2-40B4-BE49-F238E27FC236}">
                      <a16:creationId xmlns:a16="http://schemas.microsoft.com/office/drawing/2014/main" id="{FEA60898-B394-4E8C-8B46-04876B5AAB93}"/>
                    </a:ext>
                  </a:extLst>
                </p:cNvPr>
                <p:cNvSpPr>
                  <a:spLocks noChangeAspect="1" noChangeArrowheads="1"/>
                </p:cNvSpPr>
                <p:nvPr/>
              </p:nvSpPr>
              <p:spPr bwMode="auto">
                <a:xfrm flipH="1">
                  <a:off x="418933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70" name="Arc 69">
                  <a:extLst>
                    <a:ext uri="{FF2B5EF4-FFF2-40B4-BE49-F238E27FC236}">
                      <a16:creationId xmlns:a16="http://schemas.microsoft.com/office/drawing/2014/main" id="{B2D5627D-C5AE-465E-9960-D4464F460A52}"/>
                    </a:ext>
                  </a:extLst>
                </p:cNvPr>
                <p:cNvSpPr/>
                <p:nvPr/>
              </p:nvSpPr>
              <p:spPr>
                <a:xfrm rot="5012506">
                  <a:off x="4401070"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a:defRPr/>
                  </a:pPr>
                  <a:endParaRPr lang="en-US" sz="1836">
                    <a:ln>
                      <a:solidFill>
                        <a:srgbClr val="FFFFFF">
                          <a:alpha val="0"/>
                        </a:srgbClr>
                      </a:solidFill>
                    </a:ln>
                    <a:solidFill>
                      <a:srgbClr val="292929"/>
                    </a:solidFill>
                    <a:latin typeface="Segoe UI"/>
                  </a:endParaRPr>
                </a:p>
              </p:txBody>
            </p:sp>
            <p:sp>
              <p:nvSpPr>
                <p:cNvPr id="71" name="Arc 70">
                  <a:extLst>
                    <a:ext uri="{FF2B5EF4-FFF2-40B4-BE49-F238E27FC236}">
                      <a16:creationId xmlns:a16="http://schemas.microsoft.com/office/drawing/2014/main" id="{4CBA9600-857A-4C86-8573-50479FA335F2}"/>
                    </a:ext>
                  </a:extLst>
                </p:cNvPr>
                <p:cNvSpPr/>
                <p:nvPr/>
              </p:nvSpPr>
              <p:spPr>
                <a:xfrm rot="16587494" flipH="1">
                  <a:off x="4444687"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a:defRPr/>
                  </a:pPr>
                  <a:endParaRPr lang="en-US" sz="1836">
                    <a:ln>
                      <a:solidFill>
                        <a:srgbClr val="FFFFFF">
                          <a:alpha val="0"/>
                        </a:srgbClr>
                      </a:solidFill>
                    </a:ln>
                    <a:solidFill>
                      <a:srgbClr val="292929"/>
                    </a:solidFill>
                    <a:latin typeface="Segoe UI"/>
                  </a:endParaRPr>
                </a:p>
              </p:txBody>
            </p:sp>
            <p:sp>
              <p:nvSpPr>
                <p:cNvPr id="72" name="Arc 71">
                  <a:extLst>
                    <a:ext uri="{FF2B5EF4-FFF2-40B4-BE49-F238E27FC236}">
                      <a16:creationId xmlns:a16="http://schemas.microsoft.com/office/drawing/2014/main" id="{38D42382-938E-4C38-87FF-9DEBEBD9C0E4}"/>
                    </a:ext>
                  </a:extLst>
                </p:cNvPr>
                <p:cNvSpPr/>
                <p:nvPr/>
              </p:nvSpPr>
              <p:spPr>
                <a:xfrm rot="7395384">
                  <a:off x="4414927" y="3402642"/>
                  <a:ext cx="115444" cy="145075"/>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a:defRPr/>
                  </a:pPr>
                  <a:endParaRPr lang="en-US" sz="1836">
                    <a:ln>
                      <a:solidFill>
                        <a:srgbClr val="FFFFFF">
                          <a:alpha val="0"/>
                        </a:srgbClr>
                      </a:solidFill>
                    </a:ln>
                    <a:solidFill>
                      <a:srgbClr val="292929"/>
                    </a:solidFill>
                    <a:latin typeface="Segoe UI"/>
                  </a:endParaRPr>
                </a:p>
              </p:txBody>
            </p:sp>
            <p:cxnSp>
              <p:nvCxnSpPr>
                <p:cNvPr id="73" name="Straight Connector 72">
                  <a:extLst>
                    <a:ext uri="{FF2B5EF4-FFF2-40B4-BE49-F238E27FC236}">
                      <a16:creationId xmlns:a16="http://schemas.microsoft.com/office/drawing/2014/main" id="{3669C18B-7E12-4083-8E58-123554441570}"/>
                    </a:ext>
                  </a:extLst>
                </p:cNvPr>
                <p:cNvCxnSpPr>
                  <a:stCxn id="62" idx="4"/>
                  <a:endCxn id="64" idx="0"/>
                </p:cNvCxnSpPr>
                <p:nvPr/>
              </p:nvCxnSpPr>
              <p:spPr>
                <a:xfrm>
                  <a:off x="4433694" y="3523856"/>
                  <a:ext cx="0" cy="183597"/>
                </a:xfrm>
                <a:prstGeom prst="line">
                  <a:avLst/>
                </a:prstGeom>
                <a:noFill/>
                <a:ln w="9525" cap="flat" cmpd="sng" algn="ctr">
                  <a:solidFill>
                    <a:srgbClr val="0070C0"/>
                  </a:solidFill>
                  <a:prstDash val="solid"/>
                </a:ln>
                <a:effectLst/>
              </p:spPr>
            </p:cxnSp>
            <p:sp>
              <p:nvSpPr>
                <p:cNvPr id="74" name="Oval 73">
                  <a:extLst>
                    <a:ext uri="{FF2B5EF4-FFF2-40B4-BE49-F238E27FC236}">
                      <a16:creationId xmlns:a16="http://schemas.microsoft.com/office/drawing/2014/main" id="{17894816-9507-40E5-9794-23A2A44766B3}"/>
                    </a:ext>
                  </a:extLst>
                </p:cNvPr>
                <p:cNvSpPr>
                  <a:spLocks noChangeAspect="1" noChangeArrowheads="1"/>
                </p:cNvSpPr>
                <p:nvPr/>
              </p:nvSpPr>
              <p:spPr bwMode="auto">
                <a:xfrm>
                  <a:off x="4395727" y="357178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75" name="Straight Connector 74">
                  <a:extLst>
                    <a:ext uri="{FF2B5EF4-FFF2-40B4-BE49-F238E27FC236}">
                      <a16:creationId xmlns:a16="http://schemas.microsoft.com/office/drawing/2014/main" id="{428F1480-4E8E-445F-8A64-9DB2C48DD06B}"/>
                    </a:ext>
                  </a:extLst>
                </p:cNvPr>
                <p:cNvCxnSpPr>
                  <a:stCxn id="63" idx="4"/>
                  <a:endCxn id="65" idx="0"/>
                </p:cNvCxnSpPr>
                <p:nvPr/>
              </p:nvCxnSpPr>
              <p:spPr>
                <a:xfrm>
                  <a:off x="4557899" y="3523870"/>
                  <a:ext cx="0" cy="183597"/>
                </a:xfrm>
                <a:prstGeom prst="line">
                  <a:avLst/>
                </a:prstGeom>
                <a:noFill/>
                <a:ln w="9525" cap="flat" cmpd="sng" algn="ctr">
                  <a:solidFill>
                    <a:srgbClr val="0070C0"/>
                  </a:solidFill>
                  <a:prstDash val="solid"/>
                </a:ln>
                <a:effectLst/>
              </p:spPr>
            </p:cxnSp>
            <p:sp>
              <p:nvSpPr>
                <p:cNvPr id="76" name="Oval 75">
                  <a:extLst>
                    <a:ext uri="{FF2B5EF4-FFF2-40B4-BE49-F238E27FC236}">
                      <a16:creationId xmlns:a16="http://schemas.microsoft.com/office/drawing/2014/main" id="{BBBB53C5-A2CB-42AB-BF60-2AD312167CD2}"/>
                    </a:ext>
                  </a:extLst>
                </p:cNvPr>
                <p:cNvSpPr>
                  <a:spLocks noChangeAspect="1" noChangeArrowheads="1"/>
                </p:cNvSpPr>
                <p:nvPr/>
              </p:nvSpPr>
              <p:spPr bwMode="auto">
                <a:xfrm flipH="1">
                  <a:off x="4519931" y="357180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77" name="Straight Connector 76">
                  <a:extLst>
                    <a:ext uri="{FF2B5EF4-FFF2-40B4-BE49-F238E27FC236}">
                      <a16:creationId xmlns:a16="http://schemas.microsoft.com/office/drawing/2014/main" id="{15DEC8D8-DAF0-4CA4-B4BE-B3953261F396}"/>
                    </a:ext>
                  </a:extLst>
                </p:cNvPr>
                <p:cNvCxnSpPr>
                  <a:stCxn id="63" idx="3"/>
                  <a:endCxn id="68" idx="7"/>
                </p:cNvCxnSpPr>
                <p:nvPr/>
              </p:nvCxnSpPr>
              <p:spPr>
                <a:xfrm>
                  <a:off x="4584747" y="3513615"/>
                  <a:ext cx="155848" cy="174003"/>
                </a:xfrm>
                <a:prstGeom prst="line">
                  <a:avLst/>
                </a:prstGeom>
                <a:noFill/>
                <a:ln w="9525" cap="flat" cmpd="sng" algn="ctr">
                  <a:solidFill>
                    <a:srgbClr val="0070C0"/>
                  </a:solidFill>
                  <a:prstDash val="solid"/>
                </a:ln>
                <a:effectLst/>
              </p:spPr>
            </p:cxnSp>
            <p:sp>
              <p:nvSpPr>
                <p:cNvPr id="78" name="Oval 77">
                  <a:extLst>
                    <a:ext uri="{FF2B5EF4-FFF2-40B4-BE49-F238E27FC236}">
                      <a16:creationId xmlns:a16="http://schemas.microsoft.com/office/drawing/2014/main" id="{4B7A5B39-2555-4221-9AE8-F0A7878BE0B7}"/>
                    </a:ext>
                  </a:extLst>
                </p:cNvPr>
                <p:cNvSpPr>
                  <a:spLocks noChangeAspect="1" noChangeArrowheads="1"/>
                </p:cNvSpPr>
                <p:nvPr/>
              </p:nvSpPr>
              <p:spPr bwMode="auto">
                <a:xfrm flipH="1">
                  <a:off x="4624703" y="356560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79" name="Straight Connector 78">
                  <a:extLst>
                    <a:ext uri="{FF2B5EF4-FFF2-40B4-BE49-F238E27FC236}">
                      <a16:creationId xmlns:a16="http://schemas.microsoft.com/office/drawing/2014/main" id="{DAF748CC-AF83-4708-834D-EF7B369D144A}"/>
                    </a:ext>
                  </a:extLst>
                </p:cNvPr>
                <p:cNvCxnSpPr>
                  <a:stCxn id="62" idx="3"/>
                  <a:endCxn id="69" idx="1"/>
                </p:cNvCxnSpPr>
                <p:nvPr/>
              </p:nvCxnSpPr>
              <p:spPr>
                <a:xfrm flipH="1">
                  <a:off x="4254148" y="3513602"/>
                  <a:ext cx="152699" cy="174016"/>
                </a:xfrm>
                <a:prstGeom prst="line">
                  <a:avLst/>
                </a:prstGeom>
                <a:noFill/>
                <a:ln w="9525" cap="flat" cmpd="sng" algn="ctr">
                  <a:solidFill>
                    <a:srgbClr val="0070C0"/>
                  </a:solidFill>
                  <a:prstDash val="solid"/>
                </a:ln>
                <a:effectLst/>
              </p:spPr>
            </p:cxnSp>
            <p:sp>
              <p:nvSpPr>
                <p:cNvPr id="80" name="Oval 79">
                  <a:extLst>
                    <a:ext uri="{FF2B5EF4-FFF2-40B4-BE49-F238E27FC236}">
                      <a16:creationId xmlns:a16="http://schemas.microsoft.com/office/drawing/2014/main" id="{2196E705-AC43-4655-B4D2-13701E30BDA4}"/>
                    </a:ext>
                  </a:extLst>
                </p:cNvPr>
                <p:cNvSpPr>
                  <a:spLocks noChangeAspect="1" noChangeArrowheads="1"/>
                </p:cNvSpPr>
                <p:nvPr/>
              </p:nvSpPr>
              <p:spPr bwMode="auto">
                <a:xfrm>
                  <a:off x="4296461" y="3565599"/>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81" name="Straight Connector 80">
                  <a:extLst>
                    <a:ext uri="{FF2B5EF4-FFF2-40B4-BE49-F238E27FC236}">
                      <a16:creationId xmlns:a16="http://schemas.microsoft.com/office/drawing/2014/main" id="{95B05373-5E44-4410-A7DD-3F197D8ACD22}"/>
                    </a:ext>
                  </a:extLst>
                </p:cNvPr>
                <p:cNvCxnSpPr>
                  <a:stCxn id="74" idx="3"/>
                  <a:endCxn id="67" idx="7"/>
                </p:cNvCxnSpPr>
                <p:nvPr/>
              </p:nvCxnSpPr>
              <p:spPr>
                <a:xfrm flipH="1">
                  <a:off x="4357345" y="3631553"/>
                  <a:ext cx="49502" cy="67921"/>
                </a:xfrm>
                <a:prstGeom prst="line">
                  <a:avLst/>
                </a:prstGeom>
                <a:noFill/>
                <a:ln w="9525" cap="flat" cmpd="sng" algn="ctr">
                  <a:solidFill>
                    <a:srgbClr val="0070C0"/>
                  </a:solidFill>
                  <a:prstDash val="solid"/>
                </a:ln>
                <a:effectLst/>
              </p:spPr>
            </p:cxnSp>
            <p:cxnSp>
              <p:nvCxnSpPr>
                <p:cNvPr id="82" name="Straight Connector 81">
                  <a:extLst>
                    <a:ext uri="{FF2B5EF4-FFF2-40B4-BE49-F238E27FC236}">
                      <a16:creationId xmlns:a16="http://schemas.microsoft.com/office/drawing/2014/main" id="{41343B8B-51F6-4F8E-858F-AF38F7BCCB82}"/>
                    </a:ext>
                  </a:extLst>
                </p:cNvPr>
                <p:cNvCxnSpPr>
                  <a:stCxn id="76" idx="3"/>
                  <a:endCxn id="66" idx="7"/>
                </p:cNvCxnSpPr>
                <p:nvPr/>
              </p:nvCxnSpPr>
              <p:spPr>
                <a:xfrm>
                  <a:off x="4584747" y="3631567"/>
                  <a:ext cx="51077" cy="67907"/>
                </a:xfrm>
                <a:prstGeom prst="line">
                  <a:avLst/>
                </a:prstGeom>
                <a:noFill/>
                <a:ln w="9525" cap="flat" cmpd="sng" algn="ctr">
                  <a:solidFill>
                    <a:srgbClr val="0070C0"/>
                  </a:solidFill>
                  <a:prstDash val="solid"/>
                </a:ln>
                <a:effectLst/>
              </p:spPr>
            </p:cxnSp>
          </p:grpSp>
        </p:grpSp>
        <p:grpSp>
          <p:nvGrpSpPr>
            <p:cNvPr id="54" name="Group 4">
              <a:extLst>
                <a:ext uri="{FF2B5EF4-FFF2-40B4-BE49-F238E27FC236}">
                  <a16:creationId xmlns:a16="http://schemas.microsoft.com/office/drawing/2014/main" id="{B12605FA-C80C-4766-BC30-9085BA644158}"/>
                </a:ext>
              </a:extLst>
            </p:cNvPr>
            <p:cNvGrpSpPr>
              <a:grpSpLocks noChangeAspect="1"/>
            </p:cNvGrpSpPr>
            <p:nvPr/>
          </p:nvGrpSpPr>
          <p:grpSpPr bwMode="auto">
            <a:xfrm>
              <a:off x="8350516" y="1809998"/>
              <a:ext cx="648038" cy="643953"/>
              <a:chOff x="3125" y="1415"/>
              <a:chExt cx="1586" cy="1576"/>
            </a:xfrm>
            <a:solidFill>
              <a:srgbClr val="FFFFFF"/>
            </a:solidFill>
          </p:grpSpPr>
          <p:sp>
            <p:nvSpPr>
              <p:cNvPr id="57" name="Freeform 5">
                <a:extLst>
                  <a:ext uri="{FF2B5EF4-FFF2-40B4-BE49-F238E27FC236}">
                    <a16:creationId xmlns:a16="http://schemas.microsoft.com/office/drawing/2014/main" id="{8AC52DE7-91C4-4FA5-9643-634314BB1CC7}"/>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sp>
            <p:nvSpPr>
              <p:cNvPr id="58" name="Freeform 6">
                <a:extLst>
                  <a:ext uri="{FF2B5EF4-FFF2-40B4-BE49-F238E27FC236}">
                    <a16:creationId xmlns:a16="http://schemas.microsoft.com/office/drawing/2014/main" id="{114309E8-56D7-4016-B575-9DD016A3E1D3}"/>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sp>
            <p:nvSpPr>
              <p:cNvPr id="59" name="Freeform 7">
                <a:extLst>
                  <a:ext uri="{FF2B5EF4-FFF2-40B4-BE49-F238E27FC236}">
                    <a16:creationId xmlns:a16="http://schemas.microsoft.com/office/drawing/2014/main" id="{2D41DA25-447F-45BD-A3F8-3231B8B8AFFA}"/>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grpSp>
        <p:sp>
          <p:nvSpPr>
            <p:cNvPr id="55" name="Rectangle 54">
              <a:extLst>
                <a:ext uri="{FF2B5EF4-FFF2-40B4-BE49-F238E27FC236}">
                  <a16:creationId xmlns:a16="http://schemas.microsoft.com/office/drawing/2014/main" id="{4E5AD01B-CEB5-4DCB-9901-D9981CF487E8}"/>
                </a:ext>
              </a:extLst>
            </p:cNvPr>
            <p:cNvSpPr/>
            <p:nvPr/>
          </p:nvSpPr>
          <p:spPr>
            <a:xfrm>
              <a:off x="9117125" y="1959918"/>
              <a:ext cx="1466298"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69">
                <a:defRPr/>
              </a:pPr>
              <a:r>
                <a:rPr lang="en-US" sz="1632">
                  <a:ln>
                    <a:solidFill>
                      <a:srgbClr val="FFFFFF">
                        <a:alpha val="0"/>
                      </a:srgbClr>
                    </a:solidFill>
                  </a:ln>
                  <a:solidFill>
                    <a:srgbClr val="FFFFFF"/>
                  </a:solidFill>
                  <a:latin typeface="Segoe"/>
                </a:rPr>
                <a:t>Active Directory</a:t>
              </a:r>
            </a:p>
          </p:txBody>
        </p:sp>
        <p:pic>
          <p:nvPicPr>
            <p:cNvPr id="56" name="Picture 55">
              <a:extLst>
                <a:ext uri="{FF2B5EF4-FFF2-40B4-BE49-F238E27FC236}">
                  <a16:creationId xmlns:a16="http://schemas.microsoft.com/office/drawing/2014/main" id="{65ADBB35-2AC4-498E-B516-4707B95ADF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174" y="1590015"/>
              <a:ext cx="1882592" cy="436495"/>
            </a:xfrm>
            <a:prstGeom prst="rect">
              <a:avLst/>
            </a:prstGeom>
          </p:spPr>
        </p:pic>
      </p:grpSp>
      <p:grpSp>
        <p:nvGrpSpPr>
          <p:cNvPr id="83" name="Group 82">
            <a:extLst>
              <a:ext uri="{FF2B5EF4-FFF2-40B4-BE49-F238E27FC236}">
                <a16:creationId xmlns:a16="http://schemas.microsoft.com/office/drawing/2014/main" id="{2A11D815-BF21-42AB-B709-FF785AA4E17F}"/>
              </a:ext>
            </a:extLst>
          </p:cNvPr>
          <p:cNvGrpSpPr/>
          <p:nvPr/>
        </p:nvGrpSpPr>
        <p:grpSpPr>
          <a:xfrm>
            <a:off x="7985652" y="4301812"/>
            <a:ext cx="2741690" cy="1405343"/>
            <a:chOff x="8103584" y="1130785"/>
            <a:chExt cx="2688174" cy="1377910"/>
          </a:xfrm>
        </p:grpSpPr>
        <p:grpSp>
          <p:nvGrpSpPr>
            <p:cNvPr id="84" name="Group 83">
              <a:extLst>
                <a:ext uri="{FF2B5EF4-FFF2-40B4-BE49-F238E27FC236}">
                  <a16:creationId xmlns:a16="http://schemas.microsoft.com/office/drawing/2014/main" id="{F8427E03-5CEE-4CA7-9E71-4B0F28950B1E}"/>
                </a:ext>
              </a:extLst>
            </p:cNvPr>
            <p:cNvGrpSpPr/>
            <p:nvPr/>
          </p:nvGrpSpPr>
          <p:grpSpPr>
            <a:xfrm>
              <a:off x="8103584" y="1130785"/>
              <a:ext cx="2688174" cy="1377910"/>
              <a:chOff x="410848" y="1513542"/>
              <a:chExt cx="2688174" cy="1377910"/>
            </a:xfrm>
          </p:grpSpPr>
          <p:sp>
            <p:nvSpPr>
              <p:cNvPr id="91" name="Freeform 202">
                <a:extLst>
                  <a:ext uri="{FF2B5EF4-FFF2-40B4-BE49-F238E27FC236}">
                    <a16:creationId xmlns:a16="http://schemas.microsoft.com/office/drawing/2014/main" id="{B0C21B10-97B3-48EA-A44A-80D34FCF77F2}"/>
                  </a:ext>
                </a:extLst>
              </p:cNvPr>
              <p:cNvSpPr>
                <a:spLocks noChangeAspect="1"/>
              </p:cNvSpPr>
              <p:nvPr/>
            </p:nvSpPr>
            <p:spPr bwMode="auto">
              <a:xfrm>
                <a:off x="410848" y="1513542"/>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rgbClr val="00000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65103">
                  <a:defRPr/>
                </a:pPr>
                <a:endParaRPr lang="en-US" sz="1978" b="1" kern="0">
                  <a:solidFill>
                    <a:srgbClr val="505050"/>
                  </a:solidFill>
                  <a:latin typeface="Segoe" pitchFamily="34" charset="0"/>
                </a:endParaRPr>
              </a:p>
            </p:txBody>
          </p:sp>
          <p:grpSp>
            <p:nvGrpSpPr>
              <p:cNvPr id="92" name="Group 91">
                <a:extLst>
                  <a:ext uri="{FF2B5EF4-FFF2-40B4-BE49-F238E27FC236}">
                    <a16:creationId xmlns:a16="http://schemas.microsoft.com/office/drawing/2014/main" id="{F0ADFC78-9C1C-44E6-81C2-C05861E54820}"/>
                  </a:ext>
                </a:extLst>
              </p:cNvPr>
              <p:cNvGrpSpPr/>
              <p:nvPr/>
            </p:nvGrpSpPr>
            <p:grpSpPr>
              <a:xfrm>
                <a:off x="826905" y="2207415"/>
                <a:ext cx="616075" cy="360031"/>
                <a:chOff x="4189334" y="3417458"/>
                <a:chExt cx="616075" cy="360031"/>
              </a:xfrm>
            </p:grpSpPr>
            <p:sp>
              <p:nvSpPr>
                <p:cNvPr id="93" name="Oval 92">
                  <a:extLst>
                    <a:ext uri="{FF2B5EF4-FFF2-40B4-BE49-F238E27FC236}">
                      <a16:creationId xmlns:a16="http://schemas.microsoft.com/office/drawing/2014/main" id="{B97000B0-F1A7-4194-8A7B-38C487AAC58E}"/>
                    </a:ext>
                  </a:extLst>
                </p:cNvPr>
                <p:cNvSpPr>
                  <a:spLocks noChangeAspect="1" noChangeArrowheads="1"/>
                </p:cNvSpPr>
                <p:nvPr/>
              </p:nvSpPr>
              <p:spPr bwMode="auto">
                <a:xfrm>
                  <a:off x="4395727" y="3453834"/>
                  <a:ext cx="75936" cy="70021"/>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94" name="Oval 93">
                  <a:extLst>
                    <a:ext uri="{FF2B5EF4-FFF2-40B4-BE49-F238E27FC236}">
                      <a16:creationId xmlns:a16="http://schemas.microsoft.com/office/drawing/2014/main" id="{7FEC3C70-C48D-42B6-B242-F5048F68BE88}"/>
                    </a:ext>
                  </a:extLst>
                </p:cNvPr>
                <p:cNvSpPr>
                  <a:spLocks noChangeAspect="1" noChangeArrowheads="1"/>
                </p:cNvSpPr>
                <p:nvPr/>
              </p:nvSpPr>
              <p:spPr bwMode="auto">
                <a:xfrm flipH="1">
                  <a:off x="4519932" y="3453848"/>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95" name="Oval 94">
                  <a:extLst>
                    <a:ext uri="{FF2B5EF4-FFF2-40B4-BE49-F238E27FC236}">
                      <a16:creationId xmlns:a16="http://schemas.microsoft.com/office/drawing/2014/main" id="{09049ED6-D48C-4BA2-BE7D-0E23957D7164}"/>
                    </a:ext>
                  </a:extLst>
                </p:cNvPr>
                <p:cNvSpPr>
                  <a:spLocks noChangeAspect="1" noChangeArrowheads="1"/>
                </p:cNvSpPr>
                <p:nvPr/>
              </p:nvSpPr>
              <p:spPr bwMode="auto">
                <a:xfrm>
                  <a:off x="4395727" y="3707453"/>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96" name="Oval 95">
                  <a:extLst>
                    <a:ext uri="{FF2B5EF4-FFF2-40B4-BE49-F238E27FC236}">
                      <a16:creationId xmlns:a16="http://schemas.microsoft.com/office/drawing/2014/main" id="{8D0BD90A-B402-4956-A94C-178BB46E8065}"/>
                    </a:ext>
                  </a:extLst>
                </p:cNvPr>
                <p:cNvSpPr>
                  <a:spLocks noChangeAspect="1" noChangeArrowheads="1"/>
                </p:cNvSpPr>
                <p:nvPr/>
              </p:nvSpPr>
              <p:spPr bwMode="auto">
                <a:xfrm flipH="1">
                  <a:off x="4519932" y="3707467"/>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97" name="Oval 96">
                  <a:extLst>
                    <a:ext uri="{FF2B5EF4-FFF2-40B4-BE49-F238E27FC236}">
                      <a16:creationId xmlns:a16="http://schemas.microsoft.com/office/drawing/2014/main" id="{C8690E09-06DF-4E95-8134-485A9E5DFF3D}"/>
                    </a:ext>
                  </a:extLst>
                </p:cNvPr>
                <p:cNvSpPr>
                  <a:spLocks noChangeAspect="1" noChangeArrowheads="1"/>
                </p:cNvSpPr>
                <p:nvPr/>
              </p:nvSpPr>
              <p:spPr bwMode="auto">
                <a:xfrm flipH="1">
                  <a:off x="4624703"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98" name="Oval 97">
                  <a:extLst>
                    <a:ext uri="{FF2B5EF4-FFF2-40B4-BE49-F238E27FC236}">
                      <a16:creationId xmlns:a16="http://schemas.microsoft.com/office/drawing/2014/main" id="{76811AC7-6265-4168-A4F1-B1A595485E21}"/>
                    </a:ext>
                  </a:extLst>
                </p:cNvPr>
                <p:cNvSpPr>
                  <a:spLocks noChangeAspect="1" noChangeArrowheads="1"/>
                </p:cNvSpPr>
                <p:nvPr/>
              </p:nvSpPr>
              <p:spPr bwMode="auto">
                <a:xfrm>
                  <a:off x="4292530"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99" name="Oval 98">
                  <a:extLst>
                    <a:ext uri="{FF2B5EF4-FFF2-40B4-BE49-F238E27FC236}">
                      <a16:creationId xmlns:a16="http://schemas.microsoft.com/office/drawing/2014/main" id="{9D3E4BB0-2560-4856-B146-9CD364E54B1D}"/>
                    </a:ext>
                  </a:extLst>
                </p:cNvPr>
                <p:cNvSpPr>
                  <a:spLocks noChangeAspect="1" noChangeArrowheads="1"/>
                </p:cNvSpPr>
                <p:nvPr/>
              </p:nvSpPr>
              <p:spPr bwMode="auto">
                <a:xfrm flipH="1">
                  <a:off x="472947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100" name="Oval 99">
                  <a:extLst>
                    <a:ext uri="{FF2B5EF4-FFF2-40B4-BE49-F238E27FC236}">
                      <a16:creationId xmlns:a16="http://schemas.microsoft.com/office/drawing/2014/main" id="{3F450D32-7EDD-4CD1-B14F-B58CBCE937E5}"/>
                    </a:ext>
                  </a:extLst>
                </p:cNvPr>
                <p:cNvSpPr>
                  <a:spLocks noChangeAspect="1" noChangeArrowheads="1"/>
                </p:cNvSpPr>
                <p:nvPr/>
              </p:nvSpPr>
              <p:spPr bwMode="auto">
                <a:xfrm flipH="1">
                  <a:off x="418933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101" name="Arc 100">
                  <a:extLst>
                    <a:ext uri="{FF2B5EF4-FFF2-40B4-BE49-F238E27FC236}">
                      <a16:creationId xmlns:a16="http://schemas.microsoft.com/office/drawing/2014/main" id="{4A700738-6822-470A-83BB-78069764D2A9}"/>
                    </a:ext>
                  </a:extLst>
                </p:cNvPr>
                <p:cNvSpPr/>
                <p:nvPr/>
              </p:nvSpPr>
              <p:spPr>
                <a:xfrm rot="5012506">
                  <a:off x="4401070"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a:defRPr/>
                  </a:pPr>
                  <a:endParaRPr lang="en-US" sz="1836">
                    <a:ln>
                      <a:solidFill>
                        <a:srgbClr val="FFFFFF">
                          <a:alpha val="0"/>
                        </a:srgbClr>
                      </a:solidFill>
                    </a:ln>
                    <a:solidFill>
                      <a:srgbClr val="292929"/>
                    </a:solidFill>
                    <a:latin typeface="Segoe UI"/>
                  </a:endParaRPr>
                </a:p>
              </p:txBody>
            </p:sp>
            <p:sp>
              <p:nvSpPr>
                <p:cNvPr id="102" name="Arc 101">
                  <a:extLst>
                    <a:ext uri="{FF2B5EF4-FFF2-40B4-BE49-F238E27FC236}">
                      <a16:creationId xmlns:a16="http://schemas.microsoft.com/office/drawing/2014/main" id="{20ED2817-0C13-4892-BC59-F7F6D688A24A}"/>
                    </a:ext>
                  </a:extLst>
                </p:cNvPr>
                <p:cNvSpPr/>
                <p:nvPr/>
              </p:nvSpPr>
              <p:spPr>
                <a:xfrm rot="16587494" flipH="1">
                  <a:off x="4444687"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a:defRPr/>
                  </a:pPr>
                  <a:endParaRPr lang="en-US" sz="1836">
                    <a:ln>
                      <a:solidFill>
                        <a:srgbClr val="FFFFFF">
                          <a:alpha val="0"/>
                        </a:srgbClr>
                      </a:solidFill>
                    </a:ln>
                    <a:solidFill>
                      <a:srgbClr val="292929"/>
                    </a:solidFill>
                    <a:latin typeface="Segoe UI"/>
                  </a:endParaRPr>
                </a:p>
              </p:txBody>
            </p:sp>
            <p:sp>
              <p:nvSpPr>
                <p:cNvPr id="103" name="Arc 102">
                  <a:extLst>
                    <a:ext uri="{FF2B5EF4-FFF2-40B4-BE49-F238E27FC236}">
                      <a16:creationId xmlns:a16="http://schemas.microsoft.com/office/drawing/2014/main" id="{6D13D521-1B23-41E6-B08F-D8B09240DD7B}"/>
                    </a:ext>
                  </a:extLst>
                </p:cNvPr>
                <p:cNvSpPr/>
                <p:nvPr/>
              </p:nvSpPr>
              <p:spPr>
                <a:xfrm rot="7395384">
                  <a:off x="4414927" y="3402642"/>
                  <a:ext cx="115444" cy="145075"/>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a:defRPr/>
                  </a:pPr>
                  <a:endParaRPr lang="en-US" sz="1836">
                    <a:ln>
                      <a:solidFill>
                        <a:srgbClr val="FFFFFF">
                          <a:alpha val="0"/>
                        </a:srgbClr>
                      </a:solidFill>
                    </a:ln>
                    <a:solidFill>
                      <a:srgbClr val="292929"/>
                    </a:solidFill>
                    <a:latin typeface="Segoe UI"/>
                  </a:endParaRPr>
                </a:p>
              </p:txBody>
            </p:sp>
            <p:cxnSp>
              <p:nvCxnSpPr>
                <p:cNvPr id="104" name="Straight Connector 103">
                  <a:extLst>
                    <a:ext uri="{FF2B5EF4-FFF2-40B4-BE49-F238E27FC236}">
                      <a16:creationId xmlns:a16="http://schemas.microsoft.com/office/drawing/2014/main" id="{9A050AD6-08EC-4FBA-A93A-AB4B10671D31}"/>
                    </a:ext>
                  </a:extLst>
                </p:cNvPr>
                <p:cNvCxnSpPr>
                  <a:stCxn id="93" idx="4"/>
                  <a:endCxn id="95" idx="0"/>
                </p:cNvCxnSpPr>
                <p:nvPr/>
              </p:nvCxnSpPr>
              <p:spPr>
                <a:xfrm>
                  <a:off x="4433694" y="3523856"/>
                  <a:ext cx="0" cy="183597"/>
                </a:xfrm>
                <a:prstGeom prst="line">
                  <a:avLst/>
                </a:prstGeom>
                <a:noFill/>
                <a:ln w="9525" cap="flat" cmpd="sng" algn="ctr">
                  <a:solidFill>
                    <a:srgbClr val="0070C0"/>
                  </a:solidFill>
                  <a:prstDash val="solid"/>
                </a:ln>
                <a:effectLst/>
              </p:spPr>
            </p:cxnSp>
            <p:sp>
              <p:nvSpPr>
                <p:cNvPr id="105" name="Oval 104">
                  <a:extLst>
                    <a:ext uri="{FF2B5EF4-FFF2-40B4-BE49-F238E27FC236}">
                      <a16:creationId xmlns:a16="http://schemas.microsoft.com/office/drawing/2014/main" id="{2C199CD8-B305-4CBF-8B70-0DD1836FE800}"/>
                    </a:ext>
                  </a:extLst>
                </p:cNvPr>
                <p:cNvSpPr>
                  <a:spLocks noChangeAspect="1" noChangeArrowheads="1"/>
                </p:cNvSpPr>
                <p:nvPr/>
              </p:nvSpPr>
              <p:spPr bwMode="auto">
                <a:xfrm>
                  <a:off x="4395727" y="357178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106" name="Straight Connector 105">
                  <a:extLst>
                    <a:ext uri="{FF2B5EF4-FFF2-40B4-BE49-F238E27FC236}">
                      <a16:creationId xmlns:a16="http://schemas.microsoft.com/office/drawing/2014/main" id="{4E80FD56-565D-42BA-AC75-DDBFA629C6FD}"/>
                    </a:ext>
                  </a:extLst>
                </p:cNvPr>
                <p:cNvCxnSpPr>
                  <a:stCxn id="94" idx="4"/>
                  <a:endCxn id="96" idx="0"/>
                </p:cNvCxnSpPr>
                <p:nvPr/>
              </p:nvCxnSpPr>
              <p:spPr>
                <a:xfrm>
                  <a:off x="4557899" y="3523870"/>
                  <a:ext cx="0" cy="183597"/>
                </a:xfrm>
                <a:prstGeom prst="line">
                  <a:avLst/>
                </a:prstGeom>
                <a:noFill/>
                <a:ln w="9525" cap="flat" cmpd="sng" algn="ctr">
                  <a:solidFill>
                    <a:srgbClr val="0070C0"/>
                  </a:solidFill>
                  <a:prstDash val="solid"/>
                </a:ln>
                <a:effectLst/>
              </p:spPr>
            </p:cxnSp>
            <p:sp>
              <p:nvSpPr>
                <p:cNvPr id="107" name="Oval 106">
                  <a:extLst>
                    <a:ext uri="{FF2B5EF4-FFF2-40B4-BE49-F238E27FC236}">
                      <a16:creationId xmlns:a16="http://schemas.microsoft.com/office/drawing/2014/main" id="{DE371698-CE1B-486A-91E1-DC45BEF47E87}"/>
                    </a:ext>
                  </a:extLst>
                </p:cNvPr>
                <p:cNvSpPr>
                  <a:spLocks noChangeAspect="1" noChangeArrowheads="1"/>
                </p:cNvSpPr>
                <p:nvPr/>
              </p:nvSpPr>
              <p:spPr bwMode="auto">
                <a:xfrm flipH="1">
                  <a:off x="4519931" y="357180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108" name="Straight Connector 107">
                  <a:extLst>
                    <a:ext uri="{FF2B5EF4-FFF2-40B4-BE49-F238E27FC236}">
                      <a16:creationId xmlns:a16="http://schemas.microsoft.com/office/drawing/2014/main" id="{DE2FAC23-45AE-4096-89BE-250BF63CA32A}"/>
                    </a:ext>
                  </a:extLst>
                </p:cNvPr>
                <p:cNvCxnSpPr>
                  <a:stCxn id="94" idx="3"/>
                  <a:endCxn id="99" idx="7"/>
                </p:cNvCxnSpPr>
                <p:nvPr/>
              </p:nvCxnSpPr>
              <p:spPr>
                <a:xfrm>
                  <a:off x="4584747" y="3513615"/>
                  <a:ext cx="155848" cy="174003"/>
                </a:xfrm>
                <a:prstGeom prst="line">
                  <a:avLst/>
                </a:prstGeom>
                <a:noFill/>
                <a:ln w="9525" cap="flat" cmpd="sng" algn="ctr">
                  <a:solidFill>
                    <a:srgbClr val="0070C0"/>
                  </a:solidFill>
                  <a:prstDash val="solid"/>
                </a:ln>
                <a:effectLst/>
              </p:spPr>
            </p:cxnSp>
            <p:sp>
              <p:nvSpPr>
                <p:cNvPr id="109" name="Oval 108">
                  <a:extLst>
                    <a:ext uri="{FF2B5EF4-FFF2-40B4-BE49-F238E27FC236}">
                      <a16:creationId xmlns:a16="http://schemas.microsoft.com/office/drawing/2014/main" id="{E1355B8A-D0DF-41FD-AF50-21556D66ED74}"/>
                    </a:ext>
                  </a:extLst>
                </p:cNvPr>
                <p:cNvSpPr>
                  <a:spLocks noChangeAspect="1" noChangeArrowheads="1"/>
                </p:cNvSpPr>
                <p:nvPr/>
              </p:nvSpPr>
              <p:spPr bwMode="auto">
                <a:xfrm flipH="1">
                  <a:off x="4624703" y="356560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110" name="Straight Connector 109">
                  <a:extLst>
                    <a:ext uri="{FF2B5EF4-FFF2-40B4-BE49-F238E27FC236}">
                      <a16:creationId xmlns:a16="http://schemas.microsoft.com/office/drawing/2014/main" id="{A908F9FB-D5DC-47A1-88FE-121D478C2AF6}"/>
                    </a:ext>
                  </a:extLst>
                </p:cNvPr>
                <p:cNvCxnSpPr>
                  <a:stCxn id="93" idx="3"/>
                  <a:endCxn id="100" idx="1"/>
                </p:cNvCxnSpPr>
                <p:nvPr/>
              </p:nvCxnSpPr>
              <p:spPr>
                <a:xfrm flipH="1">
                  <a:off x="4254148" y="3513602"/>
                  <a:ext cx="152699" cy="174016"/>
                </a:xfrm>
                <a:prstGeom prst="line">
                  <a:avLst/>
                </a:prstGeom>
                <a:noFill/>
                <a:ln w="9525" cap="flat" cmpd="sng" algn="ctr">
                  <a:solidFill>
                    <a:srgbClr val="0070C0"/>
                  </a:solidFill>
                  <a:prstDash val="solid"/>
                </a:ln>
                <a:effectLst/>
              </p:spPr>
            </p:cxnSp>
            <p:sp>
              <p:nvSpPr>
                <p:cNvPr id="111" name="Oval 110">
                  <a:extLst>
                    <a:ext uri="{FF2B5EF4-FFF2-40B4-BE49-F238E27FC236}">
                      <a16:creationId xmlns:a16="http://schemas.microsoft.com/office/drawing/2014/main" id="{43DFC797-86FD-49BC-8409-11CD43BBEBC1}"/>
                    </a:ext>
                  </a:extLst>
                </p:cNvPr>
                <p:cNvSpPr>
                  <a:spLocks noChangeAspect="1" noChangeArrowheads="1"/>
                </p:cNvSpPr>
                <p:nvPr/>
              </p:nvSpPr>
              <p:spPr bwMode="auto">
                <a:xfrm>
                  <a:off x="4296461" y="3565599"/>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112" name="Straight Connector 111">
                  <a:extLst>
                    <a:ext uri="{FF2B5EF4-FFF2-40B4-BE49-F238E27FC236}">
                      <a16:creationId xmlns:a16="http://schemas.microsoft.com/office/drawing/2014/main" id="{743E3B61-43A2-409E-B022-7BECA84295CD}"/>
                    </a:ext>
                  </a:extLst>
                </p:cNvPr>
                <p:cNvCxnSpPr>
                  <a:stCxn id="105" idx="3"/>
                  <a:endCxn id="98" idx="7"/>
                </p:cNvCxnSpPr>
                <p:nvPr/>
              </p:nvCxnSpPr>
              <p:spPr>
                <a:xfrm flipH="1">
                  <a:off x="4357345" y="3631553"/>
                  <a:ext cx="49502" cy="67921"/>
                </a:xfrm>
                <a:prstGeom prst="line">
                  <a:avLst/>
                </a:prstGeom>
                <a:noFill/>
                <a:ln w="9525" cap="flat" cmpd="sng" algn="ctr">
                  <a:solidFill>
                    <a:srgbClr val="0070C0"/>
                  </a:solidFill>
                  <a:prstDash val="solid"/>
                </a:ln>
                <a:effectLst/>
              </p:spPr>
            </p:cxnSp>
            <p:cxnSp>
              <p:nvCxnSpPr>
                <p:cNvPr id="113" name="Straight Connector 112">
                  <a:extLst>
                    <a:ext uri="{FF2B5EF4-FFF2-40B4-BE49-F238E27FC236}">
                      <a16:creationId xmlns:a16="http://schemas.microsoft.com/office/drawing/2014/main" id="{04A0E663-71B3-4BDF-9772-EE16CEC75D24}"/>
                    </a:ext>
                  </a:extLst>
                </p:cNvPr>
                <p:cNvCxnSpPr>
                  <a:stCxn id="107" idx="3"/>
                  <a:endCxn id="97" idx="7"/>
                </p:cNvCxnSpPr>
                <p:nvPr/>
              </p:nvCxnSpPr>
              <p:spPr>
                <a:xfrm>
                  <a:off x="4584747" y="3631567"/>
                  <a:ext cx="51077" cy="67907"/>
                </a:xfrm>
                <a:prstGeom prst="line">
                  <a:avLst/>
                </a:prstGeom>
                <a:noFill/>
                <a:ln w="9525" cap="flat" cmpd="sng" algn="ctr">
                  <a:solidFill>
                    <a:srgbClr val="0070C0"/>
                  </a:solidFill>
                  <a:prstDash val="solid"/>
                </a:ln>
                <a:effectLst/>
              </p:spPr>
            </p:cxnSp>
          </p:grpSp>
        </p:grpSp>
        <p:grpSp>
          <p:nvGrpSpPr>
            <p:cNvPr id="85" name="Group 4">
              <a:extLst>
                <a:ext uri="{FF2B5EF4-FFF2-40B4-BE49-F238E27FC236}">
                  <a16:creationId xmlns:a16="http://schemas.microsoft.com/office/drawing/2014/main" id="{D1F88EFF-4C52-407A-AD58-464338276567}"/>
                </a:ext>
              </a:extLst>
            </p:cNvPr>
            <p:cNvGrpSpPr>
              <a:grpSpLocks noChangeAspect="1"/>
            </p:cNvGrpSpPr>
            <p:nvPr/>
          </p:nvGrpSpPr>
          <p:grpSpPr bwMode="auto">
            <a:xfrm>
              <a:off x="8350516" y="1809998"/>
              <a:ext cx="648038" cy="643953"/>
              <a:chOff x="3125" y="1415"/>
              <a:chExt cx="1586" cy="1576"/>
            </a:xfrm>
            <a:solidFill>
              <a:srgbClr val="FFFFFF"/>
            </a:solidFill>
          </p:grpSpPr>
          <p:sp>
            <p:nvSpPr>
              <p:cNvPr id="88" name="Freeform 5">
                <a:extLst>
                  <a:ext uri="{FF2B5EF4-FFF2-40B4-BE49-F238E27FC236}">
                    <a16:creationId xmlns:a16="http://schemas.microsoft.com/office/drawing/2014/main" id="{E6BA2FE3-DDB2-4D58-B558-082A4056EA33}"/>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sp>
            <p:nvSpPr>
              <p:cNvPr id="89" name="Freeform 6">
                <a:extLst>
                  <a:ext uri="{FF2B5EF4-FFF2-40B4-BE49-F238E27FC236}">
                    <a16:creationId xmlns:a16="http://schemas.microsoft.com/office/drawing/2014/main" id="{5DF672EA-2BD9-47B9-A269-C9B3D61671F4}"/>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sp>
            <p:nvSpPr>
              <p:cNvPr id="90" name="Freeform 7">
                <a:extLst>
                  <a:ext uri="{FF2B5EF4-FFF2-40B4-BE49-F238E27FC236}">
                    <a16:creationId xmlns:a16="http://schemas.microsoft.com/office/drawing/2014/main" id="{DDF9797C-D002-4537-99E7-EBB99A2014CF}"/>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grpSp>
        <p:sp>
          <p:nvSpPr>
            <p:cNvPr id="86" name="Rectangle 85">
              <a:extLst>
                <a:ext uri="{FF2B5EF4-FFF2-40B4-BE49-F238E27FC236}">
                  <a16:creationId xmlns:a16="http://schemas.microsoft.com/office/drawing/2014/main" id="{693B692D-C10D-4987-8B64-0554830162DA}"/>
                </a:ext>
              </a:extLst>
            </p:cNvPr>
            <p:cNvSpPr/>
            <p:nvPr/>
          </p:nvSpPr>
          <p:spPr>
            <a:xfrm>
              <a:off x="9117125" y="1959918"/>
              <a:ext cx="1466298"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69">
                <a:defRPr/>
              </a:pPr>
              <a:r>
                <a:rPr lang="en-US" sz="1632">
                  <a:ln>
                    <a:solidFill>
                      <a:srgbClr val="FFFFFF">
                        <a:alpha val="0"/>
                      </a:srgbClr>
                    </a:solidFill>
                  </a:ln>
                  <a:solidFill>
                    <a:srgbClr val="FFFFFF"/>
                  </a:solidFill>
                  <a:latin typeface="Segoe"/>
                </a:rPr>
                <a:t>Active Directory</a:t>
              </a:r>
            </a:p>
          </p:txBody>
        </p:sp>
        <p:pic>
          <p:nvPicPr>
            <p:cNvPr id="87" name="Picture 86">
              <a:extLst>
                <a:ext uri="{FF2B5EF4-FFF2-40B4-BE49-F238E27FC236}">
                  <a16:creationId xmlns:a16="http://schemas.microsoft.com/office/drawing/2014/main" id="{E8D4961B-62DC-4FC8-A01C-A424EC3F3E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174" y="1590015"/>
              <a:ext cx="1882592" cy="436495"/>
            </a:xfrm>
            <a:prstGeom prst="rect">
              <a:avLst/>
            </a:prstGeom>
          </p:spPr>
        </p:pic>
      </p:grpSp>
    </p:spTree>
    <p:extLst>
      <p:ext uri="{BB962C8B-B14F-4D97-AF65-F5344CB8AC3E}">
        <p14:creationId xmlns:p14="http://schemas.microsoft.com/office/powerpoint/2010/main" val="181170686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9682A3-AD08-4494-83B4-49552B91B3D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27</a:t>
            </a:fld>
            <a:endParaRPr lang="en-US" dirty="0"/>
          </a:p>
        </p:txBody>
      </p:sp>
      <p:sp>
        <p:nvSpPr>
          <p:cNvPr id="3" name="Text Placeholder 2">
            <a:extLst>
              <a:ext uri="{FF2B5EF4-FFF2-40B4-BE49-F238E27FC236}">
                <a16:creationId xmlns:a16="http://schemas.microsoft.com/office/drawing/2014/main" id="{AD8BA412-B0A8-4863-A0AB-FB74999BFACE}"/>
              </a:ext>
            </a:extLst>
          </p:cNvPr>
          <p:cNvSpPr>
            <a:spLocks noGrp="1"/>
          </p:cNvSpPr>
          <p:nvPr>
            <p:ph type="body" sz="quarter" idx="13"/>
          </p:nvPr>
        </p:nvSpPr>
        <p:spPr/>
        <p:txBody>
          <a:bodyPr/>
          <a:lstStyle/>
          <a:p>
            <a:r>
              <a:rPr lang="fr-FR" dirty="0"/>
              <a:t>Azure AD </a:t>
            </a:r>
            <a:r>
              <a:rPr lang="fr-FR" dirty="0" err="1"/>
              <a:t>Authentication</a:t>
            </a:r>
            <a:r>
              <a:rPr lang="fr-FR" dirty="0"/>
              <a:t> option (the full </a:t>
            </a:r>
            <a:r>
              <a:rPr lang="fr-FR" dirty="0" err="1"/>
              <a:t>picture</a:t>
            </a:r>
            <a:r>
              <a:rPr lang="fr-FR" dirty="0"/>
              <a:t>)</a:t>
            </a:r>
          </a:p>
          <a:p>
            <a:endParaRPr lang="fr-FR" dirty="0"/>
          </a:p>
        </p:txBody>
      </p:sp>
      <p:pic>
        <p:nvPicPr>
          <p:cNvPr id="5" name="Picture 4">
            <a:extLst>
              <a:ext uri="{FF2B5EF4-FFF2-40B4-BE49-F238E27FC236}">
                <a16:creationId xmlns:a16="http://schemas.microsoft.com/office/drawing/2014/main" id="{B963E528-CD77-46BF-80B7-C58342ED7AC1}"/>
              </a:ext>
            </a:extLst>
          </p:cNvPr>
          <p:cNvPicPr>
            <a:picLocks noChangeAspect="1"/>
          </p:cNvPicPr>
          <p:nvPr/>
        </p:nvPicPr>
        <p:blipFill>
          <a:blip r:embed="rId3"/>
          <a:stretch>
            <a:fillRect/>
          </a:stretch>
        </p:blipFill>
        <p:spPr>
          <a:xfrm>
            <a:off x="6829464" y="1584635"/>
            <a:ext cx="5322815" cy="3375651"/>
          </a:xfrm>
          <a:prstGeom prst="rect">
            <a:avLst/>
          </a:prstGeom>
        </p:spPr>
      </p:pic>
      <p:sp>
        <p:nvSpPr>
          <p:cNvPr id="6" name="TextBox 5">
            <a:extLst>
              <a:ext uri="{FF2B5EF4-FFF2-40B4-BE49-F238E27FC236}">
                <a16:creationId xmlns:a16="http://schemas.microsoft.com/office/drawing/2014/main" id="{57106D27-08DF-4D02-A89C-C5914971025D}"/>
              </a:ext>
            </a:extLst>
          </p:cNvPr>
          <p:cNvSpPr txBox="1"/>
          <p:nvPr/>
        </p:nvSpPr>
        <p:spPr>
          <a:xfrm>
            <a:off x="8061584" y="4839707"/>
            <a:ext cx="3328988" cy="517065"/>
          </a:xfrm>
          <a:prstGeom prst="rect">
            <a:avLst/>
          </a:prstGeom>
          <a:noFill/>
        </p:spPr>
        <p:txBody>
          <a:bodyPr wrap="none" lIns="182880" tIns="146304" rIns="182880" bIns="146304" rtlCol="0">
            <a:spAutoFit/>
          </a:bodyPr>
          <a:lstStyle/>
          <a:p>
            <a:pPr>
              <a:lnSpc>
                <a:spcPct val="90000"/>
              </a:lnSpc>
              <a:spcAft>
                <a:spcPts val="600"/>
              </a:spcAft>
            </a:pPr>
            <a:r>
              <a:rPr lang="fr-FR" sz="1600" dirty="0">
                <a:gradFill>
                  <a:gsLst>
                    <a:gs pos="2917">
                      <a:schemeClr val="tx1"/>
                    </a:gs>
                    <a:gs pos="30000">
                      <a:schemeClr val="tx1"/>
                    </a:gs>
                  </a:gsLst>
                  <a:lin ang="5400000" scaled="0"/>
                </a:gradFill>
              </a:rPr>
              <a:t>Azure AD </a:t>
            </a:r>
            <a:r>
              <a:rPr lang="fr-FR" sz="1600" dirty="0" err="1">
                <a:gradFill>
                  <a:gsLst>
                    <a:gs pos="2917">
                      <a:schemeClr val="tx1"/>
                    </a:gs>
                    <a:gs pos="30000">
                      <a:schemeClr val="tx1"/>
                    </a:gs>
                  </a:gsLst>
                  <a:lin ang="5400000" scaled="0"/>
                </a:gradFill>
              </a:rPr>
              <a:t>Authentication</a:t>
            </a:r>
            <a:r>
              <a:rPr lang="fr-FR" sz="1600" dirty="0">
                <a:gradFill>
                  <a:gsLst>
                    <a:gs pos="2917">
                      <a:schemeClr val="tx1"/>
                    </a:gs>
                    <a:gs pos="30000">
                      <a:schemeClr val="tx1"/>
                    </a:gs>
                  </a:gsLst>
                  <a:lin ang="5400000" scaled="0"/>
                </a:gradFill>
              </a:rPr>
              <a:t> </a:t>
            </a:r>
            <a:r>
              <a:rPr lang="fr-FR" sz="1600" dirty="0" err="1">
                <a:gradFill>
                  <a:gsLst>
                    <a:gs pos="2917">
                      <a:schemeClr val="tx1"/>
                    </a:gs>
                    <a:gs pos="30000">
                      <a:schemeClr val="tx1"/>
                    </a:gs>
                  </a:gsLst>
                  <a:lin ang="5400000" scaled="0"/>
                </a:gradFill>
              </a:rPr>
              <a:t>choices</a:t>
            </a:r>
            <a:endParaRPr lang="fr-FR" sz="16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753EBD45-B55F-4BB7-9057-45FC1DAD0D99}"/>
              </a:ext>
            </a:extLst>
          </p:cNvPr>
          <p:cNvSpPr/>
          <p:nvPr/>
        </p:nvSpPr>
        <p:spPr>
          <a:xfrm>
            <a:off x="222920" y="1584635"/>
            <a:ext cx="7092585" cy="5262979"/>
          </a:xfrm>
          <a:prstGeom prst="rect">
            <a:avLst/>
          </a:prstGeom>
        </p:spPr>
        <p:txBody>
          <a:bodyPr wrap="square">
            <a:spAutoFit/>
          </a:bodyPr>
          <a:lstStyle/>
          <a:p>
            <a:pPr marL="285750" indent="-285750" algn="l">
              <a:buFont typeface="Wingdings" panose="05000000000000000000" pitchFamily="2" charset="2"/>
              <a:buChar char="§"/>
            </a:pPr>
            <a:r>
              <a:rPr lang="en-US" sz="1200" b="1" dirty="0"/>
              <a:t>Cloud only accounts: </a:t>
            </a:r>
          </a:p>
          <a:p>
            <a:pPr marL="825475" lvl="1" indent="-285750" algn="l">
              <a:buFont typeface="Wingdings" panose="05000000000000000000" pitchFamily="2" charset="2"/>
              <a:buChar char="§"/>
            </a:pPr>
            <a:r>
              <a:rPr lang="en-US" sz="1200" dirty="0"/>
              <a:t>User accounts are maintained and authenticated in Azure AD.</a:t>
            </a:r>
          </a:p>
          <a:p>
            <a:pPr marL="825475" lvl="1" indent="-285750" algn="l">
              <a:buFont typeface="Wingdings" panose="05000000000000000000" pitchFamily="2" charset="2"/>
              <a:buChar char="§"/>
            </a:pPr>
            <a:endParaRPr lang="en-US" sz="1200" dirty="0"/>
          </a:p>
          <a:p>
            <a:pPr marL="285750" indent="-285750" algn="l">
              <a:buFont typeface="Wingdings" panose="05000000000000000000" pitchFamily="2" charset="2"/>
              <a:buChar char="§"/>
            </a:pPr>
            <a:r>
              <a:rPr lang="en-US" sz="1200" b="1" dirty="0"/>
              <a:t>AAD Connect / Cloud Accounts: </a:t>
            </a:r>
          </a:p>
          <a:p>
            <a:pPr marL="825475" lvl="1" indent="-285750" algn="l">
              <a:buFont typeface="Wingdings" panose="05000000000000000000" pitchFamily="2" charset="2"/>
              <a:buChar char="§"/>
            </a:pPr>
            <a:r>
              <a:rPr lang="en-US" sz="1200" dirty="0"/>
              <a:t>You can use Azure AD Connect to sync user accounts into Azure AD so the login id (usually the user’s email address) is the same, but the users must maintain their own passwords in the cloud service.</a:t>
            </a:r>
            <a:br>
              <a:rPr lang="en-US" sz="1200" dirty="0"/>
            </a:br>
            <a:endParaRPr lang="en-US" sz="1200" dirty="0"/>
          </a:p>
          <a:p>
            <a:pPr marL="285750" indent="-285750" algn="l">
              <a:buFont typeface="Wingdings" panose="05000000000000000000" pitchFamily="2" charset="2"/>
              <a:buChar char="§"/>
            </a:pPr>
            <a:r>
              <a:rPr lang="en-US" sz="1200" b="1" dirty="0"/>
              <a:t>AAD Connect + PHS </a:t>
            </a:r>
            <a:r>
              <a:rPr lang="en-US" sz="1200" dirty="0"/>
              <a:t>(user sign-in based on PHS)</a:t>
            </a:r>
            <a:r>
              <a:rPr lang="en-US" sz="1200" b="1" dirty="0"/>
              <a:t>: </a:t>
            </a:r>
          </a:p>
          <a:p>
            <a:pPr marL="825475" lvl="1" indent="-285750" algn="l">
              <a:buFont typeface="Wingdings" panose="05000000000000000000" pitchFamily="2" charset="2"/>
              <a:buChar char="§"/>
            </a:pPr>
            <a:r>
              <a:rPr lang="en-US" sz="1200" dirty="0"/>
              <a:t>When you turn on the password hash synchronization optional feature in Azure AD Connect, </a:t>
            </a:r>
            <a:r>
              <a:rPr lang="en-US" sz="1200" dirty="0">
                <a:solidFill>
                  <a:srgbClr val="0070C0"/>
                </a:solidFill>
              </a:rPr>
              <a:t>the user password hashes stored in your on-premises Active Directory will be synchronized into Azure AD, thus enabling </a:t>
            </a:r>
            <a:r>
              <a:rPr lang="en-US" sz="1200" b="1" dirty="0">
                <a:solidFill>
                  <a:srgbClr val="0070C0"/>
                </a:solidFill>
              </a:rPr>
              <a:t>same</a:t>
            </a:r>
            <a:r>
              <a:rPr lang="en-US" sz="1200" dirty="0">
                <a:solidFill>
                  <a:srgbClr val="0070C0"/>
                </a:solidFill>
              </a:rPr>
              <a:t> sign-on.</a:t>
            </a:r>
          </a:p>
          <a:p>
            <a:pPr marL="825475" lvl="1" indent="-285750" algn="l">
              <a:buFont typeface="Wingdings" panose="05000000000000000000" pitchFamily="2" charset="2"/>
              <a:buChar char="§"/>
            </a:pPr>
            <a:r>
              <a:rPr lang="en-US" sz="1200" dirty="0"/>
              <a:t>If combined </a:t>
            </a:r>
            <a:r>
              <a:rPr lang="en-US" sz="1200" b="1" dirty="0"/>
              <a:t>with Seamless SSO </a:t>
            </a:r>
            <a:r>
              <a:rPr lang="en-US" sz="1200" dirty="0"/>
              <a:t>feature</a:t>
            </a:r>
          </a:p>
          <a:p>
            <a:pPr marL="1365199" lvl="2" indent="-285750" algn="l">
              <a:buFont typeface="Wingdings" panose="05000000000000000000" pitchFamily="2" charset="2"/>
              <a:buChar char="§"/>
            </a:pPr>
            <a:r>
              <a:rPr lang="en-US" sz="1200" dirty="0">
                <a:solidFill>
                  <a:srgbClr val="0070C0"/>
                </a:solidFill>
              </a:rPr>
              <a:t>Domain joined PC on the corporate network can use Kerberos authentication against Azure AD (using effective SSO)</a:t>
            </a:r>
            <a:br>
              <a:rPr lang="en-US" sz="1200" dirty="0"/>
            </a:br>
            <a:endParaRPr lang="en-US" sz="1200" dirty="0"/>
          </a:p>
          <a:p>
            <a:pPr marL="285750" indent="-285750" algn="l">
              <a:buFont typeface="Wingdings" panose="05000000000000000000" pitchFamily="2" charset="2"/>
              <a:buChar char="§"/>
            </a:pPr>
            <a:r>
              <a:rPr lang="en-US" sz="1200" b="1" dirty="0"/>
              <a:t>AAD Connect + PTA </a:t>
            </a:r>
            <a:r>
              <a:rPr lang="en-US" sz="1200" dirty="0"/>
              <a:t>(user sign-in based on PTA)</a:t>
            </a:r>
            <a:r>
              <a:rPr lang="en-US" sz="1200" b="1" dirty="0"/>
              <a:t>: </a:t>
            </a:r>
          </a:p>
          <a:p>
            <a:pPr marL="825475" lvl="1" indent="-285750" algn="l">
              <a:buFont typeface="Wingdings" panose="05000000000000000000" pitchFamily="2" charset="2"/>
              <a:buChar char="§"/>
            </a:pPr>
            <a:r>
              <a:rPr lang="en-US" sz="1200" dirty="0"/>
              <a:t>PTA enables users to login to cloud resources by validating their password against their on-premises local Active Directory (without the need to install AD FS). The used authentication protocols are the ones available on-premises (NTLM/Kerberos)</a:t>
            </a:r>
          </a:p>
          <a:p>
            <a:pPr marL="825475" lvl="1" indent="-285750" algn="l">
              <a:buFont typeface="Wingdings" panose="05000000000000000000" pitchFamily="2" charset="2"/>
              <a:buChar char="§"/>
            </a:pPr>
            <a:r>
              <a:rPr lang="en-US" sz="1200" dirty="0">
                <a:solidFill>
                  <a:srgbClr val="0070C0"/>
                </a:solidFill>
              </a:rPr>
              <a:t>No password hashes stored in Azure AD / All authentication happens against on-prem AD</a:t>
            </a:r>
          </a:p>
          <a:p>
            <a:pPr marL="825475" lvl="1" indent="-285750" algn="l">
              <a:buFont typeface="Wingdings" panose="05000000000000000000" pitchFamily="2" charset="2"/>
              <a:buChar char="§"/>
            </a:pPr>
            <a:r>
              <a:rPr lang="en-US" sz="1200" dirty="0"/>
              <a:t>Can be also combined </a:t>
            </a:r>
            <a:r>
              <a:rPr lang="en-US" sz="1200" b="1" dirty="0"/>
              <a:t>with  Seamless SSO </a:t>
            </a:r>
          </a:p>
          <a:p>
            <a:pPr marL="1365199" lvl="2" indent="-285750" algn="l">
              <a:buFont typeface="Wingdings" panose="05000000000000000000" pitchFamily="2" charset="2"/>
              <a:buChar char="§"/>
            </a:pPr>
            <a:r>
              <a:rPr lang="en-US" sz="1200" dirty="0">
                <a:solidFill>
                  <a:srgbClr val="3F3F3F"/>
                </a:solidFill>
                <a:latin typeface="Segoe UI" panose="020B0502040204020203" pitchFamily="34" charset="0"/>
                <a:cs typeface="Segoe UI" panose="020B0502040204020203" pitchFamily="34" charset="0"/>
              </a:rPr>
              <a:t>When users are accessing applications on their corporate machines inside their corporate network, they don't need to type in their passwords to sign in.</a:t>
            </a:r>
            <a:endParaRPr lang="en-US" sz="1200" b="1" dirty="0"/>
          </a:p>
          <a:p>
            <a:pPr marL="825475" lvl="1" indent="-285750" algn="l">
              <a:buFont typeface="Wingdings" panose="05000000000000000000" pitchFamily="2" charset="2"/>
              <a:buChar char="§"/>
            </a:pPr>
            <a:endParaRPr lang="en-US" sz="1200" dirty="0"/>
          </a:p>
          <a:p>
            <a:pPr marL="285750" indent="-285750" algn="l">
              <a:buFont typeface="Wingdings" panose="05000000000000000000" pitchFamily="2" charset="2"/>
              <a:buChar char="§"/>
            </a:pPr>
            <a:r>
              <a:rPr lang="en-US" sz="1200" b="1" dirty="0"/>
              <a:t>AAD Connect + AD FS: </a:t>
            </a:r>
          </a:p>
          <a:p>
            <a:pPr marL="825475" lvl="1" indent="-285750" algn="l">
              <a:buFont typeface="Wingdings" panose="05000000000000000000" pitchFamily="2" charset="2"/>
              <a:buChar char="§"/>
            </a:pPr>
            <a:r>
              <a:rPr lang="en-US" sz="1200" dirty="0"/>
              <a:t>The most complete and most complex solution, this combination </a:t>
            </a:r>
            <a:r>
              <a:rPr lang="en-US" sz="1200" dirty="0">
                <a:solidFill>
                  <a:srgbClr val="0070C0"/>
                </a:solidFill>
              </a:rPr>
              <a:t>will provide SSO (</a:t>
            </a:r>
            <a:r>
              <a:rPr lang="en-US" sz="1200" b="1" dirty="0">
                <a:solidFill>
                  <a:srgbClr val="0070C0"/>
                </a:solidFill>
              </a:rPr>
              <a:t>single</a:t>
            </a:r>
            <a:r>
              <a:rPr lang="en-US" sz="1200" dirty="0">
                <a:solidFill>
                  <a:srgbClr val="0070C0"/>
                </a:solidFill>
              </a:rPr>
              <a:t> sign-on) to Azure AD. All authentications happens against on-prem AD</a:t>
            </a:r>
            <a:r>
              <a:rPr lang="en-US" sz="1200" dirty="0"/>
              <a:t>.</a:t>
            </a:r>
          </a:p>
        </p:txBody>
      </p:sp>
    </p:spTree>
    <p:extLst>
      <p:ext uri="{BB962C8B-B14F-4D97-AF65-F5344CB8AC3E}">
        <p14:creationId xmlns:p14="http://schemas.microsoft.com/office/powerpoint/2010/main" val="33070921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015434-2B88-4537-A171-6B0F7B9906A2}"/>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28</a:t>
            </a:fld>
            <a:endParaRPr lang="en-US" dirty="0"/>
          </a:p>
        </p:txBody>
      </p:sp>
      <p:sp>
        <p:nvSpPr>
          <p:cNvPr id="3" name="Text Placeholder 2">
            <a:extLst>
              <a:ext uri="{FF2B5EF4-FFF2-40B4-BE49-F238E27FC236}">
                <a16:creationId xmlns:a16="http://schemas.microsoft.com/office/drawing/2014/main" id="{FADFC1AF-B7E9-494D-BC0B-94E29AFD08FB}"/>
              </a:ext>
            </a:extLst>
          </p:cNvPr>
          <p:cNvSpPr>
            <a:spLocks noGrp="1"/>
          </p:cNvSpPr>
          <p:nvPr>
            <p:ph type="body" sz="quarter" idx="13"/>
          </p:nvPr>
        </p:nvSpPr>
        <p:spPr>
          <a:xfrm>
            <a:off x="285096" y="781681"/>
            <a:ext cx="11721160" cy="479404"/>
          </a:xfrm>
        </p:spPr>
        <p:txBody>
          <a:bodyPr/>
          <a:lstStyle/>
          <a:p>
            <a:r>
              <a:rPr lang="fr-FR" dirty="0"/>
              <a:t>The Azure AD Identity </a:t>
            </a:r>
            <a:r>
              <a:rPr lang="fr-FR" dirty="0" err="1"/>
              <a:t>Models</a:t>
            </a:r>
            <a:r>
              <a:rPr lang="fr-FR" dirty="0"/>
              <a:t> :</a:t>
            </a:r>
          </a:p>
        </p:txBody>
      </p:sp>
      <p:grpSp>
        <p:nvGrpSpPr>
          <p:cNvPr id="4" name="Group 3">
            <a:extLst>
              <a:ext uri="{FF2B5EF4-FFF2-40B4-BE49-F238E27FC236}">
                <a16:creationId xmlns:a16="http://schemas.microsoft.com/office/drawing/2014/main" id="{302AB30B-0910-4119-BBA4-DBC31ADC707B}"/>
              </a:ext>
            </a:extLst>
          </p:cNvPr>
          <p:cNvGrpSpPr/>
          <p:nvPr/>
        </p:nvGrpSpPr>
        <p:grpSpPr>
          <a:xfrm>
            <a:off x="258842" y="2354261"/>
            <a:ext cx="2172524" cy="4209014"/>
            <a:chOff x="251761" y="1018778"/>
            <a:chExt cx="2834640" cy="5207376"/>
          </a:xfrm>
        </p:grpSpPr>
        <p:sp>
          <p:nvSpPr>
            <p:cNvPr id="5" name="Rectangle 12">
              <a:extLst>
                <a:ext uri="{FF2B5EF4-FFF2-40B4-BE49-F238E27FC236}">
                  <a16:creationId xmlns:a16="http://schemas.microsoft.com/office/drawing/2014/main" id="{B24DF511-6E76-4F33-86BD-6CA7AE799D26}"/>
                </a:ext>
              </a:extLst>
            </p:cNvPr>
            <p:cNvSpPr/>
            <p:nvPr/>
          </p:nvSpPr>
          <p:spPr bwMode="auto">
            <a:xfrm>
              <a:off x="251761" y="3406681"/>
              <a:ext cx="2834640" cy="2819473"/>
            </a:xfrm>
            <a:custGeom>
              <a:avLst/>
              <a:gdLst>
                <a:gd name="connsiteX0" fmla="*/ 0 w 2827509"/>
                <a:gd name="connsiteY0" fmla="*/ 0 h 5181957"/>
                <a:gd name="connsiteX1" fmla="*/ 2827509 w 2827509"/>
                <a:gd name="connsiteY1" fmla="*/ 0 h 5181957"/>
                <a:gd name="connsiteX2" fmla="*/ 2827509 w 2827509"/>
                <a:gd name="connsiteY2" fmla="*/ 5181957 h 5181957"/>
                <a:gd name="connsiteX3" fmla="*/ 0 w 2827509"/>
                <a:gd name="connsiteY3" fmla="*/ 5181957 h 5181957"/>
                <a:gd name="connsiteX4" fmla="*/ 0 w 2827509"/>
                <a:gd name="connsiteY4" fmla="*/ 0 h 518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509" h="5181957">
                  <a:moveTo>
                    <a:pt x="0" y="0"/>
                  </a:moveTo>
                  <a:lnTo>
                    <a:pt x="2827509" y="0"/>
                  </a:lnTo>
                  <a:lnTo>
                    <a:pt x="2827509" y="5181957"/>
                  </a:lnTo>
                  <a:lnTo>
                    <a:pt x="0" y="5181957"/>
                  </a:lnTo>
                  <a:lnTo>
                    <a:pt x="0" y="0"/>
                  </a:lnTo>
                  <a:close/>
                </a:path>
              </a:pathLst>
            </a:cu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20D8076-7880-447C-90E1-CEAD86461228}"/>
                </a:ext>
              </a:extLst>
            </p:cNvPr>
            <p:cNvSpPr/>
            <p:nvPr/>
          </p:nvSpPr>
          <p:spPr bwMode="auto">
            <a:xfrm>
              <a:off x="251761"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Pure Cloud Identity</a:t>
              </a:r>
            </a:p>
          </p:txBody>
        </p:sp>
        <p:sp>
          <p:nvSpPr>
            <p:cNvPr id="7" name="TextBox 6">
              <a:extLst>
                <a:ext uri="{FF2B5EF4-FFF2-40B4-BE49-F238E27FC236}">
                  <a16:creationId xmlns:a16="http://schemas.microsoft.com/office/drawing/2014/main" id="{276D9ACF-4991-41FC-8E35-029E2313B85D}"/>
                </a:ext>
              </a:extLst>
            </p:cNvPr>
            <p:cNvSpPr txBox="1"/>
            <p:nvPr/>
          </p:nvSpPr>
          <p:spPr>
            <a:xfrm>
              <a:off x="251761" y="5081581"/>
              <a:ext cx="2811368" cy="498690"/>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Independent </a:t>
              </a:r>
              <a:b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cloud identity</a:t>
              </a:r>
            </a:p>
          </p:txBody>
        </p:sp>
        <p:grpSp>
          <p:nvGrpSpPr>
            <p:cNvPr id="8" name="Group 7">
              <a:extLst>
                <a:ext uri="{FF2B5EF4-FFF2-40B4-BE49-F238E27FC236}">
                  <a16:creationId xmlns:a16="http://schemas.microsoft.com/office/drawing/2014/main" id="{9E9DD740-4BC4-438F-82B5-EB231B55A145}"/>
                </a:ext>
              </a:extLst>
            </p:cNvPr>
            <p:cNvGrpSpPr/>
            <p:nvPr/>
          </p:nvGrpSpPr>
          <p:grpSpPr>
            <a:xfrm>
              <a:off x="251761" y="1912696"/>
              <a:ext cx="2834640" cy="1076562"/>
              <a:chOff x="245159" y="1950796"/>
              <a:chExt cx="2834640" cy="1076562"/>
            </a:xfrm>
          </p:grpSpPr>
          <p:sp>
            <p:nvSpPr>
              <p:cNvPr id="10" name="Rectangle 75">
                <a:extLst>
                  <a:ext uri="{FF2B5EF4-FFF2-40B4-BE49-F238E27FC236}">
                    <a16:creationId xmlns:a16="http://schemas.microsoft.com/office/drawing/2014/main" id="{48037D8E-3E08-4648-A9D1-1F0DEE995189}"/>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11" name="Picture 6">
                <a:extLst>
                  <a:ext uri="{FF2B5EF4-FFF2-40B4-BE49-F238E27FC236}">
                    <a16:creationId xmlns:a16="http://schemas.microsoft.com/office/drawing/2014/main" id="{A73BFEC1-CF9C-4820-BA18-CD91F9BF68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9" name="Rectangle 60">
              <a:extLst>
                <a:ext uri="{FF2B5EF4-FFF2-40B4-BE49-F238E27FC236}">
                  <a16:creationId xmlns:a16="http://schemas.microsoft.com/office/drawing/2014/main" id="{BE44D4C0-572D-4AC2-881B-CDBE19A94522}"/>
                </a:ext>
              </a:extLst>
            </p:cNvPr>
            <p:cNvSpPr/>
            <p:nvPr/>
          </p:nvSpPr>
          <p:spPr bwMode="auto">
            <a:xfrm>
              <a:off x="251761" y="2922049"/>
              <a:ext cx="2834640" cy="484632"/>
            </a:xfrm>
            <a:custGeom>
              <a:avLst/>
              <a:gdLst>
                <a:gd name="connsiteX0" fmla="*/ 0 w 2843784"/>
                <a:gd name="connsiteY0" fmla="*/ 0 h 484632"/>
                <a:gd name="connsiteX1" fmla="*/ 2843784 w 2843784"/>
                <a:gd name="connsiteY1" fmla="*/ 0 h 484632"/>
                <a:gd name="connsiteX2" fmla="*/ 2843784 w 2843784"/>
                <a:gd name="connsiteY2" fmla="*/ 484632 h 484632"/>
                <a:gd name="connsiteX3" fmla="*/ 0 w 2843784"/>
                <a:gd name="connsiteY3" fmla="*/ 484632 h 484632"/>
                <a:gd name="connsiteX4" fmla="*/ 0 w 2843784"/>
                <a:gd name="connsiteY4" fmla="*/ 0 h 48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484632">
                  <a:moveTo>
                    <a:pt x="0" y="0"/>
                  </a:moveTo>
                  <a:lnTo>
                    <a:pt x="2843784" y="0"/>
                  </a:lnTo>
                  <a:lnTo>
                    <a:pt x="2843784" y="484632"/>
                  </a:lnTo>
                  <a:lnTo>
                    <a:pt x="0" y="484632"/>
                  </a:lnTo>
                  <a:lnTo>
                    <a:pt x="0" y="0"/>
                  </a:lnTo>
                  <a:close/>
                </a:path>
              </a:pathLst>
            </a:cu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grpSp>
        <p:nvGrpSpPr>
          <p:cNvPr id="12" name="Group 11">
            <a:extLst>
              <a:ext uri="{FF2B5EF4-FFF2-40B4-BE49-F238E27FC236}">
                <a16:creationId xmlns:a16="http://schemas.microsoft.com/office/drawing/2014/main" id="{3516BF9B-7C6C-4173-8843-997219B652E2}"/>
              </a:ext>
            </a:extLst>
          </p:cNvPr>
          <p:cNvGrpSpPr/>
          <p:nvPr/>
        </p:nvGrpSpPr>
        <p:grpSpPr>
          <a:xfrm>
            <a:off x="2688787" y="2354261"/>
            <a:ext cx="2169990" cy="4209014"/>
            <a:chOff x="6195502" y="1018778"/>
            <a:chExt cx="2834640" cy="5207376"/>
          </a:xfrm>
        </p:grpSpPr>
        <p:sp>
          <p:nvSpPr>
            <p:cNvPr id="13" name="Rectangle 12">
              <a:extLst>
                <a:ext uri="{FF2B5EF4-FFF2-40B4-BE49-F238E27FC236}">
                  <a16:creationId xmlns:a16="http://schemas.microsoft.com/office/drawing/2014/main" id="{3781A14B-7F77-473D-95B4-8B161E2862DD}"/>
                </a:ext>
              </a:extLst>
            </p:cNvPr>
            <p:cNvSpPr/>
            <p:nvPr/>
          </p:nvSpPr>
          <p:spPr bwMode="auto">
            <a:xfrm>
              <a:off x="6195502" y="1018780"/>
              <a:ext cx="2834640" cy="5207374"/>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14" name="Rounded Rectangle 11">
              <a:extLst>
                <a:ext uri="{FF2B5EF4-FFF2-40B4-BE49-F238E27FC236}">
                  <a16:creationId xmlns:a16="http://schemas.microsoft.com/office/drawing/2014/main" id="{F5C23CD5-6023-45FC-8F70-7F6435665D17}"/>
                </a:ext>
              </a:extLst>
            </p:cNvPr>
            <p:cNvSpPr/>
            <p:nvPr/>
          </p:nvSpPr>
          <p:spPr bwMode="auto">
            <a:xfrm>
              <a:off x="6195502" y="4610825"/>
              <a:ext cx="2834640" cy="365031"/>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15" name="Straight Arrow Connector 14">
              <a:extLst>
                <a:ext uri="{FF2B5EF4-FFF2-40B4-BE49-F238E27FC236}">
                  <a16:creationId xmlns:a16="http://schemas.microsoft.com/office/drawing/2014/main" id="{8F2BB213-0E62-48C9-A981-20699F016EB9}"/>
                </a:ext>
              </a:extLst>
            </p:cNvPr>
            <p:cNvCxnSpPr/>
            <p:nvPr/>
          </p:nvCxnSpPr>
          <p:spPr>
            <a:xfrm>
              <a:off x="7612822"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ounded Rectangle 13">
              <a:extLst>
                <a:ext uri="{FF2B5EF4-FFF2-40B4-BE49-F238E27FC236}">
                  <a16:creationId xmlns:a16="http://schemas.microsoft.com/office/drawing/2014/main" id="{D969F369-18E4-4CCA-ADF5-6D365BEC2E2C}"/>
                </a:ext>
              </a:extLst>
            </p:cNvPr>
            <p:cNvSpPr/>
            <p:nvPr/>
          </p:nvSpPr>
          <p:spPr bwMode="auto">
            <a:xfrm>
              <a:off x="6323833" y="3762528"/>
              <a:ext cx="2601468" cy="437122"/>
            </a:xfrm>
            <a:prstGeom prst="roundRect">
              <a:avLst/>
            </a:prstGeom>
            <a:solidFill>
              <a:schemeClr val="accent1"/>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Directory Sync and Password Sync</a:t>
              </a:r>
            </a:p>
          </p:txBody>
        </p:sp>
        <p:cxnSp>
          <p:nvCxnSpPr>
            <p:cNvPr id="17" name="Straight Arrow Connector 16">
              <a:extLst>
                <a:ext uri="{FF2B5EF4-FFF2-40B4-BE49-F238E27FC236}">
                  <a16:creationId xmlns:a16="http://schemas.microsoft.com/office/drawing/2014/main" id="{011BD32F-245F-4830-9B37-6824F93124D3}"/>
                </a:ext>
              </a:extLst>
            </p:cNvPr>
            <p:cNvCxnSpPr/>
            <p:nvPr/>
          </p:nvCxnSpPr>
          <p:spPr>
            <a:xfrm>
              <a:off x="7612822"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415CBBF-8B3D-4B38-8161-0C947004211C}"/>
                </a:ext>
              </a:extLst>
            </p:cNvPr>
            <p:cNvSpPr/>
            <p:nvPr/>
          </p:nvSpPr>
          <p:spPr bwMode="auto">
            <a:xfrm>
              <a:off x="6195502" y="1018778"/>
              <a:ext cx="2834640" cy="953489"/>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42" normalizeH="0" baseline="0" noProof="0" dirty="0">
                  <a:ln>
                    <a:noFill/>
                  </a:ln>
                  <a:solidFill>
                    <a:srgbClr val="FFFFFF"/>
                  </a:solidFill>
                  <a:effectLst/>
                  <a:uLnTx/>
                  <a:uFillTx/>
                  <a:latin typeface="Calibri" panose="020F0502020204030204"/>
                  <a:ea typeface="+mn-ea"/>
                  <a:cs typeface="+mn-cs"/>
                </a:rPr>
                <a:t>Synchronized Identity  </a:t>
              </a:r>
              <a:b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b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P</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assword </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H</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ash </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S</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ync)</a:t>
              </a:r>
              <a:endPar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77D216E9-75FB-4B8E-88AE-1D7783AE2D73}"/>
                </a:ext>
              </a:extLst>
            </p:cNvPr>
            <p:cNvSpPr txBox="1"/>
            <p:nvPr/>
          </p:nvSpPr>
          <p:spPr>
            <a:xfrm>
              <a:off x="6323832" y="5081581"/>
              <a:ext cx="2706309" cy="748035"/>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a sign-on like experience with password hash sync</a:t>
              </a:r>
            </a:p>
          </p:txBody>
        </p:sp>
        <p:grpSp>
          <p:nvGrpSpPr>
            <p:cNvPr id="20" name="Group 19">
              <a:extLst>
                <a:ext uri="{FF2B5EF4-FFF2-40B4-BE49-F238E27FC236}">
                  <a16:creationId xmlns:a16="http://schemas.microsoft.com/office/drawing/2014/main" id="{C2EEBD8E-E802-40FD-B43A-54C287827320}"/>
                </a:ext>
              </a:extLst>
            </p:cNvPr>
            <p:cNvGrpSpPr/>
            <p:nvPr/>
          </p:nvGrpSpPr>
          <p:grpSpPr>
            <a:xfrm>
              <a:off x="6195502" y="1912696"/>
              <a:ext cx="2834640" cy="1076562"/>
              <a:chOff x="245159" y="1950796"/>
              <a:chExt cx="2834640" cy="1076562"/>
            </a:xfrm>
          </p:grpSpPr>
          <p:sp>
            <p:nvSpPr>
              <p:cNvPr id="22" name="Rectangle 75">
                <a:extLst>
                  <a:ext uri="{FF2B5EF4-FFF2-40B4-BE49-F238E27FC236}">
                    <a16:creationId xmlns:a16="http://schemas.microsoft.com/office/drawing/2014/main" id="{CE6CD877-1944-4A3E-ADF4-49F2AC57A93B}"/>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23" name="Picture 6">
                <a:extLst>
                  <a:ext uri="{FF2B5EF4-FFF2-40B4-BE49-F238E27FC236}">
                    <a16:creationId xmlns:a16="http://schemas.microsoft.com/office/drawing/2014/main" id="{8D9C82AC-B83B-4920-9934-1B9DD72168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21" name="Rectangle 20">
              <a:extLst>
                <a:ext uri="{FF2B5EF4-FFF2-40B4-BE49-F238E27FC236}">
                  <a16:creationId xmlns:a16="http://schemas.microsoft.com/office/drawing/2014/main" id="{6C5A3929-1EFC-447C-B174-B975EC33E62D}"/>
                </a:ext>
              </a:extLst>
            </p:cNvPr>
            <p:cNvSpPr/>
            <p:nvPr/>
          </p:nvSpPr>
          <p:spPr bwMode="auto">
            <a:xfrm>
              <a:off x="6195502" y="2922521"/>
              <a:ext cx="2834640" cy="484160"/>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grpSp>
        <p:nvGrpSpPr>
          <p:cNvPr id="24" name="Group 23">
            <a:extLst>
              <a:ext uri="{FF2B5EF4-FFF2-40B4-BE49-F238E27FC236}">
                <a16:creationId xmlns:a16="http://schemas.microsoft.com/office/drawing/2014/main" id="{E94F42E4-7839-4CCF-9D3E-F911361F0765}"/>
              </a:ext>
            </a:extLst>
          </p:cNvPr>
          <p:cNvGrpSpPr/>
          <p:nvPr/>
        </p:nvGrpSpPr>
        <p:grpSpPr>
          <a:xfrm>
            <a:off x="5116198" y="2354261"/>
            <a:ext cx="2219396" cy="4209014"/>
            <a:chOff x="7960713" y="1018778"/>
            <a:chExt cx="3393529" cy="5207376"/>
          </a:xfrm>
        </p:grpSpPr>
        <p:grpSp>
          <p:nvGrpSpPr>
            <p:cNvPr id="25" name="Group 24">
              <a:extLst>
                <a:ext uri="{FF2B5EF4-FFF2-40B4-BE49-F238E27FC236}">
                  <a16:creationId xmlns:a16="http://schemas.microsoft.com/office/drawing/2014/main" id="{AC55E8D9-565B-4A5A-8CD2-270DEA76762D}"/>
                </a:ext>
              </a:extLst>
            </p:cNvPr>
            <p:cNvGrpSpPr/>
            <p:nvPr/>
          </p:nvGrpSpPr>
          <p:grpSpPr>
            <a:xfrm>
              <a:off x="7960713" y="1018778"/>
              <a:ext cx="3393529" cy="5207376"/>
              <a:chOff x="9104444" y="1018778"/>
              <a:chExt cx="2847340" cy="5207376"/>
            </a:xfrm>
          </p:grpSpPr>
          <p:sp>
            <p:nvSpPr>
              <p:cNvPr id="27" name="Rectangle 26">
                <a:extLst>
                  <a:ext uri="{FF2B5EF4-FFF2-40B4-BE49-F238E27FC236}">
                    <a16:creationId xmlns:a16="http://schemas.microsoft.com/office/drawing/2014/main" id="{277BFBF4-8363-4314-9962-546934D9DA46}"/>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0E06D74-9614-4F31-B086-01EC9C678D65}"/>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Federated Identity</a:t>
                </a:r>
              </a:p>
            </p:txBody>
          </p:sp>
          <p:sp>
            <p:nvSpPr>
              <p:cNvPr id="29" name="Rounded Rectangle 26">
                <a:extLst>
                  <a:ext uri="{FF2B5EF4-FFF2-40B4-BE49-F238E27FC236}">
                    <a16:creationId xmlns:a16="http://schemas.microsoft.com/office/drawing/2014/main" id="{29D6CF77-8CEF-4DF1-A091-DEB858385604}"/>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30" name="Straight Arrow Connector 29">
                <a:extLst>
                  <a:ext uri="{FF2B5EF4-FFF2-40B4-BE49-F238E27FC236}">
                    <a16:creationId xmlns:a16="http://schemas.microsoft.com/office/drawing/2014/main" id="{E26D8240-8B61-4A0D-9E98-A000987BD4EB}"/>
                  </a:ext>
                </a:extLst>
              </p:cNvPr>
              <p:cNvCxnSpPr/>
              <p:nvPr/>
            </p:nvCxnSpPr>
            <p:spPr>
              <a:xfrm>
                <a:off x="9770277"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ounded Rectangle 28">
                <a:extLst>
                  <a:ext uri="{FF2B5EF4-FFF2-40B4-BE49-F238E27FC236}">
                    <a16:creationId xmlns:a16="http://schemas.microsoft.com/office/drawing/2014/main" id="{D6733292-8D41-4412-93BD-8FC1719D806D}"/>
                  </a:ext>
                </a:extLst>
              </p:cNvPr>
              <p:cNvSpPr/>
              <p:nvPr/>
            </p:nvSpPr>
            <p:spPr bwMode="auto">
              <a:xfrm>
                <a:off x="9200591" y="3782223"/>
                <a:ext cx="1139372" cy="438912"/>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32" name="Straight Arrow Connector 31">
                <a:extLst>
                  <a:ext uri="{FF2B5EF4-FFF2-40B4-BE49-F238E27FC236}">
                    <a16:creationId xmlns:a16="http://schemas.microsoft.com/office/drawing/2014/main" id="{4E86329B-7FA0-4143-8BAC-5F2FC63E1E6F}"/>
                  </a:ext>
                </a:extLst>
              </p:cNvPr>
              <p:cNvCxnSpPr/>
              <p:nvPr/>
            </p:nvCxnSpPr>
            <p:spPr>
              <a:xfrm>
                <a:off x="9770277"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1D0C668-C0BB-4E3A-A161-025163E4581B}"/>
                  </a:ext>
                </a:extLst>
              </p:cNvPr>
              <p:cNvCxnSpPr/>
              <p:nvPr/>
            </p:nvCxnSpPr>
            <p:spPr>
              <a:xfrm>
                <a:off x="1120176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398C24C-670E-4885-952C-E8CD7F947755}"/>
                  </a:ext>
                </a:extLst>
              </p:cNvPr>
              <p:cNvCxnSpPr/>
              <p:nvPr/>
            </p:nvCxnSpPr>
            <p:spPr>
              <a:xfrm>
                <a:off x="11201763"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DE56890-76A6-4F21-9F6F-67B95165CF7C}"/>
                  </a:ext>
                </a:extLst>
              </p:cNvPr>
              <p:cNvSpPr txBox="1"/>
              <p:nvPr/>
            </p:nvSpPr>
            <p:spPr>
              <a:xfrm>
                <a:off x="9200591" y="5081581"/>
                <a:ext cx="2751193" cy="748035"/>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single sign-on and additional flexibility </a:t>
                </a:r>
              </a:p>
            </p:txBody>
          </p:sp>
          <p:grpSp>
            <p:nvGrpSpPr>
              <p:cNvPr id="36" name="Group 35">
                <a:extLst>
                  <a:ext uri="{FF2B5EF4-FFF2-40B4-BE49-F238E27FC236}">
                    <a16:creationId xmlns:a16="http://schemas.microsoft.com/office/drawing/2014/main" id="{6498ADDE-0EF4-431E-AC73-0776A5AB90AD}"/>
                  </a:ext>
                </a:extLst>
              </p:cNvPr>
              <p:cNvGrpSpPr/>
              <p:nvPr/>
            </p:nvGrpSpPr>
            <p:grpSpPr>
              <a:xfrm>
                <a:off x="9117144" y="1912696"/>
                <a:ext cx="2834640" cy="1076562"/>
                <a:chOff x="245159" y="1950796"/>
                <a:chExt cx="2834640" cy="1076562"/>
              </a:xfrm>
            </p:grpSpPr>
            <p:sp>
              <p:nvSpPr>
                <p:cNvPr id="38" name="Rectangle 75">
                  <a:extLst>
                    <a:ext uri="{FF2B5EF4-FFF2-40B4-BE49-F238E27FC236}">
                      <a16:creationId xmlns:a16="http://schemas.microsoft.com/office/drawing/2014/main" id="{BFB92864-1DC5-4BE9-997F-BFBBF847986E}"/>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39" name="Picture 6">
                  <a:extLst>
                    <a:ext uri="{FF2B5EF4-FFF2-40B4-BE49-F238E27FC236}">
                      <a16:creationId xmlns:a16="http://schemas.microsoft.com/office/drawing/2014/main" id="{C0D6D632-60ED-4900-8335-5F2227A16A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37" name="Rectangle 36">
                <a:extLst>
                  <a:ext uri="{FF2B5EF4-FFF2-40B4-BE49-F238E27FC236}">
                    <a16:creationId xmlns:a16="http://schemas.microsoft.com/office/drawing/2014/main" id="{7211BB9D-DB64-461A-9C50-46A696AE3F57}"/>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26" name="Rounded Rectangle 23">
              <a:extLst>
                <a:ext uri="{FF2B5EF4-FFF2-40B4-BE49-F238E27FC236}">
                  <a16:creationId xmlns:a16="http://schemas.microsoft.com/office/drawing/2014/main" id="{29E9F7E0-D785-4775-9A2D-BF48A0061EAF}"/>
                </a:ext>
              </a:extLst>
            </p:cNvPr>
            <p:cNvSpPr/>
            <p:nvPr/>
          </p:nvSpPr>
          <p:spPr bwMode="auto">
            <a:xfrm>
              <a:off x="9684470" y="3795063"/>
              <a:ext cx="1551757" cy="437122"/>
            </a:xfrm>
            <a:prstGeom prst="roundRect">
              <a:avLst/>
            </a:prstGeom>
            <a:solidFill>
              <a:srgbClr val="E81123"/>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Federation</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287635CF-955A-471E-9731-0CB6018156D4}"/>
              </a:ext>
            </a:extLst>
          </p:cNvPr>
          <p:cNvGrpSpPr/>
          <p:nvPr/>
        </p:nvGrpSpPr>
        <p:grpSpPr>
          <a:xfrm>
            <a:off x="7593015" y="2354261"/>
            <a:ext cx="2219396" cy="4209014"/>
            <a:chOff x="7960713" y="1018778"/>
            <a:chExt cx="3393529" cy="5207376"/>
          </a:xfrm>
        </p:grpSpPr>
        <p:grpSp>
          <p:nvGrpSpPr>
            <p:cNvPr id="41" name="Group 40">
              <a:extLst>
                <a:ext uri="{FF2B5EF4-FFF2-40B4-BE49-F238E27FC236}">
                  <a16:creationId xmlns:a16="http://schemas.microsoft.com/office/drawing/2014/main" id="{45029B79-1BAF-4949-A47A-9087DD10597B}"/>
                </a:ext>
              </a:extLst>
            </p:cNvPr>
            <p:cNvGrpSpPr/>
            <p:nvPr/>
          </p:nvGrpSpPr>
          <p:grpSpPr>
            <a:xfrm>
              <a:off x="7960713" y="1018778"/>
              <a:ext cx="3393529" cy="5207376"/>
              <a:chOff x="9104444" y="1018778"/>
              <a:chExt cx="2847340" cy="5207376"/>
            </a:xfrm>
          </p:grpSpPr>
          <p:sp>
            <p:nvSpPr>
              <p:cNvPr id="43" name="Rectangle 42">
                <a:extLst>
                  <a:ext uri="{FF2B5EF4-FFF2-40B4-BE49-F238E27FC236}">
                    <a16:creationId xmlns:a16="http://schemas.microsoft.com/office/drawing/2014/main" id="{51E95BEF-0025-4284-BD47-3D938A3DDF60}"/>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EE9D948-4671-461A-A1A9-B2E3BA3BE4D5}"/>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P</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ass-</a:t>
                </a: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T</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hrough </a:t>
                </a: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A</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uthentication</a:t>
                </a:r>
              </a:p>
            </p:txBody>
          </p:sp>
          <p:sp>
            <p:nvSpPr>
              <p:cNvPr id="45" name="Rounded Rectangle 26">
                <a:extLst>
                  <a:ext uri="{FF2B5EF4-FFF2-40B4-BE49-F238E27FC236}">
                    <a16:creationId xmlns:a16="http://schemas.microsoft.com/office/drawing/2014/main" id="{FFC837E8-69C2-49B2-8176-7B65A95DCDBE}"/>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46" name="Straight Arrow Connector 45">
                <a:extLst>
                  <a:ext uri="{FF2B5EF4-FFF2-40B4-BE49-F238E27FC236}">
                    <a16:creationId xmlns:a16="http://schemas.microsoft.com/office/drawing/2014/main" id="{9F87096C-1B0B-402C-A874-6A45F76D4FF5}"/>
                  </a:ext>
                </a:extLst>
              </p:cNvPr>
              <p:cNvCxnSpPr/>
              <p:nvPr/>
            </p:nvCxnSpPr>
            <p:spPr>
              <a:xfrm>
                <a:off x="967005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Rounded Rectangle 28">
                <a:extLst>
                  <a:ext uri="{FF2B5EF4-FFF2-40B4-BE49-F238E27FC236}">
                    <a16:creationId xmlns:a16="http://schemas.microsoft.com/office/drawing/2014/main" id="{974653FD-6B02-488D-B3A8-EAF3F13A7B7A}"/>
                  </a:ext>
                </a:extLst>
              </p:cNvPr>
              <p:cNvSpPr/>
              <p:nvPr/>
            </p:nvSpPr>
            <p:spPr bwMode="auto">
              <a:xfrm>
                <a:off x="9150885" y="3782223"/>
                <a:ext cx="1122597" cy="417427"/>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48" name="Straight Arrow Connector 47">
                <a:extLst>
                  <a:ext uri="{FF2B5EF4-FFF2-40B4-BE49-F238E27FC236}">
                    <a16:creationId xmlns:a16="http://schemas.microsoft.com/office/drawing/2014/main" id="{CF0FEEE6-CBBD-4DDC-A549-41D517D20863}"/>
                  </a:ext>
                </a:extLst>
              </p:cNvPr>
              <p:cNvCxnSpPr/>
              <p:nvPr/>
            </p:nvCxnSpPr>
            <p:spPr>
              <a:xfrm>
                <a:off x="9670052"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D2230CB-2AD7-4877-87FF-E95F930AB112}"/>
                  </a:ext>
                </a:extLst>
              </p:cNvPr>
              <p:cNvCxnSpPr/>
              <p:nvPr/>
            </p:nvCxnSpPr>
            <p:spPr>
              <a:xfrm>
                <a:off x="11055559"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1C6873-A776-45B5-9418-D37680AE66D6}"/>
                  </a:ext>
                </a:extLst>
              </p:cNvPr>
              <p:cNvCxnSpPr>
                <a:cxnSpLocks/>
              </p:cNvCxnSpPr>
              <p:nvPr/>
            </p:nvCxnSpPr>
            <p:spPr>
              <a:xfrm>
                <a:off x="11055559" y="4232184"/>
                <a:ext cx="0" cy="328791"/>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83D70D0-1D09-46F7-BD90-C8001180248B}"/>
                  </a:ext>
                </a:extLst>
              </p:cNvPr>
              <p:cNvSpPr txBox="1"/>
              <p:nvPr/>
            </p:nvSpPr>
            <p:spPr>
              <a:xfrm>
                <a:off x="9150885" y="5081581"/>
                <a:ext cx="2800899" cy="748035"/>
              </a:xfrm>
              <a:prstGeom prst="rect">
                <a:avLst/>
              </a:prstGeom>
              <a:noFill/>
            </p:spPr>
            <p:txBody>
              <a:bodyPr wrap="square" lIns="0" tIns="0" rIns="0" bIns="0" rtlCol="0">
                <a:sp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single sign-on in some scenarios and additional flexibility </a:t>
                </a:r>
              </a:p>
            </p:txBody>
          </p:sp>
          <p:grpSp>
            <p:nvGrpSpPr>
              <p:cNvPr id="52" name="Group 51">
                <a:extLst>
                  <a:ext uri="{FF2B5EF4-FFF2-40B4-BE49-F238E27FC236}">
                    <a16:creationId xmlns:a16="http://schemas.microsoft.com/office/drawing/2014/main" id="{CA68B3D4-538F-49C8-9C63-5A835D9661AC}"/>
                  </a:ext>
                </a:extLst>
              </p:cNvPr>
              <p:cNvGrpSpPr/>
              <p:nvPr/>
            </p:nvGrpSpPr>
            <p:grpSpPr>
              <a:xfrm>
                <a:off x="9117144" y="1912696"/>
                <a:ext cx="2834640" cy="1076562"/>
                <a:chOff x="245159" y="1950796"/>
                <a:chExt cx="2834640" cy="1076562"/>
              </a:xfrm>
            </p:grpSpPr>
            <p:sp>
              <p:nvSpPr>
                <p:cNvPr id="54" name="Rectangle 75">
                  <a:extLst>
                    <a:ext uri="{FF2B5EF4-FFF2-40B4-BE49-F238E27FC236}">
                      <a16:creationId xmlns:a16="http://schemas.microsoft.com/office/drawing/2014/main" id="{74DACBF0-AFCE-4C2E-AC8C-3F5915991854}"/>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55" name="Picture 6">
                  <a:extLst>
                    <a:ext uri="{FF2B5EF4-FFF2-40B4-BE49-F238E27FC236}">
                      <a16:creationId xmlns:a16="http://schemas.microsoft.com/office/drawing/2014/main" id="{601D7AD2-A5F7-4728-8A85-ABB83BE1E1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53" name="Rectangle 52">
                <a:extLst>
                  <a:ext uri="{FF2B5EF4-FFF2-40B4-BE49-F238E27FC236}">
                    <a16:creationId xmlns:a16="http://schemas.microsoft.com/office/drawing/2014/main" id="{DA1927F4-C95B-4AC4-A6F3-F9B316FFE653}"/>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42" name="Rounded Rectangle 23">
              <a:extLst>
                <a:ext uri="{FF2B5EF4-FFF2-40B4-BE49-F238E27FC236}">
                  <a16:creationId xmlns:a16="http://schemas.microsoft.com/office/drawing/2014/main" id="{2EF23B33-195B-4032-8C8A-D42D4BD0B65C}"/>
                </a:ext>
              </a:extLst>
            </p:cNvPr>
            <p:cNvSpPr/>
            <p:nvPr/>
          </p:nvSpPr>
          <p:spPr bwMode="auto">
            <a:xfrm>
              <a:off x="9605237" y="3589290"/>
              <a:ext cx="1454842" cy="702667"/>
            </a:xfrm>
            <a:prstGeom prst="roundRect">
              <a:avLst/>
            </a:prstGeom>
            <a:solidFill>
              <a:srgbClr val="0078D7"/>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Azure AD App Proxy Connector</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282EFF30-10C0-49E6-AE83-957734BBFE15}"/>
              </a:ext>
            </a:extLst>
          </p:cNvPr>
          <p:cNvGrpSpPr/>
          <p:nvPr/>
        </p:nvGrpSpPr>
        <p:grpSpPr>
          <a:xfrm>
            <a:off x="10069832" y="2354261"/>
            <a:ext cx="2219396" cy="4209014"/>
            <a:chOff x="7960713" y="1018778"/>
            <a:chExt cx="3393529" cy="5207376"/>
          </a:xfrm>
        </p:grpSpPr>
        <p:grpSp>
          <p:nvGrpSpPr>
            <p:cNvPr id="57" name="Group 56">
              <a:extLst>
                <a:ext uri="{FF2B5EF4-FFF2-40B4-BE49-F238E27FC236}">
                  <a16:creationId xmlns:a16="http://schemas.microsoft.com/office/drawing/2014/main" id="{CB3B5923-24D9-4208-91CA-D863E3734272}"/>
                </a:ext>
              </a:extLst>
            </p:cNvPr>
            <p:cNvGrpSpPr/>
            <p:nvPr/>
          </p:nvGrpSpPr>
          <p:grpSpPr>
            <a:xfrm>
              <a:off x="7960713" y="1018778"/>
              <a:ext cx="3393529" cy="5207376"/>
              <a:chOff x="9104444" y="1018778"/>
              <a:chExt cx="2847340" cy="5207376"/>
            </a:xfrm>
          </p:grpSpPr>
          <p:sp>
            <p:nvSpPr>
              <p:cNvPr id="59" name="Rectangle 58">
                <a:extLst>
                  <a:ext uri="{FF2B5EF4-FFF2-40B4-BE49-F238E27FC236}">
                    <a16:creationId xmlns:a16="http://schemas.microsoft.com/office/drawing/2014/main" id="{C2571B82-F660-47CB-8A89-CC38C9AEAF59}"/>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7AA69C0C-72F0-496F-AF0B-5AD601BF9AAD}"/>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AAD Seamless SSO </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t>
                </a:r>
                <a:r>
                  <a:rPr lang="en-US" sz="1100" dirty="0">
                    <a:solidFill>
                      <a:prstClr val="white"/>
                    </a:solidFill>
                    <a:latin typeface="Calibri" panose="020F0502020204030204"/>
                  </a:rPr>
                  <a:t>is </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combined </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with PHS or PTA</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en-US" sz="1800" b="0" i="0" u="none" strike="noStrike" kern="1200" cap="none" spc="-42" normalizeH="0" baseline="0" noProof="0" dirty="0">
                  <a:ln>
                    <a:noFill/>
                  </a:ln>
                  <a:solidFill>
                    <a:srgbClr val="FFFFFF"/>
                  </a:solidFill>
                  <a:effectLst/>
                  <a:uLnTx/>
                  <a:uFillTx/>
                  <a:latin typeface="Calibri" panose="020F0502020204030204"/>
                  <a:ea typeface="+mn-ea"/>
                  <a:cs typeface="+mn-cs"/>
                </a:endParaRPr>
              </a:p>
            </p:txBody>
          </p:sp>
          <p:sp>
            <p:nvSpPr>
              <p:cNvPr id="61" name="Rounded Rectangle 26">
                <a:extLst>
                  <a:ext uri="{FF2B5EF4-FFF2-40B4-BE49-F238E27FC236}">
                    <a16:creationId xmlns:a16="http://schemas.microsoft.com/office/drawing/2014/main" id="{97C8E2C2-040C-4A5E-8B98-C0657A231563}"/>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62" name="Straight Arrow Connector 61">
                <a:extLst>
                  <a:ext uri="{FF2B5EF4-FFF2-40B4-BE49-F238E27FC236}">
                    <a16:creationId xmlns:a16="http://schemas.microsoft.com/office/drawing/2014/main" id="{BE050108-5FDF-4AF7-BC77-96E769FA1CDF}"/>
                  </a:ext>
                </a:extLst>
              </p:cNvPr>
              <p:cNvCxnSpPr/>
              <p:nvPr/>
            </p:nvCxnSpPr>
            <p:spPr>
              <a:xfrm>
                <a:off x="9770277"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ounded Rectangle 28">
                <a:extLst>
                  <a:ext uri="{FF2B5EF4-FFF2-40B4-BE49-F238E27FC236}">
                    <a16:creationId xmlns:a16="http://schemas.microsoft.com/office/drawing/2014/main" id="{14B0D9C7-11F0-49F0-A50F-4364B8EED9B6}"/>
                  </a:ext>
                </a:extLst>
              </p:cNvPr>
              <p:cNvSpPr/>
              <p:nvPr/>
            </p:nvSpPr>
            <p:spPr bwMode="auto">
              <a:xfrm>
                <a:off x="9200591" y="3782223"/>
                <a:ext cx="1139372" cy="438912"/>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64" name="Straight Arrow Connector 63">
                <a:extLst>
                  <a:ext uri="{FF2B5EF4-FFF2-40B4-BE49-F238E27FC236}">
                    <a16:creationId xmlns:a16="http://schemas.microsoft.com/office/drawing/2014/main" id="{96C998F3-2BD6-4D54-8109-58E63B24876B}"/>
                  </a:ext>
                </a:extLst>
              </p:cNvPr>
              <p:cNvCxnSpPr/>
              <p:nvPr/>
            </p:nvCxnSpPr>
            <p:spPr>
              <a:xfrm>
                <a:off x="9770277"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79302CB-4A07-4D60-9477-1F1EDCD53006}"/>
                  </a:ext>
                </a:extLst>
              </p:cNvPr>
              <p:cNvCxnSpPr/>
              <p:nvPr/>
            </p:nvCxnSpPr>
            <p:spPr>
              <a:xfrm>
                <a:off x="1120176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82A7882-A395-46A5-BA57-8B300E260CDD}"/>
                  </a:ext>
                </a:extLst>
              </p:cNvPr>
              <p:cNvCxnSpPr/>
              <p:nvPr/>
            </p:nvCxnSpPr>
            <p:spPr>
              <a:xfrm>
                <a:off x="11201763"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71B504F-D00F-403C-8267-1E4686D2568E}"/>
                  </a:ext>
                </a:extLst>
              </p:cNvPr>
              <p:cNvSpPr txBox="1"/>
              <p:nvPr/>
            </p:nvSpPr>
            <p:spPr>
              <a:xfrm>
                <a:off x="9200591" y="5081580"/>
                <a:ext cx="2751193" cy="569932"/>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True Single Sign-On (SSO) without </a:t>
                </a: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ADFS</a:t>
                </a:r>
                <a:r>
                  <a:rPr kumimoji="0" lang="en-US" sz="16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 </a:t>
                </a:r>
              </a:p>
            </p:txBody>
          </p:sp>
          <p:grpSp>
            <p:nvGrpSpPr>
              <p:cNvPr id="68" name="Group 67">
                <a:extLst>
                  <a:ext uri="{FF2B5EF4-FFF2-40B4-BE49-F238E27FC236}">
                    <a16:creationId xmlns:a16="http://schemas.microsoft.com/office/drawing/2014/main" id="{E1B89FD8-67FA-4D80-978A-D15B6DEAF7EE}"/>
                  </a:ext>
                </a:extLst>
              </p:cNvPr>
              <p:cNvGrpSpPr/>
              <p:nvPr/>
            </p:nvGrpSpPr>
            <p:grpSpPr>
              <a:xfrm>
                <a:off x="9117144" y="1912696"/>
                <a:ext cx="2834640" cy="1076562"/>
                <a:chOff x="245159" y="1950796"/>
                <a:chExt cx="2834640" cy="1076562"/>
              </a:xfrm>
            </p:grpSpPr>
            <p:sp>
              <p:nvSpPr>
                <p:cNvPr id="70" name="Rectangle 75">
                  <a:extLst>
                    <a:ext uri="{FF2B5EF4-FFF2-40B4-BE49-F238E27FC236}">
                      <a16:creationId xmlns:a16="http://schemas.microsoft.com/office/drawing/2014/main" id="{B73CBE69-B46C-4D63-9BDE-4A9774FC28A6}"/>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71" name="Picture 6">
                  <a:extLst>
                    <a:ext uri="{FF2B5EF4-FFF2-40B4-BE49-F238E27FC236}">
                      <a16:creationId xmlns:a16="http://schemas.microsoft.com/office/drawing/2014/main" id="{6D44C84C-A51B-4FD4-BAC6-6E7C5A0781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69" name="Rectangle 68">
                <a:extLst>
                  <a:ext uri="{FF2B5EF4-FFF2-40B4-BE49-F238E27FC236}">
                    <a16:creationId xmlns:a16="http://schemas.microsoft.com/office/drawing/2014/main" id="{1EF8184F-10CF-4BCE-8FAB-7B49B234280B}"/>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58" name="Rounded Rectangle 23">
              <a:extLst>
                <a:ext uri="{FF2B5EF4-FFF2-40B4-BE49-F238E27FC236}">
                  <a16:creationId xmlns:a16="http://schemas.microsoft.com/office/drawing/2014/main" id="{FAA72440-0C6F-448C-8BF0-2A0D51B94974}"/>
                </a:ext>
              </a:extLst>
            </p:cNvPr>
            <p:cNvSpPr/>
            <p:nvPr/>
          </p:nvSpPr>
          <p:spPr bwMode="auto">
            <a:xfrm>
              <a:off x="9684470" y="3795063"/>
              <a:ext cx="1551757" cy="437122"/>
            </a:xfrm>
            <a:prstGeom prst="roundRect">
              <a:avLst/>
            </a:prstGeom>
            <a:solidFill>
              <a:schemeClr val="accent6">
                <a:lumMod val="75000"/>
              </a:schemeClr>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Kerberos </a:t>
              </a:r>
              <a:r>
                <a:rPr kumimoji="0" lang="en-US" sz="1200" b="0" i="0" u="none" strike="noStrike" kern="0" cap="none" spc="0" normalizeH="0" baseline="0" noProof="0" err="1">
                  <a:ln>
                    <a:solidFill>
                      <a:srgbClr val="FFFFFF">
                        <a:alpha val="0"/>
                      </a:srgbClr>
                    </a:solidFill>
                  </a:ln>
                  <a:solidFill>
                    <a:srgbClr val="FFFFFF"/>
                  </a:solidFill>
                  <a:effectLst/>
                  <a:uLnTx/>
                  <a:uFillTx/>
                  <a:latin typeface="Calibri" panose="020F0502020204030204"/>
                  <a:ea typeface="+mn-ea"/>
                  <a:cs typeface="+mn-cs"/>
                </a:rPr>
                <a:t>AuthN</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sp>
        <p:nvSpPr>
          <p:cNvPr id="72" name="Left Brace 71">
            <a:extLst>
              <a:ext uri="{FF2B5EF4-FFF2-40B4-BE49-F238E27FC236}">
                <a16:creationId xmlns:a16="http://schemas.microsoft.com/office/drawing/2014/main" id="{5C09C87A-B0C7-4407-9FB4-49DA0933852F}"/>
              </a:ext>
            </a:extLst>
          </p:cNvPr>
          <p:cNvSpPr/>
          <p:nvPr/>
        </p:nvSpPr>
        <p:spPr>
          <a:xfrm rot="5400000">
            <a:off x="9787232" y="-407659"/>
            <a:ext cx="307779" cy="4676418"/>
          </a:xfrm>
          <a:prstGeom prst="leftBrace">
            <a:avLst>
              <a:gd name="adj1" fmla="val 5471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1AB9419C-04A9-408D-A4A3-F1967602EBBD}"/>
              </a:ext>
            </a:extLst>
          </p:cNvPr>
          <p:cNvSpPr txBox="1"/>
          <p:nvPr/>
        </p:nvSpPr>
        <p:spPr>
          <a:xfrm>
            <a:off x="8766382" y="1291464"/>
            <a:ext cx="2359492" cy="40011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New Identity Models</a:t>
            </a:r>
          </a:p>
        </p:txBody>
      </p:sp>
      <p:grpSp>
        <p:nvGrpSpPr>
          <p:cNvPr id="74" name="Group 73">
            <a:extLst>
              <a:ext uri="{FF2B5EF4-FFF2-40B4-BE49-F238E27FC236}">
                <a16:creationId xmlns:a16="http://schemas.microsoft.com/office/drawing/2014/main" id="{2C4B5403-53C9-4BC0-B995-B2F08BA06463}"/>
              </a:ext>
            </a:extLst>
          </p:cNvPr>
          <p:cNvGrpSpPr/>
          <p:nvPr/>
        </p:nvGrpSpPr>
        <p:grpSpPr>
          <a:xfrm>
            <a:off x="1864086" y="3588701"/>
            <a:ext cx="564407" cy="565246"/>
            <a:chOff x="1273427" y="3123526"/>
            <a:chExt cx="709560" cy="701011"/>
          </a:xfrm>
          <a:solidFill>
            <a:srgbClr val="006256"/>
          </a:solidFill>
        </p:grpSpPr>
        <p:sp>
          <p:nvSpPr>
            <p:cNvPr id="75" name="Freeform 126">
              <a:extLst>
                <a:ext uri="{FF2B5EF4-FFF2-40B4-BE49-F238E27FC236}">
                  <a16:creationId xmlns:a16="http://schemas.microsoft.com/office/drawing/2014/main" id="{B9887D50-F108-427F-A323-2C17C19369DC}"/>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6" name="Oval 75">
              <a:extLst>
                <a:ext uri="{FF2B5EF4-FFF2-40B4-BE49-F238E27FC236}">
                  <a16:creationId xmlns:a16="http://schemas.microsoft.com/office/drawing/2014/main" id="{7F243FB7-D6A4-4E9C-BBA0-23D2744214B4}"/>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7" name="Oval 76">
              <a:extLst>
                <a:ext uri="{FF2B5EF4-FFF2-40B4-BE49-F238E27FC236}">
                  <a16:creationId xmlns:a16="http://schemas.microsoft.com/office/drawing/2014/main" id="{10608A2A-0B4D-4488-8CB5-5877E783077A}"/>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8" name="Oval 77">
              <a:extLst>
                <a:ext uri="{FF2B5EF4-FFF2-40B4-BE49-F238E27FC236}">
                  <a16:creationId xmlns:a16="http://schemas.microsoft.com/office/drawing/2014/main" id="{1C225EA6-2785-4B6C-BCFC-61BE799A4A69}"/>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9" name="Oval 78">
              <a:extLst>
                <a:ext uri="{FF2B5EF4-FFF2-40B4-BE49-F238E27FC236}">
                  <a16:creationId xmlns:a16="http://schemas.microsoft.com/office/drawing/2014/main" id="{B1F5FCC1-69B9-4DDD-A6F8-25EF9E1EDF62}"/>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80" name="Straight Connector 79">
              <a:extLst>
                <a:ext uri="{FF2B5EF4-FFF2-40B4-BE49-F238E27FC236}">
                  <a16:creationId xmlns:a16="http://schemas.microsoft.com/office/drawing/2014/main" id="{C188E6E3-71E9-4774-B4A3-FF0F11AE97D7}"/>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81" name="Straight Connector 80">
              <a:extLst>
                <a:ext uri="{FF2B5EF4-FFF2-40B4-BE49-F238E27FC236}">
                  <a16:creationId xmlns:a16="http://schemas.microsoft.com/office/drawing/2014/main" id="{BB3B9FBC-BF0A-4D9B-963F-FF32030EFDD2}"/>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82" name="Straight Connector 81">
              <a:extLst>
                <a:ext uri="{FF2B5EF4-FFF2-40B4-BE49-F238E27FC236}">
                  <a16:creationId xmlns:a16="http://schemas.microsoft.com/office/drawing/2014/main" id="{FD084676-4223-4A2B-BCB2-6900358E8E9F}"/>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83" name="Straight Connector 82">
              <a:extLst>
                <a:ext uri="{FF2B5EF4-FFF2-40B4-BE49-F238E27FC236}">
                  <a16:creationId xmlns:a16="http://schemas.microsoft.com/office/drawing/2014/main" id="{241A70E6-5048-484B-811D-33C5891551B9}"/>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84" name="Straight Connector 83">
              <a:extLst>
                <a:ext uri="{FF2B5EF4-FFF2-40B4-BE49-F238E27FC236}">
                  <a16:creationId xmlns:a16="http://schemas.microsoft.com/office/drawing/2014/main" id="{19809B6F-3009-48D0-A55A-D5C8B4541B7A}"/>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85" name="Group 84">
            <a:extLst>
              <a:ext uri="{FF2B5EF4-FFF2-40B4-BE49-F238E27FC236}">
                <a16:creationId xmlns:a16="http://schemas.microsoft.com/office/drawing/2014/main" id="{09D71475-46E8-4FD6-83AC-6BB1515B245E}"/>
              </a:ext>
            </a:extLst>
          </p:cNvPr>
          <p:cNvGrpSpPr/>
          <p:nvPr/>
        </p:nvGrpSpPr>
        <p:grpSpPr>
          <a:xfrm>
            <a:off x="4298018" y="3588701"/>
            <a:ext cx="564407" cy="565246"/>
            <a:chOff x="1273427" y="3123526"/>
            <a:chExt cx="709560" cy="701011"/>
          </a:xfrm>
          <a:solidFill>
            <a:srgbClr val="006256"/>
          </a:solidFill>
        </p:grpSpPr>
        <p:sp>
          <p:nvSpPr>
            <p:cNvPr id="86" name="Freeform 126">
              <a:extLst>
                <a:ext uri="{FF2B5EF4-FFF2-40B4-BE49-F238E27FC236}">
                  <a16:creationId xmlns:a16="http://schemas.microsoft.com/office/drawing/2014/main" id="{8256917B-945C-402A-94B0-D39D85E651E0}"/>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87" name="Oval 86">
              <a:extLst>
                <a:ext uri="{FF2B5EF4-FFF2-40B4-BE49-F238E27FC236}">
                  <a16:creationId xmlns:a16="http://schemas.microsoft.com/office/drawing/2014/main" id="{1F7BEAD7-15EF-43FB-9CA7-AD60F1A4FF34}"/>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88" name="Oval 87">
              <a:extLst>
                <a:ext uri="{FF2B5EF4-FFF2-40B4-BE49-F238E27FC236}">
                  <a16:creationId xmlns:a16="http://schemas.microsoft.com/office/drawing/2014/main" id="{75BF6D46-D180-4E6E-8EDC-0E15F8227D1F}"/>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89" name="Oval 88">
              <a:extLst>
                <a:ext uri="{FF2B5EF4-FFF2-40B4-BE49-F238E27FC236}">
                  <a16:creationId xmlns:a16="http://schemas.microsoft.com/office/drawing/2014/main" id="{EFB8ADA0-9D0D-4ABF-8FBF-522D98FE7DA8}"/>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90" name="Oval 89">
              <a:extLst>
                <a:ext uri="{FF2B5EF4-FFF2-40B4-BE49-F238E27FC236}">
                  <a16:creationId xmlns:a16="http://schemas.microsoft.com/office/drawing/2014/main" id="{C6DB05D4-2188-43D3-B915-DE581EA773C6}"/>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91" name="Straight Connector 90">
              <a:extLst>
                <a:ext uri="{FF2B5EF4-FFF2-40B4-BE49-F238E27FC236}">
                  <a16:creationId xmlns:a16="http://schemas.microsoft.com/office/drawing/2014/main" id="{8C7C48A8-B8D0-4F12-A9BC-D1B9AB49BA26}"/>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92" name="Straight Connector 91">
              <a:extLst>
                <a:ext uri="{FF2B5EF4-FFF2-40B4-BE49-F238E27FC236}">
                  <a16:creationId xmlns:a16="http://schemas.microsoft.com/office/drawing/2014/main" id="{9808A424-B5EC-470C-992D-5052C6A12FB1}"/>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93" name="Straight Connector 92">
              <a:extLst>
                <a:ext uri="{FF2B5EF4-FFF2-40B4-BE49-F238E27FC236}">
                  <a16:creationId xmlns:a16="http://schemas.microsoft.com/office/drawing/2014/main" id="{C8E33DE0-BC23-4715-98F0-79994D088F80}"/>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94" name="Straight Connector 93">
              <a:extLst>
                <a:ext uri="{FF2B5EF4-FFF2-40B4-BE49-F238E27FC236}">
                  <a16:creationId xmlns:a16="http://schemas.microsoft.com/office/drawing/2014/main" id="{86B44C0D-E0B5-45C9-8E9A-ADAEF502837A}"/>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95" name="Straight Connector 94">
              <a:extLst>
                <a:ext uri="{FF2B5EF4-FFF2-40B4-BE49-F238E27FC236}">
                  <a16:creationId xmlns:a16="http://schemas.microsoft.com/office/drawing/2014/main" id="{294D4ADA-3DC5-4D4C-B254-FD35F09C7180}"/>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96" name="Group 95">
            <a:extLst>
              <a:ext uri="{FF2B5EF4-FFF2-40B4-BE49-F238E27FC236}">
                <a16:creationId xmlns:a16="http://schemas.microsoft.com/office/drawing/2014/main" id="{7C21EA01-C48B-4709-A3E1-A7BBEC4EA24A}"/>
              </a:ext>
            </a:extLst>
          </p:cNvPr>
          <p:cNvGrpSpPr/>
          <p:nvPr/>
        </p:nvGrpSpPr>
        <p:grpSpPr>
          <a:xfrm>
            <a:off x="6799537" y="3588701"/>
            <a:ext cx="564407" cy="565246"/>
            <a:chOff x="1273427" y="3123526"/>
            <a:chExt cx="709560" cy="701011"/>
          </a:xfrm>
          <a:solidFill>
            <a:srgbClr val="006256"/>
          </a:solidFill>
        </p:grpSpPr>
        <p:sp>
          <p:nvSpPr>
            <p:cNvPr id="97" name="Freeform 126">
              <a:extLst>
                <a:ext uri="{FF2B5EF4-FFF2-40B4-BE49-F238E27FC236}">
                  <a16:creationId xmlns:a16="http://schemas.microsoft.com/office/drawing/2014/main" id="{F2041008-39B8-4238-B43A-A1BD2C969906}"/>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98" name="Oval 97">
              <a:extLst>
                <a:ext uri="{FF2B5EF4-FFF2-40B4-BE49-F238E27FC236}">
                  <a16:creationId xmlns:a16="http://schemas.microsoft.com/office/drawing/2014/main" id="{A27CEC0E-D857-4B7E-A77B-6CBBF1CB9B1D}"/>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99" name="Oval 98">
              <a:extLst>
                <a:ext uri="{FF2B5EF4-FFF2-40B4-BE49-F238E27FC236}">
                  <a16:creationId xmlns:a16="http://schemas.microsoft.com/office/drawing/2014/main" id="{7A8B26AA-DF4C-4E08-A6D3-6327A76F8B45}"/>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00" name="Oval 99">
              <a:extLst>
                <a:ext uri="{FF2B5EF4-FFF2-40B4-BE49-F238E27FC236}">
                  <a16:creationId xmlns:a16="http://schemas.microsoft.com/office/drawing/2014/main" id="{E388B837-CEE3-4B86-9895-2168CF2B5C80}"/>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01" name="Oval 100">
              <a:extLst>
                <a:ext uri="{FF2B5EF4-FFF2-40B4-BE49-F238E27FC236}">
                  <a16:creationId xmlns:a16="http://schemas.microsoft.com/office/drawing/2014/main" id="{E2B5F84A-3D7C-4AF2-B1B4-D48334F9301A}"/>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02" name="Straight Connector 101">
              <a:extLst>
                <a:ext uri="{FF2B5EF4-FFF2-40B4-BE49-F238E27FC236}">
                  <a16:creationId xmlns:a16="http://schemas.microsoft.com/office/drawing/2014/main" id="{3489258E-AC48-4E54-92D7-E4A0AADCADF2}"/>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03" name="Straight Connector 102">
              <a:extLst>
                <a:ext uri="{FF2B5EF4-FFF2-40B4-BE49-F238E27FC236}">
                  <a16:creationId xmlns:a16="http://schemas.microsoft.com/office/drawing/2014/main" id="{A0A47463-E62F-457B-870E-FDB4F0CB0CFB}"/>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04" name="Straight Connector 103">
              <a:extLst>
                <a:ext uri="{FF2B5EF4-FFF2-40B4-BE49-F238E27FC236}">
                  <a16:creationId xmlns:a16="http://schemas.microsoft.com/office/drawing/2014/main" id="{F620752E-4FFD-420C-8FD2-1D2AB0B3C53F}"/>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05" name="Straight Connector 104">
              <a:extLst>
                <a:ext uri="{FF2B5EF4-FFF2-40B4-BE49-F238E27FC236}">
                  <a16:creationId xmlns:a16="http://schemas.microsoft.com/office/drawing/2014/main" id="{AD564AA8-C96E-4E21-8386-81005F205087}"/>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06" name="Straight Connector 105">
              <a:extLst>
                <a:ext uri="{FF2B5EF4-FFF2-40B4-BE49-F238E27FC236}">
                  <a16:creationId xmlns:a16="http://schemas.microsoft.com/office/drawing/2014/main" id="{D18E5079-F37F-48E2-8A2B-AE9A15FB3E93}"/>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07" name="Group 106">
            <a:extLst>
              <a:ext uri="{FF2B5EF4-FFF2-40B4-BE49-F238E27FC236}">
                <a16:creationId xmlns:a16="http://schemas.microsoft.com/office/drawing/2014/main" id="{8D9554D9-F01A-4737-8EC2-0FB493BB8231}"/>
              </a:ext>
            </a:extLst>
          </p:cNvPr>
          <p:cNvGrpSpPr/>
          <p:nvPr/>
        </p:nvGrpSpPr>
        <p:grpSpPr>
          <a:xfrm>
            <a:off x="9248004" y="3588701"/>
            <a:ext cx="564407" cy="565246"/>
            <a:chOff x="1273427" y="3123526"/>
            <a:chExt cx="709560" cy="701011"/>
          </a:xfrm>
          <a:solidFill>
            <a:srgbClr val="006256"/>
          </a:solidFill>
        </p:grpSpPr>
        <p:sp>
          <p:nvSpPr>
            <p:cNvPr id="108" name="Freeform 126">
              <a:extLst>
                <a:ext uri="{FF2B5EF4-FFF2-40B4-BE49-F238E27FC236}">
                  <a16:creationId xmlns:a16="http://schemas.microsoft.com/office/drawing/2014/main" id="{BEAF113C-03CE-4C0B-8244-4BE88C650AAA}"/>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09" name="Oval 108">
              <a:extLst>
                <a:ext uri="{FF2B5EF4-FFF2-40B4-BE49-F238E27FC236}">
                  <a16:creationId xmlns:a16="http://schemas.microsoft.com/office/drawing/2014/main" id="{A0E6EEF5-CF98-4FF6-8FED-D75D2EFC41F8}"/>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10" name="Oval 109">
              <a:extLst>
                <a:ext uri="{FF2B5EF4-FFF2-40B4-BE49-F238E27FC236}">
                  <a16:creationId xmlns:a16="http://schemas.microsoft.com/office/drawing/2014/main" id="{53FEE6E1-9781-4DAC-8199-8463DB60433C}"/>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11" name="Oval 110">
              <a:extLst>
                <a:ext uri="{FF2B5EF4-FFF2-40B4-BE49-F238E27FC236}">
                  <a16:creationId xmlns:a16="http://schemas.microsoft.com/office/drawing/2014/main" id="{F48BFC82-4662-4C4A-B5C4-980EB6DB5FA4}"/>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12" name="Oval 111">
              <a:extLst>
                <a:ext uri="{FF2B5EF4-FFF2-40B4-BE49-F238E27FC236}">
                  <a16:creationId xmlns:a16="http://schemas.microsoft.com/office/drawing/2014/main" id="{D5F69FFE-0C6D-4F40-928C-57F3408EE2E6}"/>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13" name="Straight Connector 112">
              <a:extLst>
                <a:ext uri="{FF2B5EF4-FFF2-40B4-BE49-F238E27FC236}">
                  <a16:creationId xmlns:a16="http://schemas.microsoft.com/office/drawing/2014/main" id="{12C5D102-FB5E-4C12-BA1A-B7F1449ADD71}"/>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14" name="Straight Connector 113">
              <a:extLst>
                <a:ext uri="{FF2B5EF4-FFF2-40B4-BE49-F238E27FC236}">
                  <a16:creationId xmlns:a16="http://schemas.microsoft.com/office/drawing/2014/main" id="{EB98E577-CDA1-49CB-B329-4DE2B72B2E4C}"/>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15" name="Straight Connector 114">
              <a:extLst>
                <a:ext uri="{FF2B5EF4-FFF2-40B4-BE49-F238E27FC236}">
                  <a16:creationId xmlns:a16="http://schemas.microsoft.com/office/drawing/2014/main" id="{815E5BA9-C0B5-46E3-A858-F78494B8724E}"/>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16" name="Straight Connector 115">
              <a:extLst>
                <a:ext uri="{FF2B5EF4-FFF2-40B4-BE49-F238E27FC236}">
                  <a16:creationId xmlns:a16="http://schemas.microsoft.com/office/drawing/2014/main" id="{578BD186-4639-48FF-8818-E2762F79CC87}"/>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17" name="Straight Connector 116">
              <a:extLst>
                <a:ext uri="{FF2B5EF4-FFF2-40B4-BE49-F238E27FC236}">
                  <a16:creationId xmlns:a16="http://schemas.microsoft.com/office/drawing/2014/main" id="{211A840E-F09B-4C0B-B2F4-E9FB4F72663D}"/>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18" name="Group 117">
            <a:extLst>
              <a:ext uri="{FF2B5EF4-FFF2-40B4-BE49-F238E27FC236}">
                <a16:creationId xmlns:a16="http://schemas.microsoft.com/office/drawing/2014/main" id="{64614D36-A612-47A4-994F-221DFBF2A3AF}"/>
              </a:ext>
            </a:extLst>
          </p:cNvPr>
          <p:cNvGrpSpPr/>
          <p:nvPr/>
        </p:nvGrpSpPr>
        <p:grpSpPr>
          <a:xfrm>
            <a:off x="11700246" y="3588701"/>
            <a:ext cx="564407" cy="565246"/>
            <a:chOff x="1273427" y="3123526"/>
            <a:chExt cx="709560" cy="701011"/>
          </a:xfrm>
          <a:solidFill>
            <a:srgbClr val="006256"/>
          </a:solidFill>
        </p:grpSpPr>
        <p:sp>
          <p:nvSpPr>
            <p:cNvPr id="119" name="Freeform 126">
              <a:extLst>
                <a:ext uri="{FF2B5EF4-FFF2-40B4-BE49-F238E27FC236}">
                  <a16:creationId xmlns:a16="http://schemas.microsoft.com/office/drawing/2014/main" id="{E6064D15-0124-466E-A993-F30BC7E1B488}"/>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0" name="Oval 119">
              <a:extLst>
                <a:ext uri="{FF2B5EF4-FFF2-40B4-BE49-F238E27FC236}">
                  <a16:creationId xmlns:a16="http://schemas.microsoft.com/office/drawing/2014/main" id="{D4AF9145-653A-4058-BF4C-2BD8EF628277}"/>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1" name="Oval 120">
              <a:extLst>
                <a:ext uri="{FF2B5EF4-FFF2-40B4-BE49-F238E27FC236}">
                  <a16:creationId xmlns:a16="http://schemas.microsoft.com/office/drawing/2014/main" id="{4E3D9D5B-A5B5-4FF6-B1D4-673C2C4BE777}"/>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2" name="Oval 121">
              <a:extLst>
                <a:ext uri="{FF2B5EF4-FFF2-40B4-BE49-F238E27FC236}">
                  <a16:creationId xmlns:a16="http://schemas.microsoft.com/office/drawing/2014/main" id="{9FFBCF81-FE7F-49B2-8665-76FA34DF73DE}"/>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3" name="Oval 122">
              <a:extLst>
                <a:ext uri="{FF2B5EF4-FFF2-40B4-BE49-F238E27FC236}">
                  <a16:creationId xmlns:a16="http://schemas.microsoft.com/office/drawing/2014/main" id="{845ADE1D-18FB-46BF-A8E5-830E4B1EA873}"/>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24" name="Straight Connector 123">
              <a:extLst>
                <a:ext uri="{FF2B5EF4-FFF2-40B4-BE49-F238E27FC236}">
                  <a16:creationId xmlns:a16="http://schemas.microsoft.com/office/drawing/2014/main" id="{5349C2C0-1E67-4FC4-BDE3-FCC40AE69474}"/>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25" name="Straight Connector 124">
              <a:extLst>
                <a:ext uri="{FF2B5EF4-FFF2-40B4-BE49-F238E27FC236}">
                  <a16:creationId xmlns:a16="http://schemas.microsoft.com/office/drawing/2014/main" id="{71E49EE0-A5E8-4006-8822-4FCC38DAEF16}"/>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26" name="Straight Connector 125">
              <a:extLst>
                <a:ext uri="{FF2B5EF4-FFF2-40B4-BE49-F238E27FC236}">
                  <a16:creationId xmlns:a16="http://schemas.microsoft.com/office/drawing/2014/main" id="{EA67C212-A251-4545-8D94-F27B007E1966}"/>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27" name="Straight Connector 126">
              <a:extLst>
                <a:ext uri="{FF2B5EF4-FFF2-40B4-BE49-F238E27FC236}">
                  <a16:creationId xmlns:a16="http://schemas.microsoft.com/office/drawing/2014/main" id="{F0DD6ACB-7F9E-4FA1-8122-B6DCCF79C44A}"/>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28" name="Straight Connector 127">
              <a:extLst>
                <a:ext uri="{FF2B5EF4-FFF2-40B4-BE49-F238E27FC236}">
                  <a16:creationId xmlns:a16="http://schemas.microsoft.com/office/drawing/2014/main" id="{6DA1E22F-F5C6-40A6-9714-0A7D0FD3D460}"/>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29" name="Group 128">
            <a:extLst>
              <a:ext uri="{FF2B5EF4-FFF2-40B4-BE49-F238E27FC236}">
                <a16:creationId xmlns:a16="http://schemas.microsoft.com/office/drawing/2014/main" id="{1C84BDB2-29CB-4FC0-A294-81D3C27A14D7}"/>
              </a:ext>
            </a:extLst>
          </p:cNvPr>
          <p:cNvGrpSpPr/>
          <p:nvPr/>
        </p:nvGrpSpPr>
        <p:grpSpPr>
          <a:xfrm>
            <a:off x="4341541" y="5143164"/>
            <a:ext cx="596726" cy="475841"/>
            <a:chOff x="191554" y="1562316"/>
            <a:chExt cx="1077282" cy="660995"/>
          </a:xfrm>
        </p:grpSpPr>
        <p:sp>
          <p:nvSpPr>
            <p:cNvPr id="130" name="Freeform 21">
              <a:extLst>
                <a:ext uri="{FF2B5EF4-FFF2-40B4-BE49-F238E27FC236}">
                  <a16:creationId xmlns:a16="http://schemas.microsoft.com/office/drawing/2014/main" id="{043C238B-78B1-4B45-993E-3B076C58E32F}"/>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1" name="Freeform 22">
              <a:extLst>
                <a:ext uri="{FF2B5EF4-FFF2-40B4-BE49-F238E27FC236}">
                  <a16:creationId xmlns:a16="http://schemas.microsoft.com/office/drawing/2014/main" id="{F68E80B7-43AD-4D15-8346-35836E83CF3E}"/>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2" name="Oval 131">
              <a:extLst>
                <a:ext uri="{FF2B5EF4-FFF2-40B4-BE49-F238E27FC236}">
                  <a16:creationId xmlns:a16="http://schemas.microsoft.com/office/drawing/2014/main" id="{44AC7532-D1D3-4EDD-AA33-527556D0DD4E}"/>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3" name="Oval 132">
              <a:extLst>
                <a:ext uri="{FF2B5EF4-FFF2-40B4-BE49-F238E27FC236}">
                  <a16:creationId xmlns:a16="http://schemas.microsoft.com/office/drawing/2014/main" id="{43FD5522-8BDE-4EF2-B248-2ADB147A2D8D}"/>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4" name="Oval 133">
              <a:extLst>
                <a:ext uri="{FF2B5EF4-FFF2-40B4-BE49-F238E27FC236}">
                  <a16:creationId xmlns:a16="http://schemas.microsoft.com/office/drawing/2014/main" id="{A8934BD5-CCCB-4C03-ADE1-B3B5D983B559}"/>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5" name="Oval 134">
              <a:extLst>
                <a:ext uri="{FF2B5EF4-FFF2-40B4-BE49-F238E27FC236}">
                  <a16:creationId xmlns:a16="http://schemas.microsoft.com/office/drawing/2014/main" id="{E8EE06AB-5705-4BE1-A6B9-9B7361E51CC3}"/>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6" name="Oval 135">
              <a:extLst>
                <a:ext uri="{FF2B5EF4-FFF2-40B4-BE49-F238E27FC236}">
                  <a16:creationId xmlns:a16="http://schemas.microsoft.com/office/drawing/2014/main" id="{761CAEED-E9C4-4AA2-BFC0-33361E74FC39}"/>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7" name="Oval 136">
              <a:extLst>
                <a:ext uri="{FF2B5EF4-FFF2-40B4-BE49-F238E27FC236}">
                  <a16:creationId xmlns:a16="http://schemas.microsoft.com/office/drawing/2014/main" id="{5127C5DA-F7F0-44C6-8A3F-42B738525349}"/>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8" name="Oval 137">
              <a:extLst>
                <a:ext uri="{FF2B5EF4-FFF2-40B4-BE49-F238E27FC236}">
                  <a16:creationId xmlns:a16="http://schemas.microsoft.com/office/drawing/2014/main" id="{CB48926B-BBAE-4865-BC67-CA91EE17FF7B}"/>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9" name="Oval 138">
              <a:extLst>
                <a:ext uri="{FF2B5EF4-FFF2-40B4-BE49-F238E27FC236}">
                  <a16:creationId xmlns:a16="http://schemas.microsoft.com/office/drawing/2014/main" id="{1528F33B-19C6-4112-BE90-7880DBD4732F}"/>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40" name="Arc 139">
              <a:extLst>
                <a:ext uri="{FF2B5EF4-FFF2-40B4-BE49-F238E27FC236}">
                  <a16:creationId xmlns:a16="http://schemas.microsoft.com/office/drawing/2014/main" id="{AE6E8A41-290A-4271-BF79-8ED7B14F03B2}"/>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41" name="Arc 140">
              <a:extLst>
                <a:ext uri="{FF2B5EF4-FFF2-40B4-BE49-F238E27FC236}">
                  <a16:creationId xmlns:a16="http://schemas.microsoft.com/office/drawing/2014/main" id="{415ACDC7-44CC-4BEF-B28D-0A30A05B6072}"/>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42" name="Arc 141">
              <a:extLst>
                <a:ext uri="{FF2B5EF4-FFF2-40B4-BE49-F238E27FC236}">
                  <a16:creationId xmlns:a16="http://schemas.microsoft.com/office/drawing/2014/main" id="{8C59DE34-E483-4254-9D89-1F12614510F9}"/>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143" name="Straight Connector 142">
              <a:extLst>
                <a:ext uri="{FF2B5EF4-FFF2-40B4-BE49-F238E27FC236}">
                  <a16:creationId xmlns:a16="http://schemas.microsoft.com/office/drawing/2014/main" id="{DF009ECE-B5C4-48FC-9263-6691CF76EF97}"/>
                </a:ext>
              </a:extLst>
            </p:cNvPr>
            <p:cNvCxnSpPr>
              <a:stCxn id="132" idx="4"/>
              <a:endCxn id="134"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144" name="Oval 143">
              <a:extLst>
                <a:ext uri="{FF2B5EF4-FFF2-40B4-BE49-F238E27FC236}">
                  <a16:creationId xmlns:a16="http://schemas.microsoft.com/office/drawing/2014/main" id="{441B6E83-C542-48A2-AFAB-C44DCCA0556A}"/>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45" name="Straight Connector 144">
              <a:extLst>
                <a:ext uri="{FF2B5EF4-FFF2-40B4-BE49-F238E27FC236}">
                  <a16:creationId xmlns:a16="http://schemas.microsoft.com/office/drawing/2014/main" id="{06259016-13E8-4474-AA0B-E1644049EC8D}"/>
                </a:ext>
              </a:extLst>
            </p:cNvPr>
            <p:cNvCxnSpPr>
              <a:stCxn id="133" idx="4"/>
              <a:endCxn id="135"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146" name="Oval 145">
              <a:extLst>
                <a:ext uri="{FF2B5EF4-FFF2-40B4-BE49-F238E27FC236}">
                  <a16:creationId xmlns:a16="http://schemas.microsoft.com/office/drawing/2014/main" id="{6BBCC869-DA88-4496-A65C-298B4C19B53F}"/>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47" name="Straight Connector 146">
              <a:extLst>
                <a:ext uri="{FF2B5EF4-FFF2-40B4-BE49-F238E27FC236}">
                  <a16:creationId xmlns:a16="http://schemas.microsoft.com/office/drawing/2014/main" id="{E318D432-4F00-431A-BFB8-55D288550D36}"/>
                </a:ext>
              </a:extLst>
            </p:cNvPr>
            <p:cNvCxnSpPr>
              <a:stCxn id="133" idx="3"/>
              <a:endCxn id="138"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148" name="Oval 147">
              <a:extLst>
                <a:ext uri="{FF2B5EF4-FFF2-40B4-BE49-F238E27FC236}">
                  <a16:creationId xmlns:a16="http://schemas.microsoft.com/office/drawing/2014/main" id="{A3F29339-9981-44D7-9CC5-671BD70CC2DD}"/>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49" name="Straight Connector 148">
              <a:extLst>
                <a:ext uri="{FF2B5EF4-FFF2-40B4-BE49-F238E27FC236}">
                  <a16:creationId xmlns:a16="http://schemas.microsoft.com/office/drawing/2014/main" id="{BEB87795-6882-4969-A906-836788E1E36D}"/>
                </a:ext>
              </a:extLst>
            </p:cNvPr>
            <p:cNvCxnSpPr>
              <a:stCxn id="132" idx="3"/>
              <a:endCxn id="139"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150" name="Oval 149">
              <a:extLst>
                <a:ext uri="{FF2B5EF4-FFF2-40B4-BE49-F238E27FC236}">
                  <a16:creationId xmlns:a16="http://schemas.microsoft.com/office/drawing/2014/main" id="{09B87295-2966-45FB-BE2A-26C7DDA7FFF0}"/>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51" name="Straight Connector 150">
              <a:extLst>
                <a:ext uri="{FF2B5EF4-FFF2-40B4-BE49-F238E27FC236}">
                  <a16:creationId xmlns:a16="http://schemas.microsoft.com/office/drawing/2014/main" id="{2B6C7BB7-92BE-4A8C-BDB2-C3F86E0A0887}"/>
                </a:ext>
              </a:extLst>
            </p:cNvPr>
            <p:cNvCxnSpPr>
              <a:stCxn id="144" idx="3"/>
              <a:endCxn id="137"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152" name="Straight Connector 151">
              <a:extLst>
                <a:ext uri="{FF2B5EF4-FFF2-40B4-BE49-F238E27FC236}">
                  <a16:creationId xmlns:a16="http://schemas.microsoft.com/office/drawing/2014/main" id="{E876C239-5A0A-4CC6-BE9F-C5415BF3A71E}"/>
                </a:ext>
              </a:extLst>
            </p:cNvPr>
            <p:cNvCxnSpPr>
              <a:stCxn id="146" idx="3"/>
              <a:endCxn id="136" idx="7"/>
            </p:cNvCxnSpPr>
            <p:nvPr/>
          </p:nvCxnSpPr>
          <p:spPr>
            <a:xfrm>
              <a:off x="854365" y="1944153"/>
              <a:ext cx="69252" cy="84716"/>
            </a:xfrm>
            <a:prstGeom prst="line">
              <a:avLst/>
            </a:prstGeom>
            <a:noFill/>
            <a:ln w="9525" cap="flat" cmpd="sng" algn="ctr">
              <a:solidFill>
                <a:srgbClr val="FFFFFF"/>
              </a:solidFill>
              <a:prstDash val="solid"/>
            </a:ln>
            <a:effectLst/>
          </p:spPr>
        </p:cxnSp>
      </p:grpSp>
      <p:grpSp>
        <p:nvGrpSpPr>
          <p:cNvPr id="153" name="Group 152">
            <a:extLst>
              <a:ext uri="{FF2B5EF4-FFF2-40B4-BE49-F238E27FC236}">
                <a16:creationId xmlns:a16="http://schemas.microsoft.com/office/drawing/2014/main" id="{E3D56949-8B15-4648-AFAB-6083DEBC80A9}"/>
              </a:ext>
            </a:extLst>
          </p:cNvPr>
          <p:cNvGrpSpPr/>
          <p:nvPr/>
        </p:nvGrpSpPr>
        <p:grpSpPr>
          <a:xfrm>
            <a:off x="6809843" y="5124518"/>
            <a:ext cx="596726" cy="475841"/>
            <a:chOff x="191554" y="1562316"/>
            <a:chExt cx="1077282" cy="660995"/>
          </a:xfrm>
        </p:grpSpPr>
        <p:sp>
          <p:nvSpPr>
            <p:cNvPr id="154" name="Freeform 21">
              <a:extLst>
                <a:ext uri="{FF2B5EF4-FFF2-40B4-BE49-F238E27FC236}">
                  <a16:creationId xmlns:a16="http://schemas.microsoft.com/office/drawing/2014/main" id="{707D25CA-C315-4BAE-B1B4-07A3C0EDACA7}"/>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5" name="Freeform 22">
              <a:extLst>
                <a:ext uri="{FF2B5EF4-FFF2-40B4-BE49-F238E27FC236}">
                  <a16:creationId xmlns:a16="http://schemas.microsoft.com/office/drawing/2014/main" id="{8AF5DF76-E512-4389-A381-E067362FCC75}"/>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6" name="Oval 155">
              <a:extLst>
                <a:ext uri="{FF2B5EF4-FFF2-40B4-BE49-F238E27FC236}">
                  <a16:creationId xmlns:a16="http://schemas.microsoft.com/office/drawing/2014/main" id="{405D2708-4325-4DC0-B36E-94FF29D61BC8}"/>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7" name="Oval 156">
              <a:extLst>
                <a:ext uri="{FF2B5EF4-FFF2-40B4-BE49-F238E27FC236}">
                  <a16:creationId xmlns:a16="http://schemas.microsoft.com/office/drawing/2014/main" id="{A23BDB67-5C09-4072-AA62-4ABDCAB391BA}"/>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8" name="Oval 157">
              <a:extLst>
                <a:ext uri="{FF2B5EF4-FFF2-40B4-BE49-F238E27FC236}">
                  <a16:creationId xmlns:a16="http://schemas.microsoft.com/office/drawing/2014/main" id="{5BA7D717-E234-45EE-9EAD-B147B8D7EAB2}"/>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9" name="Oval 158">
              <a:extLst>
                <a:ext uri="{FF2B5EF4-FFF2-40B4-BE49-F238E27FC236}">
                  <a16:creationId xmlns:a16="http://schemas.microsoft.com/office/drawing/2014/main" id="{A23059E6-26A2-4B7C-8D9C-99140C88BDEB}"/>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0" name="Oval 159">
              <a:extLst>
                <a:ext uri="{FF2B5EF4-FFF2-40B4-BE49-F238E27FC236}">
                  <a16:creationId xmlns:a16="http://schemas.microsoft.com/office/drawing/2014/main" id="{53CF6428-B4F2-41B6-8A9E-07DC5F949493}"/>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1" name="Oval 160">
              <a:extLst>
                <a:ext uri="{FF2B5EF4-FFF2-40B4-BE49-F238E27FC236}">
                  <a16:creationId xmlns:a16="http://schemas.microsoft.com/office/drawing/2014/main" id="{DD8443AC-A001-4637-86F6-95D0EC00970C}"/>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2" name="Oval 161">
              <a:extLst>
                <a:ext uri="{FF2B5EF4-FFF2-40B4-BE49-F238E27FC236}">
                  <a16:creationId xmlns:a16="http://schemas.microsoft.com/office/drawing/2014/main" id="{521400FF-88BB-4E98-9E85-52AFDA5DDAA4}"/>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3" name="Oval 162">
              <a:extLst>
                <a:ext uri="{FF2B5EF4-FFF2-40B4-BE49-F238E27FC236}">
                  <a16:creationId xmlns:a16="http://schemas.microsoft.com/office/drawing/2014/main" id="{76C65059-035C-4E99-BD1B-7E15FA485888}"/>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4" name="Arc 163">
              <a:extLst>
                <a:ext uri="{FF2B5EF4-FFF2-40B4-BE49-F238E27FC236}">
                  <a16:creationId xmlns:a16="http://schemas.microsoft.com/office/drawing/2014/main" id="{3F6C4F55-3ABC-4D55-AC77-7DA9606A8882}"/>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65" name="Arc 164">
              <a:extLst>
                <a:ext uri="{FF2B5EF4-FFF2-40B4-BE49-F238E27FC236}">
                  <a16:creationId xmlns:a16="http://schemas.microsoft.com/office/drawing/2014/main" id="{A4F256D9-E7B1-40EE-AE80-B4589E3A0408}"/>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66" name="Arc 165">
              <a:extLst>
                <a:ext uri="{FF2B5EF4-FFF2-40B4-BE49-F238E27FC236}">
                  <a16:creationId xmlns:a16="http://schemas.microsoft.com/office/drawing/2014/main" id="{83FE9057-6E74-4790-AF43-420E04E4098B}"/>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167" name="Straight Connector 166">
              <a:extLst>
                <a:ext uri="{FF2B5EF4-FFF2-40B4-BE49-F238E27FC236}">
                  <a16:creationId xmlns:a16="http://schemas.microsoft.com/office/drawing/2014/main" id="{531372C2-CB0B-4C0A-99F3-F5E39B7F5FC6}"/>
                </a:ext>
              </a:extLst>
            </p:cNvPr>
            <p:cNvCxnSpPr>
              <a:stCxn id="156" idx="4"/>
              <a:endCxn id="158"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168" name="Oval 167">
              <a:extLst>
                <a:ext uri="{FF2B5EF4-FFF2-40B4-BE49-F238E27FC236}">
                  <a16:creationId xmlns:a16="http://schemas.microsoft.com/office/drawing/2014/main" id="{AAF2E0D3-8C0C-4B0B-A1D0-7EB4EB90D611}"/>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69" name="Straight Connector 168">
              <a:extLst>
                <a:ext uri="{FF2B5EF4-FFF2-40B4-BE49-F238E27FC236}">
                  <a16:creationId xmlns:a16="http://schemas.microsoft.com/office/drawing/2014/main" id="{880C7FD0-76DC-4031-A75E-DACE2B83573F}"/>
                </a:ext>
              </a:extLst>
            </p:cNvPr>
            <p:cNvCxnSpPr>
              <a:stCxn id="157" idx="4"/>
              <a:endCxn id="159"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170" name="Oval 169">
              <a:extLst>
                <a:ext uri="{FF2B5EF4-FFF2-40B4-BE49-F238E27FC236}">
                  <a16:creationId xmlns:a16="http://schemas.microsoft.com/office/drawing/2014/main" id="{A1F00B72-577B-4E53-8BDD-A40EBC34D536}"/>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71" name="Straight Connector 170">
              <a:extLst>
                <a:ext uri="{FF2B5EF4-FFF2-40B4-BE49-F238E27FC236}">
                  <a16:creationId xmlns:a16="http://schemas.microsoft.com/office/drawing/2014/main" id="{C21281E5-B23B-4FA0-A50F-3F92F731FBE8}"/>
                </a:ext>
              </a:extLst>
            </p:cNvPr>
            <p:cNvCxnSpPr>
              <a:stCxn id="157" idx="3"/>
              <a:endCxn id="162"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172" name="Oval 171">
              <a:extLst>
                <a:ext uri="{FF2B5EF4-FFF2-40B4-BE49-F238E27FC236}">
                  <a16:creationId xmlns:a16="http://schemas.microsoft.com/office/drawing/2014/main" id="{5326775D-C97C-45A7-AF68-535B75ABDA25}"/>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73" name="Straight Connector 172">
              <a:extLst>
                <a:ext uri="{FF2B5EF4-FFF2-40B4-BE49-F238E27FC236}">
                  <a16:creationId xmlns:a16="http://schemas.microsoft.com/office/drawing/2014/main" id="{0D59D016-C904-42A4-8A4E-AD2E43639CAC}"/>
                </a:ext>
              </a:extLst>
            </p:cNvPr>
            <p:cNvCxnSpPr>
              <a:stCxn id="156" idx="3"/>
              <a:endCxn id="163"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174" name="Oval 173">
              <a:extLst>
                <a:ext uri="{FF2B5EF4-FFF2-40B4-BE49-F238E27FC236}">
                  <a16:creationId xmlns:a16="http://schemas.microsoft.com/office/drawing/2014/main" id="{34258BCA-A87C-4CC1-AEDD-911540C5FE88}"/>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75" name="Straight Connector 174">
              <a:extLst>
                <a:ext uri="{FF2B5EF4-FFF2-40B4-BE49-F238E27FC236}">
                  <a16:creationId xmlns:a16="http://schemas.microsoft.com/office/drawing/2014/main" id="{D686D921-9A2A-4CB5-930E-E51B5BF18BBE}"/>
                </a:ext>
              </a:extLst>
            </p:cNvPr>
            <p:cNvCxnSpPr>
              <a:stCxn id="168" idx="3"/>
              <a:endCxn id="161"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176" name="Straight Connector 175">
              <a:extLst>
                <a:ext uri="{FF2B5EF4-FFF2-40B4-BE49-F238E27FC236}">
                  <a16:creationId xmlns:a16="http://schemas.microsoft.com/office/drawing/2014/main" id="{F99B11AF-28FE-46BA-9F44-21CA50073F60}"/>
                </a:ext>
              </a:extLst>
            </p:cNvPr>
            <p:cNvCxnSpPr>
              <a:stCxn id="170" idx="3"/>
              <a:endCxn id="160" idx="7"/>
            </p:cNvCxnSpPr>
            <p:nvPr/>
          </p:nvCxnSpPr>
          <p:spPr>
            <a:xfrm>
              <a:off x="854365" y="1944153"/>
              <a:ext cx="69252" cy="84716"/>
            </a:xfrm>
            <a:prstGeom prst="line">
              <a:avLst/>
            </a:prstGeom>
            <a:noFill/>
            <a:ln w="9525" cap="flat" cmpd="sng" algn="ctr">
              <a:solidFill>
                <a:srgbClr val="FFFFFF"/>
              </a:solidFill>
              <a:prstDash val="solid"/>
            </a:ln>
            <a:effectLst/>
          </p:spPr>
        </p:cxnSp>
      </p:grpSp>
      <p:grpSp>
        <p:nvGrpSpPr>
          <p:cNvPr id="177" name="Group 176">
            <a:extLst>
              <a:ext uri="{FF2B5EF4-FFF2-40B4-BE49-F238E27FC236}">
                <a16:creationId xmlns:a16="http://schemas.microsoft.com/office/drawing/2014/main" id="{80342ACC-8D5F-486C-960D-BEEF96AE7F09}"/>
              </a:ext>
            </a:extLst>
          </p:cNvPr>
          <p:cNvGrpSpPr/>
          <p:nvPr/>
        </p:nvGrpSpPr>
        <p:grpSpPr>
          <a:xfrm>
            <a:off x="9280729" y="5143164"/>
            <a:ext cx="596726" cy="475841"/>
            <a:chOff x="191554" y="1562316"/>
            <a:chExt cx="1077282" cy="660995"/>
          </a:xfrm>
        </p:grpSpPr>
        <p:sp>
          <p:nvSpPr>
            <p:cNvPr id="178" name="Freeform 21">
              <a:extLst>
                <a:ext uri="{FF2B5EF4-FFF2-40B4-BE49-F238E27FC236}">
                  <a16:creationId xmlns:a16="http://schemas.microsoft.com/office/drawing/2014/main" id="{0B21282F-9FEE-4D8A-8326-D1A5B16900FC}"/>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9" name="Freeform 22">
              <a:extLst>
                <a:ext uri="{FF2B5EF4-FFF2-40B4-BE49-F238E27FC236}">
                  <a16:creationId xmlns:a16="http://schemas.microsoft.com/office/drawing/2014/main" id="{85866883-C760-4354-8F3C-CB9C94A30D1E}"/>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0" name="Oval 179">
              <a:extLst>
                <a:ext uri="{FF2B5EF4-FFF2-40B4-BE49-F238E27FC236}">
                  <a16:creationId xmlns:a16="http://schemas.microsoft.com/office/drawing/2014/main" id="{DA95A8E9-6338-4514-81DE-F52729CCEB32}"/>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1" name="Oval 180">
              <a:extLst>
                <a:ext uri="{FF2B5EF4-FFF2-40B4-BE49-F238E27FC236}">
                  <a16:creationId xmlns:a16="http://schemas.microsoft.com/office/drawing/2014/main" id="{3B391324-4B3E-4412-B39B-2F127D6910D6}"/>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2" name="Oval 181">
              <a:extLst>
                <a:ext uri="{FF2B5EF4-FFF2-40B4-BE49-F238E27FC236}">
                  <a16:creationId xmlns:a16="http://schemas.microsoft.com/office/drawing/2014/main" id="{B6B6C4BC-9F43-4027-B06F-D9ECED7BA06D}"/>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3" name="Oval 182">
              <a:extLst>
                <a:ext uri="{FF2B5EF4-FFF2-40B4-BE49-F238E27FC236}">
                  <a16:creationId xmlns:a16="http://schemas.microsoft.com/office/drawing/2014/main" id="{A32724CC-AE99-43B1-86D8-AAE31A4BAF2B}"/>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4" name="Oval 183">
              <a:extLst>
                <a:ext uri="{FF2B5EF4-FFF2-40B4-BE49-F238E27FC236}">
                  <a16:creationId xmlns:a16="http://schemas.microsoft.com/office/drawing/2014/main" id="{77B77F1D-21B5-4D1D-A404-E596F433E162}"/>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5" name="Oval 184">
              <a:extLst>
                <a:ext uri="{FF2B5EF4-FFF2-40B4-BE49-F238E27FC236}">
                  <a16:creationId xmlns:a16="http://schemas.microsoft.com/office/drawing/2014/main" id="{9F82976F-6B5B-45A2-BCA7-6CE41873BFD6}"/>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6" name="Oval 185">
              <a:extLst>
                <a:ext uri="{FF2B5EF4-FFF2-40B4-BE49-F238E27FC236}">
                  <a16:creationId xmlns:a16="http://schemas.microsoft.com/office/drawing/2014/main" id="{B9A52404-32E5-4DEC-9175-536477095D48}"/>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7" name="Oval 186">
              <a:extLst>
                <a:ext uri="{FF2B5EF4-FFF2-40B4-BE49-F238E27FC236}">
                  <a16:creationId xmlns:a16="http://schemas.microsoft.com/office/drawing/2014/main" id="{7C221E4A-3BFE-4AB3-8108-731FCBD86B97}"/>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8" name="Arc 187">
              <a:extLst>
                <a:ext uri="{FF2B5EF4-FFF2-40B4-BE49-F238E27FC236}">
                  <a16:creationId xmlns:a16="http://schemas.microsoft.com/office/drawing/2014/main" id="{BB9004C3-7713-4151-8FB4-2B3AF87FF463}"/>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89" name="Arc 188">
              <a:extLst>
                <a:ext uri="{FF2B5EF4-FFF2-40B4-BE49-F238E27FC236}">
                  <a16:creationId xmlns:a16="http://schemas.microsoft.com/office/drawing/2014/main" id="{8FBB8873-7EFC-49F5-AB6C-64F0FEF9553A}"/>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90" name="Arc 189">
              <a:extLst>
                <a:ext uri="{FF2B5EF4-FFF2-40B4-BE49-F238E27FC236}">
                  <a16:creationId xmlns:a16="http://schemas.microsoft.com/office/drawing/2014/main" id="{88556608-BB45-40A3-ACE4-0BCE3FAC1512}"/>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191" name="Straight Connector 190">
              <a:extLst>
                <a:ext uri="{FF2B5EF4-FFF2-40B4-BE49-F238E27FC236}">
                  <a16:creationId xmlns:a16="http://schemas.microsoft.com/office/drawing/2014/main" id="{3264F2EF-3060-4957-97ED-16705D09E1FD}"/>
                </a:ext>
              </a:extLst>
            </p:cNvPr>
            <p:cNvCxnSpPr>
              <a:stCxn id="180" idx="4"/>
              <a:endCxn id="182"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192" name="Oval 191">
              <a:extLst>
                <a:ext uri="{FF2B5EF4-FFF2-40B4-BE49-F238E27FC236}">
                  <a16:creationId xmlns:a16="http://schemas.microsoft.com/office/drawing/2014/main" id="{4D085269-1173-4F10-B1C6-E84A7B15ABC4}"/>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3" name="Straight Connector 192">
              <a:extLst>
                <a:ext uri="{FF2B5EF4-FFF2-40B4-BE49-F238E27FC236}">
                  <a16:creationId xmlns:a16="http://schemas.microsoft.com/office/drawing/2014/main" id="{28D0144D-E5A6-4DF8-822A-2508253AFB58}"/>
                </a:ext>
              </a:extLst>
            </p:cNvPr>
            <p:cNvCxnSpPr>
              <a:stCxn id="181" idx="4"/>
              <a:endCxn id="183"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194" name="Oval 193">
              <a:extLst>
                <a:ext uri="{FF2B5EF4-FFF2-40B4-BE49-F238E27FC236}">
                  <a16:creationId xmlns:a16="http://schemas.microsoft.com/office/drawing/2014/main" id="{E4B107EB-C5DC-48DD-AF54-5CA7835436D1}"/>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5" name="Straight Connector 194">
              <a:extLst>
                <a:ext uri="{FF2B5EF4-FFF2-40B4-BE49-F238E27FC236}">
                  <a16:creationId xmlns:a16="http://schemas.microsoft.com/office/drawing/2014/main" id="{8A613799-56A6-4B7F-B7D2-AFEF4E005E8F}"/>
                </a:ext>
              </a:extLst>
            </p:cNvPr>
            <p:cNvCxnSpPr>
              <a:stCxn id="181" idx="3"/>
              <a:endCxn id="186"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196" name="Oval 195">
              <a:extLst>
                <a:ext uri="{FF2B5EF4-FFF2-40B4-BE49-F238E27FC236}">
                  <a16:creationId xmlns:a16="http://schemas.microsoft.com/office/drawing/2014/main" id="{CF2765E6-6EB5-410E-BB4A-DABF498F3E8D}"/>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7" name="Straight Connector 196">
              <a:extLst>
                <a:ext uri="{FF2B5EF4-FFF2-40B4-BE49-F238E27FC236}">
                  <a16:creationId xmlns:a16="http://schemas.microsoft.com/office/drawing/2014/main" id="{A6E94196-B3CC-4FD9-B2EC-81AA8F8D1433}"/>
                </a:ext>
              </a:extLst>
            </p:cNvPr>
            <p:cNvCxnSpPr>
              <a:stCxn id="180" idx="3"/>
              <a:endCxn id="187"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198" name="Oval 197">
              <a:extLst>
                <a:ext uri="{FF2B5EF4-FFF2-40B4-BE49-F238E27FC236}">
                  <a16:creationId xmlns:a16="http://schemas.microsoft.com/office/drawing/2014/main" id="{404F4D35-39C9-4B71-92FA-0C7ABC87FF7C}"/>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9" name="Straight Connector 198">
              <a:extLst>
                <a:ext uri="{FF2B5EF4-FFF2-40B4-BE49-F238E27FC236}">
                  <a16:creationId xmlns:a16="http://schemas.microsoft.com/office/drawing/2014/main" id="{048481D1-9B27-4C5C-917B-02D81400B386}"/>
                </a:ext>
              </a:extLst>
            </p:cNvPr>
            <p:cNvCxnSpPr>
              <a:stCxn id="192" idx="3"/>
              <a:endCxn id="185"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200" name="Straight Connector 199">
              <a:extLst>
                <a:ext uri="{FF2B5EF4-FFF2-40B4-BE49-F238E27FC236}">
                  <a16:creationId xmlns:a16="http://schemas.microsoft.com/office/drawing/2014/main" id="{1304B59B-6F01-45A7-869C-D954E7F75450}"/>
                </a:ext>
              </a:extLst>
            </p:cNvPr>
            <p:cNvCxnSpPr>
              <a:stCxn id="194" idx="3"/>
              <a:endCxn id="184" idx="7"/>
            </p:cNvCxnSpPr>
            <p:nvPr/>
          </p:nvCxnSpPr>
          <p:spPr>
            <a:xfrm>
              <a:off x="854365" y="1944153"/>
              <a:ext cx="69252" cy="84716"/>
            </a:xfrm>
            <a:prstGeom prst="line">
              <a:avLst/>
            </a:prstGeom>
            <a:noFill/>
            <a:ln w="9525" cap="flat" cmpd="sng" algn="ctr">
              <a:solidFill>
                <a:srgbClr val="FFFFFF"/>
              </a:solidFill>
              <a:prstDash val="solid"/>
            </a:ln>
            <a:effectLst/>
          </p:spPr>
        </p:cxnSp>
      </p:grpSp>
      <p:grpSp>
        <p:nvGrpSpPr>
          <p:cNvPr id="201" name="Group 200">
            <a:extLst>
              <a:ext uri="{FF2B5EF4-FFF2-40B4-BE49-F238E27FC236}">
                <a16:creationId xmlns:a16="http://schemas.microsoft.com/office/drawing/2014/main" id="{C2578C55-6FEE-49A6-90B3-ACBC47194CA7}"/>
              </a:ext>
            </a:extLst>
          </p:cNvPr>
          <p:cNvGrpSpPr/>
          <p:nvPr/>
        </p:nvGrpSpPr>
        <p:grpSpPr>
          <a:xfrm>
            <a:off x="11755306" y="5143164"/>
            <a:ext cx="596726" cy="475841"/>
            <a:chOff x="191554" y="1562316"/>
            <a:chExt cx="1077282" cy="660995"/>
          </a:xfrm>
        </p:grpSpPr>
        <p:sp>
          <p:nvSpPr>
            <p:cNvPr id="202" name="Freeform 21">
              <a:extLst>
                <a:ext uri="{FF2B5EF4-FFF2-40B4-BE49-F238E27FC236}">
                  <a16:creationId xmlns:a16="http://schemas.microsoft.com/office/drawing/2014/main" id="{72CF8D7B-6F0C-43F9-BFB0-49084A728FC9}"/>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3" name="Freeform 22">
              <a:extLst>
                <a:ext uri="{FF2B5EF4-FFF2-40B4-BE49-F238E27FC236}">
                  <a16:creationId xmlns:a16="http://schemas.microsoft.com/office/drawing/2014/main" id="{4E1C9726-FA8B-46F2-B7E2-AD9DF5FAF921}"/>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4" name="Oval 203">
              <a:extLst>
                <a:ext uri="{FF2B5EF4-FFF2-40B4-BE49-F238E27FC236}">
                  <a16:creationId xmlns:a16="http://schemas.microsoft.com/office/drawing/2014/main" id="{5A544B3A-7224-4F5A-84E3-60B5CEFE9DBB}"/>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5" name="Oval 204">
              <a:extLst>
                <a:ext uri="{FF2B5EF4-FFF2-40B4-BE49-F238E27FC236}">
                  <a16:creationId xmlns:a16="http://schemas.microsoft.com/office/drawing/2014/main" id="{E93FFFC2-BFA1-468B-B1EB-E4C562BAED36}"/>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6" name="Oval 205">
              <a:extLst>
                <a:ext uri="{FF2B5EF4-FFF2-40B4-BE49-F238E27FC236}">
                  <a16:creationId xmlns:a16="http://schemas.microsoft.com/office/drawing/2014/main" id="{FDCDFC82-B7FD-44EA-8C61-7C8991B4AA43}"/>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7" name="Oval 206">
              <a:extLst>
                <a:ext uri="{FF2B5EF4-FFF2-40B4-BE49-F238E27FC236}">
                  <a16:creationId xmlns:a16="http://schemas.microsoft.com/office/drawing/2014/main" id="{BDEE15BC-072D-4C3D-923A-0E510122CE4C}"/>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8" name="Oval 207">
              <a:extLst>
                <a:ext uri="{FF2B5EF4-FFF2-40B4-BE49-F238E27FC236}">
                  <a16:creationId xmlns:a16="http://schemas.microsoft.com/office/drawing/2014/main" id="{2C69D2C1-72AD-413A-9B19-70CEDB85E6BB}"/>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9" name="Oval 208">
              <a:extLst>
                <a:ext uri="{FF2B5EF4-FFF2-40B4-BE49-F238E27FC236}">
                  <a16:creationId xmlns:a16="http://schemas.microsoft.com/office/drawing/2014/main" id="{AEE6E046-A5E7-4EBF-88B2-160A974D7059}"/>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10" name="Oval 209">
              <a:extLst>
                <a:ext uri="{FF2B5EF4-FFF2-40B4-BE49-F238E27FC236}">
                  <a16:creationId xmlns:a16="http://schemas.microsoft.com/office/drawing/2014/main" id="{8EE7BE14-D3D0-456F-B9B6-3FDB86538D5F}"/>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11" name="Oval 210">
              <a:extLst>
                <a:ext uri="{FF2B5EF4-FFF2-40B4-BE49-F238E27FC236}">
                  <a16:creationId xmlns:a16="http://schemas.microsoft.com/office/drawing/2014/main" id="{79DC2A79-021F-40B0-A5A1-28F23B1F3681}"/>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12" name="Arc 211">
              <a:extLst>
                <a:ext uri="{FF2B5EF4-FFF2-40B4-BE49-F238E27FC236}">
                  <a16:creationId xmlns:a16="http://schemas.microsoft.com/office/drawing/2014/main" id="{84819E7F-3282-47E4-B10F-83BB10DCCC03}"/>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213" name="Arc 212">
              <a:extLst>
                <a:ext uri="{FF2B5EF4-FFF2-40B4-BE49-F238E27FC236}">
                  <a16:creationId xmlns:a16="http://schemas.microsoft.com/office/drawing/2014/main" id="{976F7CF4-D54C-49BA-AA6B-E9F0F356FF53}"/>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214" name="Arc 213">
              <a:extLst>
                <a:ext uri="{FF2B5EF4-FFF2-40B4-BE49-F238E27FC236}">
                  <a16:creationId xmlns:a16="http://schemas.microsoft.com/office/drawing/2014/main" id="{026AF29E-6986-4796-BDBD-46119A70235E}"/>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215" name="Straight Connector 214">
              <a:extLst>
                <a:ext uri="{FF2B5EF4-FFF2-40B4-BE49-F238E27FC236}">
                  <a16:creationId xmlns:a16="http://schemas.microsoft.com/office/drawing/2014/main" id="{EDEA4647-B8CF-4121-879A-900B580E660D}"/>
                </a:ext>
              </a:extLst>
            </p:cNvPr>
            <p:cNvCxnSpPr>
              <a:stCxn id="204" idx="4"/>
              <a:endCxn id="206"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216" name="Oval 215">
              <a:extLst>
                <a:ext uri="{FF2B5EF4-FFF2-40B4-BE49-F238E27FC236}">
                  <a16:creationId xmlns:a16="http://schemas.microsoft.com/office/drawing/2014/main" id="{323AF8DA-1DAC-451F-900B-1D77707AB7E2}"/>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7" name="Straight Connector 216">
              <a:extLst>
                <a:ext uri="{FF2B5EF4-FFF2-40B4-BE49-F238E27FC236}">
                  <a16:creationId xmlns:a16="http://schemas.microsoft.com/office/drawing/2014/main" id="{CF958B10-A5FA-4487-A1FC-7DFD2E2E5803}"/>
                </a:ext>
              </a:extLst>
            </p:cNvPr>
            <p:cNvCxnSpPr>
              <a:stCxn id="205" idx="4"/>
              <a:endCxn id="207"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218" name="Oval 217">
              <a:extLst>
                <a:ext uri="{FF2B5EF4-FFF2-40B4-BE49-F238E27FC236}">
                  <a16:creationId xmlns:a16="http://schemas.microsoft.com/office/drawing/2014/main" id="{D100FBE9-7092-4DE4-813B-886C1C9EFFFA}"/>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9" name="Straight Connector 218">
              <a:extLst>
                <a:ext uri="{FF2B5EF4-FFF2-40B4-BE49-F238E27FC236}">
                  <a16:creationId xmlns:a16="http://schemas.microsoft.com/office/drawing/2014/main" id="{B8BE392E-E91F-45C7-BCF7-A423DE06266B}"/>
                </a:ext>
              </a:extLst>
            </p:cNvPr>
            <p:cNvCxnSpPr>
              <a:stCxn id="205" idx="3"/>
              <a:endCxn id="210"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220" name="Oval 219">
              <a:extLst>
                <a:ext uri="{FF2B5EF4-FFF2-40B4-BE49-F238E27FC236}">
                  <a16:creationId xmlns:a16="http://schemas.microsoft.com/office/drawing/2014/main" id="{FA7A799B-B5D2-4241-9CAA-F246D4B0CA86}"/>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21" name="Straight Connector 220">
              <a:extLst>
                <a:ext uri="{FF2B5EF4-FFF2-40B4-BE49-F238E27FC236}">
                  <a16:creationId xmlns:a16="http://schemas.microsoft.com/office/drawing/2014/main" id="{A8E389BC-E285-4A8E-81B0-7A3D00D8715F}"/>
                </a:ext>
              </a:extLst>
            </p:cNvPr>
            <p:cNvCxnSpPr>
              <a:stCxn id="204" idx="3"/>
              <a:endCxn id="211"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222" name="Oval 221">
              <a:extLst>
                <a:ext uri="{FF2B5EF4-FFF2-40B4-BE49-F238E27FC236}">
                  <a16:creationId xmlns:a16="http://schemas.microsoft.com/office/drawing/2014/main" id="{B322CF8E-4F23-42B7-B8B4-BF257E20E2BD}"/>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23" name="Straight Connector 222">
              <a:extLst>
                <a:ext uri="{FF2B5EF4-FFF2-40B4-BE49-F238E27FC236}">
                  <a16:creationId xmlns:a16="http://schemas.microsoft.com/office/drawing/2014/main" id="{78105A16-B2FB-4D8E-9B31-C6CB9C170B85}"/>
                </a:ext>
              </a:extLst>
            </p:cNvPr>
            <p:cNvCxnSpPr>
              <a:stCxn id="216" idx="3"/>
              <a:endCxn id="209"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224" name="Straight Connector 223">
              <a:extLst>
                <a:ext uri="{FF2B5EF4-FFF2-40B4-BE49-F238E27FC236}">
                  <a16:creationId xmlns:a16="http://schemas.microsoft.com/office/drawing/2014/main" id="{9DD80F76-144B-4A92-ADDC-9DA97356738E}"/>
                </a:ext>
              </a:extLst>
            </p:cNvPr>
            <p:cNvCxnSpPr>
              <a:stCxn id="218" idx="3"/>
              <a:endCxn id="208" idx="7"/>
            </p:cNvCxnSpPr>
            <p:nvPr/>
          </p:nvCxnSpPr>
          <p:spPr>
            <a:xfrm>
              <a:off x="854365" y="1944153"/>
              <a:ext cx="69252" cy="84716"/>
            </a:xfrm>
            <a:prstGeom prst="line">
              <a:avLst/>
            </a:prstGeom>
            <a:noFill/>
            <a:ln w="9525" cap="flat" cmpd="sng" algn="ctr">
              <a:solidFill>
                <a:srgbClr val="FFFFFF"/>
              </a:solidFill>
              <a:prstDash val="solid"/>
            </a:ln>
            <a:effectLst/>
          </p:spPr>
        </p:cxnSp>
      </p:grpSp>
      <p:sp>
        <p:nvSpPr>
          <p:cNvPr id="225" name="Rectangle 224">
            <a:extLst>
              <a:ext uri="{FF2B5EF4-FFF2-40B4-BE49-F238E27FC236}">
                <a16:creationId xmlns:a16="http://schemas.microsoft.com/office/drawing/2014/main" id="{C6C0B1A3-09D0-4D2B-AC76-9F0C9AE9A3E1}"/>
              </a:ext>
            </a:extLst>
          </p:cNvPr>
          <p:cNvSpPr/>
          <p:nvPr/>
        </p:nvSpPr>
        <p:spPr>
          <a:xfrm>
            <a:off x="463057" y="1568096"/>
            <a:ext cx="9616674" cy="523220"/>
          </a:xfrm>
          <a:prstGeom prst="rect">
            <a:avLst/>
          </a:prstGeom>
        </p:spPr>
        <p:txBody>
          <a:bodyPr wrap="square">
            <a:spAutoFit/>
          </a:bodyPr>
          <a:lstStyle/>
          <a:p>
            <a:pPr algn="l"/>
            <a:r>
              <a:rPr lang="en-AU" sz="1400" dirty="0">
                <a:latin typeface="Segoe UI" pitchFamily="34" charset="0"/>
                <a:ea typeface="Segoe UI" pitchFamily="34" charset="0"/>
                <a:cs typeface="Segoe UI" pitchFamily="34" charset="0"/>
              </a:rPr>
              <a:t>There are 5 design options to consider for enabling users to authenticate to cloud services.</a:t>
            </a:r>
          </a:p>
          <a:p>
            <a:pPr algn="l"/>
            <a:r>
              <a:rPr lang="fr-FR" sz="1400" dirty="0" err="1"/>
              <a:t>Who</a:t>
            </a:r>
            <a:r>
              <a:rPr lang="fr-FR" sz="1400" dirty="0"/>
              <a:t> </a:t>
            </a:r>
            <a:r>
              <a:rPr lang="fr-FR" sz="1400" dirty="0" err="1"/>
              <a:t>is</a:t>
            </a:r>
            <a:r>
              <a:rPr lang="fr-FR" sz="1400" dirty="0"/>
              <a:t> the </a:t>
            </a:r>
            <a:r>
              <a:rPr lang="fr-FR" sz="1400" dirty="0" err="1"/>
              <a:t>authority</a:t>
            </a:r>
            <a:r>
              <a:rPr lang="fr-FR" sz="1400" dirty="0"/>
              <a:t> for </a:t>
            </a:r>
            <a:r>
              <a:rPr lang="fr-FR" sz="1400" dirty="0" err="1"/>
              <a:t>authenticating</a:t>
            </a:r>
            <a:r>
              <a:rPr lang="fr-FR" sz="1400" dirty="0"/>
              <a:t> the user</a:t>
            </a:r>
            <a:r>
              <a:rPr lang="en-AU" sz="1400" dirty="0">
                <a:latin typeface="Segoe UI" pitchFamily="34" charset="0"/>
                <a:cs typeface="Segoe UI" pitchFamily="34" charset="0"/>
              </a:rPr>
              <a:t>, AAD or AD , that is the question !</a:t>
            </a:r>
            <a:endParaRPr lang="fr-FR" sz="1400" dirty="0"/>
          </a:p>
        </p:txBody>
      </p:sp>
      <p:sp>
        <p:nvSpPr>
          <p:cNvPr id="226" name="TextBox 225">
            <a:extLst>
              <a:ext uri="{FF2B5EF4-FFF2-40B4-BE49-F238E27FC236}">
                <a16:creationId xmlns:a16="http://schemas.microsoft.com/office/drawing/2014/main" id="{6ED8803F-E2D1-4FB0-B39E-4CEA8BDCE89E}"/>
              </a:ext>
            </a:extLst>
          </p:cNvPr>
          <p:cNvSpPr txBox="1"/>
          <p:nvPr/>
        </p:nvSpPr>
        <p:spPr>
          <a:xfrm>
            <a:off x="499497" y="6578551"/>
            <a:ext cx="1766830" cy="246221"/>
          </a:xfrm>
          <a:prstGeom prst="rect">
            <a:avLst/>
          </a:prstGeom>
          <a:noFill/>
        </p:spPr>
        <p:txBody>
          <a:bodyPr wrap="none" rtlCol="0">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in the cloud</a:t>
            </a:r>
            <a:endParaRPr lang="en-US" sz="1000" i="1" dirty="0">
              <a:solidFill>
                <a:srgbClr val="0070C0"/>
              </a:solidFill>
            </a:endParaRPr>
          </a:p>
        </p:txBody>
      </p:sp>
      <p:sp>
        <p:nvSpPr>
          <p:cNvPr id="228" name="TextBox 227">
            <a:extLst>
              <a:ext uri="{FF2B5EF4-FFF2-40B4-BE49-F238E27FC236}">
                <a16:creationId xmlns:a16="http://schemas.microsoft.com/office/drawing/2014/main" id="{CD804C39-BD7D-4CFE-A5E4-74DD3D913C2F}"/>
              </a:ext>
            </a:extLst>
          </p:cNvPr>
          <p:cNvSpPr txBox="1"/>
          <p:nvPr/>
        </p:nvSpPr>
        <p:spPr>
          <a:xfrm>
            <a:off x="2911304" y="6529493"/>
            <a:ext cx="1502334" cy="400110"/>
          </a:xfrm>
          <a:prstGeom prst="rect">
            <a:avLst/>
          </a:prstGeom>
          <a:noFill/>
        </p:spPr>
        <p:txBody>
          <a:bodyPr wrap="none" rtlCol="0">
            <a:spAutoFit/>
          </a:bodyPr>
          <a:lstStyle/>
          <a:p>
            <a:pPr algn="l"/>
            <a:r>
              <a:rPr lang="fr-FR" sz="1000" i="1" dirty="0">
                <a:solidFill>
                  <a:srgbClr val="0070C0"/>
                </a:solidFill>
              </a:rPr>
              <a:t>Hash of </a:t>
            </a:r>
            <a:r>
              <a:rPr lang="fr-FR" sz="1000" i="1" dirty="0" err="1">
                <a:solidFill>
                  <a:srgbClr val="0070C0"/>
                </a:solidFill>
              </a:rPr>
              <a:t>Password</a:t>
            </a:r>
            <a:r>
              <a:rPr lang="fr-FR" sz="1000" i="1" dirty="0">
                <a:solidFill>
                  <a:srgbClr val="0070C0"/>
                </a:solidFill>
              </a:rPr>
              <a:t> hash </a:t>
            </a:r>
            <a:br>
              <a:rPr lang="fr-FR" sz="1000" i="1" dirty="0">
                <a:solidFill>
                  <a:srgbClr val="0070C0"/>
                </a:solidFill>
              </a:rPr>
            </a:br>
            <a:r>
              <a:rPr lang="fr-FR" sz="1000" i="1" dirty="0" err="1">
                <a:solidFill>
                  <a:srgbClr val="0070C0"/>
                </a:solidFill>
              </a:rPr>
              <a:t>stored</a:t>
            </a:r>
            <a:r>
              <a:rPr lang="fr-FR" sz="1000" i="1" dirty="0">
                <a:solidFill>
                  <a:srgbClr val="0070C0"/>
                </a:solidFill>
              </a:rPr>
              <a:t> in the cloud</a:t>
            </a:r>
            <a:endParaRPr lang="en-US" sz="1000" i="1" dirty="0">
              <a:solidFill>
                <a:srgbClr val="0070C0"/>
              </a:solidFill>
            </a:endParaRPr>
          </a:p>
        </p:txBody>
      </p:sp>
      <p:sp>
        <p:nvSpPr>
          <p:cNvPr id="230" name="Rectangle 229">
            <a:extLst>
              <a:ext uri="{FF2B5EF4-FFF2-40B4-BE49-F238E27FC236}">
                <a16:creationId xmlns:a16="http://schemas.microsoft.com/office/drawing/2014/main" id="{CF445429-EA26-4D04-8B0C-E9C1EB19CD2D}"/>
              </a:ext>
            </a:extLst>
          </p:cNvPr>
          <p:cNvSpPr/>
          <p:nvPr/>
        </p:nvSpPr>
        <p:spPr>
          <a:xfrm>
            <a:off x="5374304" y="6576489"/>
            <a:ext cx="1792477" cy="246221"/>
          </a:xfrm>
          <a:prstGeom prst="rect">
            <a:avLst/>
          </a:prstGeom>
        </p:spPr>
        <p:txBody>
          <a:bodyPr wrap="none">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on-</a:t>
            </a:r>
            <a:r>
              <a:rPr lang="fr-FR" sz="1000" i="1" dirty="0" err="1">
                <a:solidFill>
                  <a:srgbClr val="0070C0"/>
                </a:solidFill>
              </a:rPr>
              <a:t>premises</a:t>
            </a:r>
            <a:endParaRPr lang="en-US" sz="1000" i="1" dirty="0">
              <a:solidFill>
                <a:srgbClr val="0070C0"/>
              </a:solidFill>
            </a:endParaRPr>
          </a:p>
        </p:txBody>
      </p:sp>
      <p:sp>
        <p:nvSpPr>
          <p:cNvPr id="231" name="Rectangle 230">
            <a:extLst>
              <a:ext uri="{FF2B5EF4-FFF2-40B4-BE49-F238E27FC236}">
                <a16:creationId xmlns:a16="http://schemas.microsoft.com/office/drawing/2014/main" id="{70E898D2-1672-4D2F-87CA-0EE877B8AA1D}"/>
              </a:ext>
            </a:extLst>
          </p:cNvPr>
          <p:cNvSpPr/>
          <p:nvPr/>
        </p:nvSpPr>
        <p:spPr>
          <a:xfrm>
            <a:off x="7919669" y="6582883"/>
            <a:ext cx="1792477" cy="246221"/>
          </a:xfrm>
          <a:prstGeom prst="rect">
            <a:avLst/>
          </a:prstGeom>
        </p:spPr>
        <p:txBody>
          <a:bodyPr wrap="none">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on-</a:t>
            </a:r>
            <a:r>
              <a:rPr lang="fr-FR" sz="1000" i="1" dirty="0" err="1">
                <a:solidFill>
                  <a:srgbClr val="0070C0"/>
                </a:solidFill>
              </a:rPr>
              <a:t>premises</a:t>
            </a:r>
            <a:endParaRPr lang="en-US" sz="1000" i="1" dirty="0">
              <a:solidFill>
                <a:srgbClr val="0070C0"/>
              </a:solidFill>
            </a:endParaRPr>
          </a:p>
        </p:txBody>
      </p:sp>
      <p:grpSp>
        <p:nvGrpSpPr>
          <p:cNvPr id="241" name="Group 240">
            <a:extLst>
              <a:ext uri="{FF2B5EF4-FFF2-40B4-BE49-F238E27FC236}">
                <a16:creationId xmlns:a16="http://schemas.microsoft.com/office/drawing/2014/main" id="{721D8D33-DF40-4365-AAA5-8445327812B7}"/>
              </a:ext>
            </a:extLst>
          </p:cNvPr>
          <p:cNvGrpSpPr/>
          <p:nvPr/>
        </p:nvGrpSpPr>
        <p:grpSpPr>
          <a:xfrm>
            <a:off x="2742716" y="4432453"/>
            <a:ext cx="304109" cy="282577"/>
            <a:chOff x="3708933" y="4809995"/>
            <a:chExt cx="661072" cy="632242"/>
          </a:xfrm>
        </p:grpSpPr>
        <p:sp useBgFill="1">
          <p:nvSpPr>
            <p:cNvPr id="242" name="Circle: Hollow 241">
              <a:extLst>
                <a:ext uri="{FF2B5EF4-FFF2-40B4-BE49-F238E27FC236}">
                  <a16:creationId xmlns:a16="http://schemas.microsoft.com/office/drawing/2014/main" id="{9784B404-DF6D-4762-88E3-7C5D21E1A662}"/>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43" name="Freeform 31">
              <a:extLst>
                <a:ext uri="{FF2B5EF4-FFF2-40B4-BE49-F238E27FC236}">
                  <a16:creationId xmlns:a16="http://schemas.microsoft.com/office/drawing/2014/main" id="{FB61CD0A-B0A1-48F8-92F9-F34D7FDB059D}"/>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244" name="Group 243">
            <a:extLst>
              <a:ext uri="{FF2B5EF4-FFF2-40B4-BE49-F238E27FC236}">
                <a16:creationId xmlns:a16="http://schemas.microsoft.com/office/drawing/2014/main" id="{8FA53B35-9E21-465B-ACC8-922B24D101AF}"/>
              </a:ext>
            </a:extLst>
          </p:cNvPr>
          <p:cNvGrpSpPr/>
          <p:nvPr/>
        </p:nvGrpSpPr>
        <p:grpSpPr>
          <a:xfrm>
            <a:off x="5085112" y="4368079"/>
            <a:ext cx="304109" cy="282577"/>
            <a:chOff x="3708933" y="4809995"/>
            <a:chExt cx="661072" cy="632242"/>
          </a:xfrm>
        </p:grpSpPr>
        <p:sp useBgFill="1">
          <p:nvSpPr>
            <p:cNvPr id="245" name="Circle: Hollow 244">
              <a:extLst>
                <a:ext uri="{FF2B5EF4-FFF2-40B4-BE49-F238E27FC236}">
                  <a16:creationId xmlns:a16="http://schemas.microsoft.com/office/drawing/2014/main" id="{75F52A84-927C-43F8-8228-AE12E4A4402C}"/>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46" name="Freeform 31">
              <a:extLst>
                <a:ext uri="{FF2B5EF4-FFF2-40B4-BE49-F238E27FC236}">
                  <a16:creationId xmlns:a16="http://schemas.microsoft.com/office/drawing/2014/main" id="{1AB73ABF-3524-4782-A76A-A3DE6B41FFA4}"/>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247" name="Group 246">
            <a:extLst>
              <a:ext uri="{FF2B5EF4-FFF2-40B4-BE49-F238E27FC236}">
                <a16:creationId xmlns:a16="http://schemas.microsoft.com/office/drawing/2014/main" id="{BB20C289-A245-43A3-99EA-05B2F76DC28F}"/>
              </a:ext>
            </a:extLst>
          </p:cNvPr>
          <p:cNvGrpSpPr/>
          <p:nvPr/>
        </p:nvGrpSpPr>
        <p:grpSpPr>
          <a:xfrm>
            <a:off x="7514291" y="4348958"/>
            <a:ext cx="304109" cy="282577"/>
            <a:chOff x="3708933" y="4809995"/>
            <a:chExt cx="661072" cy="632242"/>
          </a:xfrm>
        </p:grpSpPr>
        <p:sp useBgFill="1">
          <p:nvSpPr>
            <p:cNvPr id="248" name="Circle: Hollow 247">
              <a:extLst>
                <a:ext uri="{FF2B5EF4-FFF2-40B4-BE49-F238E27FC236}">
                  <a16:creationId xmlns:a16="http://schemas.microsoft.com/office/drawing/2014/main" id="{F2F5F556-C860-4016-A0BF-7EA8347ADFDC}"/>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49" name="Freeform 31">
              <a:extLst>
                <a:ext uri="{FF2B5EF4-FFF2-40B4-BE49-F238E27FC236}">
                  <a16:creationId xmlns:a16="http://schemas.microsoft.com/office/drawing/2014/main" id="{F65A9A46-48FD-47CC-852C-539D227D0DF2}"/>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250" name="Group 249">
            <a:extLst>
              <a:ext uri="{FF2B5EF4-FFF2-40B4-BE49-F238E27FC236}">
                <a16:creationId xmlns:a16="http://schemas.microsoft.com/office/drawing/2014/main" id="{FC51BED0-1F80-4155-8B00-D81529FB37D9}"/>
              </a:ext>
            </a:extLst>
          </p:cNvPr>
          <p:cNvGrpSpPr/>
          <p:nvPr/>
        </p:nvGrpSpPr>
        <p:grpSpPr>
          <a:xfrm>
            <a:off x="10008756" y="4383704"/>
            <a:ext cx="304109" cy="282577"/>
            <a:chOff x="3708933" y="4809995"/>
            <a:chExt cx="661072" cy="632242"/>
          </a:xfrm>
        </p:grpSpPr>
        <p:sp useBgFill="1">
          <p:nvSpPr>
            <p:cNvPr id="251" name="Circle: Hollow 250">
              <a:extLst>
                <a:ext uri="{FF2B5EF4-FFF2-40B4-BE49-F238E27FC236}">
                  <a16:creationId xmlns:a16="http://schemas.microsoft.com/office/drawing/2014/main" id="{BB3485D4-135B-4173-8B3D-CD0B20C9CEC2}"/>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52" name="Freeform 31">
              <a:extLst>
                <a:ext uri="{FF2B5EF4-FFF2-40B4-BE49-F238E27FC236}">
                  <a16:creationId xmlns:a16="http://schemas.microsoft.com/office/drawing/2014/main" id="{CE435F86-BAB1-44DD-9A93-22A387F19588}"/>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cxnSp>
        <p:nvCxnSpPr>
          <p:cNvPr id="261" name="Straight Connector 260">
            <a:extLst>
              <a:ext uri="{FF2B5EF4-FFF2-40B4-BE49-F238E27FC236}">
                <a16:creationId xmlns:a16="http://schemas.microsoft.com/office/drawing/2014/main" id="{968E7BCF-CBAA-4A6C-AE83-5A90AAF1F70C}"/>
              </a:ext>
            </a:extLst>
          </p:cNvPr>
          <p:cNvCxnSpPr/>
          <p:nvPr/>
        </p:nvCxnSpPr>
        <p:spPr>
          <a:xfrm>
            <a:off x="4675752" y="6929603"/>
            <a:ext cx="561771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02C73CF9-1958-4AD9-85E4-64C2DB5F763F}"/>
              </a:ext>
            </a:extLst>
          </p:cNvPr>
          <p:cNvSpPr/>
          <p:nvPr/>
        </p:nvSpPr>
        <p:spPr>
          <a:xfrm>
            <a:off x="9955625" y="6613983"/>
            <a:ext cx="1709122" cy="246221"/>
          </a:xfrm>
          <a:prstGeom prst="rect">
            <a:avLst/>
          </a:prstGeom>
        </p:spPr>
        <p:txBody>
          <a:bodyPr wrap="none">
            <a:spAutoFit/>
          </a:bodyPr>
          <a:lstStyle/>
          <a:p>
            <a:r>
              <a:rPr lang="en-US" sz="1000" dirty="0">
                <a:latin typeface="Calibri" panose="020F0502020204030204"/>
              </a:rPr>
              <a:t>Is  combined with PHS or PTA</a:t>
            </a:r>
            <a:endParaRPr lang="fr-FR" sz="1000" dirty="0"/>
          </a:p>
        </p:txBody>
      </p:sp>
      <p:sp>
        <p:nvSpPr>
          <p:cNvPr id="269" name="Rectangle 268">
            <a:extLst>
              <a:ext uri="{FF2B5EF4-FFF2-40B4-BE49-F238E27FC236}">
                <a16:creationId xmlns:a16="http://schemas.microsoft.com/office/drawing/2014/main" id="{07316620-4138-4FD3-B3F8-AB25BECAB274}"/>
              </a:ext>
            </a:extLst>
          </p:cNvPr>
          <p:cNvSpPr/>
          <p:nvPr/>
        </p:nvSpPr>
        <p:spPr bwMode="auto">
          <a:xfrm>
            <a:off x="5126096" y="2125955"/>
            <a:ext cx="2199599" cy="174625"/>
          </a:xfrm>
          <a:prstGeom prst="rect">
            <a:avLst/>
          </a:prstGeom>
          <a:solidFill>
            <a:srgbClr val="D83B01"/>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defTabSz="951028" fontAlgn="auto">
              <a:defRPr/>
            </a:pPr>
            <a:r>
              <a:rPr lang="en-US" sz="1100" b="1" kern="0" dirty="0">
                <a:gradFill>
                  <a:gsLst>
                    <a:gs pos="0">
                      <a:srgbClr val="FFFFFF"/>
                    </a:gs>
                    <a:gs pos="100000">
                      <a:srgbClr val="FFFFFF"/>
                    </a:gs>
                  </a:gsLst>
                  <a:lin ang="5400000" scaled="0"/>
                </a:gradFill>
                <a:latin typeface="Segoe UI"/>
              </a:rPr>
              <a:t>Federated</a:t>
            </a:r>
            <a:r>
              <a:rPr lang="en-US" sz="1100" kern="0" dirty="0">
                <a:gradFill>
                  <a:gsLst>
                    <a:gs pos="0">
                      <a:srgbClr val="FFFFFF"/>
                    </a:gs>
                    <a:gs pos="100000">
                      <a:srgbClr val="FFFFFF"/>
                    </a:gs>
                  </a:gsLst>
                  <a:lin ang="5400000" scaled="0"/>
                </a:gradFill>
                <a:latin typeface="Segoe UI"/>
              </a:rPr>
              <a:t> Identities</a:t>
            </a:r>
          </a:p>
        </p:txBody>
      </p:sp>
      <p:sp>
        <p:nvSpPr>
          <p:cNvPr id="270" name="Rectangle 269">
            <a:extLst>
              <a:ext uri="{FF2B5EF4-FFF2-40B4-BE49-F238E27FC236}">
                <a16:creationId xmlns:a16="http://schemas.microsoft.com/office/drawing/2014/main" id="{B923B5A5-B24E-48F0-8E98-3DA10E6FDA00}"/>
              </a:ext>
            </a:extLst>
          </p:cNvPr>
          <p:cNvSpPr/>
          <p:nvPr/>
        </p:nvSpPr>
        <p:spPr bwMode="auto">
          <a:xfrm>
            <a:off x="224431" y="2125677"/>
            <a:ext cx="4634345" cy="208300"/>
          </a:xfrm>
          <a:prstGeom prst="rect">
            <a:avLst/>
          </a:prstGeom>
          <a:solidFill>
            <a:srgbClr val="D83B01"/>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defTabSz="951028" fontAlgn="auto">
              <a:defRPr/>
            </a:pPr>
            <a:r>
              <a:rPr lang="en-US" sz="1100" b="1" kern="0" dirty="0">
                <a:gradFill>
                  <a:gsLst>
                    <a:gs pos="0">
                      <a:srgbClr val="FFFFFF"/>
                    </a:gs>
                    <a:gs pos="100000">
                      <a:srgbClr val="FFFFFF"/>
                    </a:gs>
                  </a:gsLst>
                  <a:lin ang="5400000" scaled="0"/>
                </a:gradFill>
                <a:latin typeface="Segoe UI"/>
              </a:rPr>
              <a:t>Managed</a:t>
            </a:r>
            <a:r>
              <a:rPr lang="en-US" sz="1100" kern="0" dirty="0">
                <a:gradFill>
                  <a:gsLst>
                    <a:gs pos="0">
                      <a:srgbClr val="FFFFFF"/>
                    </a:gs>
                    <a:gs pos="100000">
                      <a:srgbClr val="FFFFFF"/>
                    </a:gs>
                  </a:gsLst>
                  <a:lin ang="5400000" scaled="0"/>
                </a:gradFill>
                <a:latin typeface="Segoe UI"/>
              </a:rPr>
              <a:t> Identities</a:t>
            </a:r>
          </a:p>
        </p:txBody>
      </p:sp>
      <p:cxnSp>
        <p:nvCxnSpPr>
          <p:cNvPr id="273" name="Straight Arrow Connector 272">
            <a:extLst>
              <a:ext uri="{FF2B5EF4-FFF2-40B4-BE49-F238E27FC236}">
                <a16:creationId xmlns:a16="http://schemas.microsoft.com/office/drawing/2014/main" id="{AC6582B7-F926-45C3-8B6B-8435B61B3A90}"/>
              </a:ext>
            </a:extLst>
          </p:cNvPr>
          <p:cNvCxnSpPr/>
          <p:nvPr/>
        </p:nvCxnSpPr>
        <p:spPr>
          <a:xfrm flipV="1">
            <a:off x="4688520" y="6576489"/>
            <a:ext cx="9959" cy="3531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4BA0FE86-FEAA-4BF3-80B1-135806847584}"/>
              </a:ext>
            </a:extLst>
          </p:cNvPr>
          <p:cNvCxnSpPr/>
          <p:nvPr/>
        </p:nvCxnSpPr>
        <p:spPr>
          <a:xfrm flipV="1">
            <a:off x="7783633" y="6529493"/>
            <a:ext cx="0" cy="3625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5C5B5F4C-1B58-4612-9BFA-1115DE6BEFFC}"/>
              </a:ext>
            </a:extLst>
          </p:cNvPr>
          <p:cNvCxnSpPr/>
          <p:nvPr/>
        </p:nvCxnSpPr>
        <p:spPr>
          <a:xfrm>
            <a:off x="10293466" y="6529493"/>
            <a:ext cx="0" cy="4001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8" name="Rectangle 277">
            <a:extLst>
              <a:ext uri="{FF2B5EF4-FFF2-40B4-BE49-F238E27FC236}">
                <a16:creationId xmlns:a16="http://schemas.microsoft.com/office/drawing/2014/main" id="{EE601FD0-A5AA-4674-9734-9CCD35BE90BA}"/>
              </a:ext>
            </a:extLst>
          </p:cNvPr>
          <p:cNvSpPr/>
          <p:nvPr/>
        </p:nvSpPr>
        <p:spPr bwMode="auto">
          <a:xfrm>
            <a:off x="7593015" y="2111022"/>
            <a:ext cx="4619029" cy="171867"/>
          </a:xfrm>
          <a:prstGeom prst="rect">
            <a:avLst/>
          </a:prstGeom>
          <a:solidFill>
            <a:srgbClr val="D83B01"/>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defTabSz="951028" fontAlgn="auto">
              <a:defRPr/>
            </a:pPr>
            <a:r>
              <a:rPr lang="en-US" sz="1100" b="1" kern="0" dirty="0">
                <a:gradFill>
                  <a:gsLst>
                    <a:gs pos="0">
                      <a:srgbClr val="FFFFFF"/>
                    </a:gs>
                    <a:gs pos="100000">
                      <a:srgbClr val="FFFFFF"/>
                    </a:gs>
                  </a:gsLst>
                  <a:lin ang="5400000" scaled="0"/>
                </a:gradFill>
                <a:latin typeface="Segoe UI"/>
              </a:rPr>
              <a:t>Managed</a:t>
            </a:r>
            <a:r>
              <a:rPr lang="en-US" sz="1100" kern="0" dirty="0">
                <a:gradFill>
                  <a:gsLst>
                    <a:gs pos="0">
                      <a:srgbClr val="FFFFFF"/>
                    </a:gs>
                    <a:gs pos="100000">
                      <a:srgbClr val="FFFFFF"/>
                    </a:gs>
                  </a:gsLst>
                  <a:lin ang="5400000" scaled="0"/>
                </a:gradFill>
                <a:latin typeface="Segoe UI"/>
              </a:rPr>
              <a:t> Identities</a:t>
            </a:r>
          </a:p>
        </p:txBody>
      </p:sp>
    </p:spTree>
    <p:extLst>
      <p:ext uri="{BB962C8B-B14F-4D97-AF65-F5344CB8AC3E}">
        <p14:creationId xmlns:p14="http://schemas.microsoft.com/office/powerpoint/2010/main" val="14937683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02A802-4A78-4993-BF28-18B78CB6B146}"/>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a:t>
            </a:fld>
            <a:endParaRPr lang="en-US" dirty="0"/>
          </a:p>
        </p:txBody>
      </p:sp>
      <p:sp>
        <p:nvSpPr>
          <p:cNvPr id="3" name="Text Placeholder 2">
            <a:extLst>
              <a:ext uri="{FF2B5EF4-FFF2-40B4-BE49-F238E27FC236}">
                <a16:creationId xmlns:a16="http://schemas.microsoft.com/office/drawing/2014/main" id="{0D3E7D39-3FDC-4AFA-A11D-E5BB5231E842}"/>
              </a:ext>
            </a:extLst>
          </p:cNvPr>
          <p:cNvSpPr>
            <a:spLocks noGrp="1"/>
          </p:cNvSpPr>
          <p:nvPr>
            <p:ph type="body" sz="quarter" idx="13"/>
          </p:nvPr>
        </p:nvSpPr>
        <p:spPr/>
        <p:txBody>
          <a:bodyPr/>
          <a:lstStyle/>
          <a:p>
            <a:r>
              <a:rPr lang="fr-FR" dirty="0" err="1"/>
              <a:t>Why</a:t>
            </a:r>
            <a:r>
              <a:rPr lang="fr-FR" dirty="0"/>
              <a:t> Azure AD ?</a:t>
            </a:r>
          </a:p>
        </p:txBody>
      </p:sp>
      <p:pic>
        <p:nvPicPr>
          <p:cNvPr id="5" name="Picture 4" descr="Set Of Electronic Devices....">
            <a:extLst>
              <a:ext uri="{FF2B5EF4-FFF2-40B4-BE49-F238E27FC236}">
                <a16:creationId xmlns:a16="http://schemas.microsoft.com/office/drawing/2014/main" id="{AD5A45FE-A8EE-4C25-9FA1-D0EE3584AF2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4639" y="2822328"/>
            <a:ext cx="2007638" cy="2047792"/>
          </a:xfrm>
          <a:prstGeom prst="rect">
            <a:avLst/>
          </a:prstGeom>
        </p:spPr>
      </p:pic>
      <p:pic>
        <p:nvPicPr>
          <p:cNvPr id="6" name="Picture 5" descr="File:Simple Globe.svg">
            <a:extLst>
              <a:ext uri="{FF2B5EF4-FFF2-40B4-BE49-F238E27FC236}">
                <a16:creationId xmlns:a16="http://schemas.microsoft.com/office/drawing/2014/main" id="{C47C0B09-F584-4246-A06D-6C23BFBED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4547" y="2859658"/>
            <a:ext cx="2010463" cy="2010463"/>
          </a:xfrm>
          <a:prstGeom prst="rect">
            <a:avLst/>
          </a:prstGeom>
        </p:spPr>
      </p:pic>
      <p:pic>
        <p:nvPicPr>
          <p:cNvPr id="7" name="Picture 6" descr="time travel time travel has been around for a very long time from 700 ...">
            <a:extLst>
              <a:ext uri="{FF2B5EF4-FFF2-40B4-BE49-F238E27FC236}">
                <a16:creationId xmlns:a16="http://schemas.microsoft.com/office/drawing/2014/main" id="{6BCB02AC-BCBC-4114-9D0B-48EC53A7BBE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17280" y="2822329"/>
            <a:ext cx="2178591" cy="2178591"/>
          </a:xfrm>
          <a:prstGeom prst="rect">
            <a:avLst/>
          </a:prstGeom>
        </p:spPr>
      </p:pic>
      <p:pic>
        <p:nvPicPr>
          <p:cNvPr id="8" name="Picture 7" descr="Do it with apps">
            <a:extLst>
              <a:ext uri="{FF2B5EF4-FFF2-40B4-BE49-F238E27FC236}">
                <a16:creationId xmlns:a16="http://schemas.microsoft.com/office/drawing/2014/main" id="{619A115A-B74B-45AF-B0BE-693270863C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50013" y="3038083"/>
            <a:ext cx="2486589" cy="1616283"/>
          </a:xfrm>
          <a:prstGeom prst="rect">
            <a:avLst/>
          </a:prstGeom>
          <a:noFill/>
        </p:spPr>
      </p:pic>
      <p:sp>
        <p:nvSpPr>
          <p:cNvPr id="9" name="Rectangle 8">
            <a:extLst>
              <a:ext uri="{FF2B5EF4-FFF2-40B4-BE49-F238E27FC236}">
                <a16:creationId xmlns:a16="http://schemas.microsoft.com/office/drawing/2014/main" id="{FFE4FB12-5B99-4744-85C1-4CF755ADD545}"/>
              </a:ext>
            </a:extLst>
          </p:cNvPr>
          <p:cNvSpPr/>
          <p:nvPr/>
        </p:nvSpPr>
        <p:spPr>
          <a:xfrm>
            <a:off x="1154638" y="4644212"/>
            <a:ext cx="2212499" cy="216589"/>
          </a:xfrm>
          <a:prstGeom prst="rect">
            <a:avLst/>
          </a:pr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a:solidFill>
                <a:sysClr val="windowText" lastClr="000000"/>
              </a:solidFill>
            </a:endParaRPr>
          </a:p>
        </p:txBody>
      </p:sp>
      <p:sp>
        <p:nvSpPr>
          <p:cNvPr id="10" name="Rounded Rectangle 13">
            <a:extLst>
              <a:ext uri="{FF2B5EF4-FFF2-40B4-BE49-F238E27FC236}">
                <a16:creationId xmlns:a16="http://schemas.microsoft.com/office/drawing/2014/main" id="{3E344D21-1173-4602-BA08-9E186E1DC7A4}"/>
              </a:ext>
            </a:extLst>
          </p:cNvPr>
          <p:cNvSpPr/>
          <p:nvPr/>
        </p:nvSpPr>
        <p:spPr>
          <a:xfrm>
            <a:off x="1057151" y="5151599"/>
            <a:ext cx="2105124" cy="576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r>
              <a:rPr lang="en-US" sz="1836" kern="0">
                <a:solidFill>
                  <a:sysClr val="windowText" lastClr="000000"/>
                </a:solidFill>
              </a:rPr>
              <a:t>Any Device</a:t>
            </a:r>
          </a:p>
        </p:txBody>
      </p:sp>
      <p:sp>
        <p:nvSpPr>
          <p:cNvPr id="11" name="Rounded Rectangle 14">
            <a:extLst>
              <a:ext uri="{FF2B5EF4-FFF2-40B4-BE49-F238E27FC236}">
                <a16:creationId xmlns:a16="http://schemas.microsoft.com/office/drawing/2014/main" id="{5271F45C-ED5D-4A3E-A58A-4726C44BAADB}"/>
              </a:ext>
            </a:extLst>
          </p:cNvPr>
          <p:cNvSpPr/>
          <p:nvPr/>
        </p:nvSpPr>
        <p:spPr>
          <a:xfrm>
            <a:off x="3984546" y="5151599"/>
            <a:ext cx="2105124" cy="576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r>
              <a:rPr lang="en-US" sz="1836" kern="0">
                <a:solidFill>
                  <a:sysClr val="windowText" lastClr="000000"/>
                </a:solidFill>
              </a:rPr>
              <a:t>Any Place</a:t>
            </a:r>
          </a:p>
        </p:txBody>
      </p:sp>
      <p:sp>
        <p:nvSpPr>
          <p:cNvPr id="12" name="Rounded Rectangle 15">
            <a:extLst>
              <a:ext uri="{FF2B5EF4-FFF2-40B4-BE49-F238E27FC236}">
                <a16:creationId xmlns:a16="http://schemas.microsoft.com/office/drawing/2014/main" id="{DC9E7CD4-6F42-4984-A48F-438DB32387AC}"/>
              </a:ext>
            </a:extLst>
          </p:cNvPr>
          <p:cNvSpPr/>
          <p:nvPr/>
        </p:nvSpPr>
        <p:spPr>
          <a:xfrm>
            <a:off x="6854012" y="5151599"/>
            <a:ext cx="2105124" cy="576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r>
              <a:rPr lang="en-US" sz="1836" kern="0">
                <a:solidFill>
                  <a:sysClr val="windowText" lastClr="000000"/>
                </a:solidFill>
              </a:rPr>
              <a:t>Any time</a:t>
            </a:r>
          </a:p>
        </p:txBody>
      </p:sp>
      <p:sp>
        <p:nvSpPr>
          <p:cNvPr id="13" name="Rounded Rectangle 16">
            <a:extLst>
              <a:ext uri="{FF2B5EF4-FFF2-40B4-BE49-F238E27FC236}">
                <a16:creationId xmlns:a16="http://schemas.microsoft.com/office/drawing/2014/main" id="{114ACB3B-9231-4275-A608-89D65332C858}"/>
              </a:ext>
            </a:extLst>
          </p:cNvPr>
          <p:cNvSpPr/>
          <p:nvPr/>
        </p:nvSpPr>
        <p:spPr>
          <a:xfrm>
            <a:off x="9840746" y="5151599"/>
            <a:ext cx="2105124" cy="576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r>
              <a:rPr lang="en-US" sz="1836" kern="0">
                <a:solidFill>
                  <a:sysClr val="windowText" lastClr="000000"/>
                </a:solidFill>
              </a:rPr>
              <a:t>To all their apps </a:t>
            </a:r>
            <a:r>
              <a:rPr lang="en-US" sz="1599" kern="0">
                <a:solidFill>
                  <a:sysClr val="windowText" lastClr="000000"/>
                </a:solidFill>
              </a:rPr>
              <a:t>(including on-</a:t>
            </a:r>
            <a:r>
              <a:rPr lang="en-US" sz="1599" kern="0" err="1">
                <a:solidFill>
                  <a:sysClr val="windowText" lastClr="000000"/>
                </a:solidFill>
              </a:rPr>
              <a:t>prem</a:t>
            </a:r>
            <a:r>
              <a:rPr lang="en-US" sz="1599" kern="0">
                <a:solidFill>
                  <a:sysClr val="windowText" lastClr="000000"/>
                </a:solidFill>
              </a:rPr>
              <a:t>)</a:t>
            </a:r>
          </a:p>
        </p:txBody>
      </p:sp>
      <p:sp>
        <p:nvSpPr>
          <p:cNvPr id="14" name="TextBox 13">
            <a:extLst>
              <a:ext uri="{FF2B5EF4-FFF2-40B4-BE49-F238E27FC236}">
                <a16:creationId xmlns:a16="http://schemas.microsoft.com/office/drawing/2014/main" id="{877EFA04-8BC8-4488-8DC8-885284255720}"/>
              </a:ext>
            </a:extLst>
          </p:cNvPr>
          <p:cNvSpPr txBox="1"/>
          <p:nvPr/>
        </p:nvSpPr>
        <p:spPr>
          <a:xfrm>
            <a:off x="2638113" y="6240432"/>
            <a:ext cx="6713791" cy="400110"/>
          </a:xfrm>
          <a:prstGeom prst="rect">
            <a:avLst/>
          </a:prstGeom>
          <a:noFill/>
        </p:spPr>
        <p:txBody>
          <a:bodyPr wrap="square" rtlCol="0">
            <a:spAutoFit/>
          </a:bodyPr>
          <a:lstStyle/>
          <a:p>
            <a:pPr algn="ctr" defTabSz="914224">
              <a:defRPr/>
            </a:pPr>
            <a:r>
              <a:rPr lang="en-US" sz="1600" kern="0" dirty="0">
                <a:solidFill>
                  <a:sysClr val="windowText" lastClr="000000"/>
                </a:solidFill>
              </a:rPr>
              <a:t>Using</a:t>
            </a:r>
            <a:r>
              <a:rPr lang="en-US" sz="2000" kern="0" dirty="0">
                <a:solidFill>
                  <a:sysClr val="windowText" lastClr="000000"/>
                </a:solidFill>
              </a:rPr>
              <a:t> their corporate identity</a:t>
            </a:r>
          </a:p>
        </p:txBody>
      </p:sp>
      <p:grpSp>
        <p:nvGrpSpPr>
          <p:cNvPr id="15" name="Group 14">
            <a:extLst>
              <a:ext uri="{FF2B5EF4-FFF2-40B4-BE49-F238E27FC236}">
                <a16:creationId xmlns:a16="http://schemas.microsoft.com/office/drawing/2014/main" id="{D20878CB-186E-4DE5-B3CA-8B814446849B}"/>
              </a:ext>
            </a:extLst>
          </p:cNvPr>
          <p:cNvGrpSpPr/>
          <p:nvPr/>
        </p:nvGrpSpPr>
        <p:grpSpPr>
          <a:xfrm rot="20366386">
            <a:off x="7853382" y="5889242"/>
            <a:ext cx="808048" cy="1126766"/>
            <a:chOff x="7505901" y="5419898"/>
            <a:chExt cx="1018426" cy="1438102"/>
          </a:xfrm>
        </p:grpSpPr>
        <p:pic>
          <p:nvPicPr>
            <p:cNvPr id="16" name="Picture 15" descr="User Identity by lpr577">
              <a:extLst>
                <a:ext uri="{FF2B5EF4-FFF2-40B4-BE49-F238E27FC236}">
                  <a16:creationId xmlns:a16="http://schemas.microsoft.com/office/drawing/2014/main" id="{698DFF0A-4048-4130-82BA-E975C42174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05901" y="5419898"/>
              <a:ext cx="1018426" cy="1438102"/>
            </a:xfrm>
            <a:prstGeom prst="rect">
              <a:avLst/>
            </a:prstGeom>
          </p:spPr>
        </p:pic>
        <p:sp>
          <p:nvSpPr>
            <p:cNvPr id="17" name="Rounded Rectangle 17">
              <a:extLst>
                <a:ext uri="{FF2B5EF4-FFF2-40B4-BE49-F238E27FC236}">
                  <a16:creationId xmlns:a16="http://schemas.microsoft.com/office/drawing/2014/main" id="{30A96207-28CC-41B9-8E62-DFA00177A7FF}"/>
                </a:ext>
              </a:extLst>
            </p:cNvPr>
            <p:cNvSpPr/>
            <p:nvPr/>
          </p:nvSpPr>
          <p:spPr>
            <a:xfrm>
              <a:off x="7722524" y="6508865"/>
              <a:ext cx="573578" cy="232757"/>
            </a:xfrm>
            <a:prstGeom prst="roundRect">
              <a:avLst/>
            </a:prstGeom>
            <a:solidFill>
              <a:srgbClr val="251AE1"/>
            </a:solidFill>
            <a:ln>
              <a:solidFill>
                <a:srgbClr val="2A1F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1836" kern="0">
                <a:solidFill>
                  <a:sysClr val="windowText" lastClr="000000"/>
                </a:solidFill>
              </a:endParaRPr>
            </a:p>
          </p:txBody>
        </p:sp>
      </p:grpSp>
      <p:grpSp>
        <p:nvGrpSpPr>
          <p:cNvPr id="18" name="Group 17">
            <a:extLst>
              <a:ext uri="{FF2B5EF4-FFF2-40B4-BE49-F238E27FC236}">
                <a16:creationId xmlns:a16="http://schemas.microsoft.com/office/drawing/2014/main" id="{2560A8DB-46CD-4622-85A7-3E66ABD2F3E6}"/>
              </a:ext>
            </a:extLst>
          </p:cNvPr>
          <p:cNvGrpSpPr/>
          <p:nvPr/>
        </p:nvGrpSpPr>
        <p:grpSpPr>
          <a:xfrm>
            <a:off x="-16539" y="1632010"/>
            <a:ext cx="1688210" cy="1745331"/>
            <a:chOff x="67421" y="5062681"/>
            <a:chExt cx="1688449" cy="1745578"/>
          </a:xfrm>
        </p:grpSpPr>
        <p:pic>
          <p:nvPicPr>
            <p:cNvPr id="19" name="Picture 18" descr="Thinker, Thinking, Person, Idea, Wondering, Gesturing">
              <a:extLst>
                <a:ext uri="{FF2B5EF4-FFF2-40B4-BE49-F238E27FC236}">
                  <a16:creationId xmlns:a16="http://schemas.microsoft.com/office/drawing/2014/main" id="{D2616E57-5BC8-4BA1-A897-C447478372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8796" y="5062681"/>
              <a:ext cx="1475688" cy="1745578"/>
            </a:xfrm>
            <a:prstGeom prst="rect">
              <a:avLst/>
            </a:prstGeom>
          </p:spPr>
        </p:pic>
        <p:sp>
          <p:nvSpPr>
            <p:cNvPr id="20" name="Rectangle 19">
              <a:extLst>
                <a:ext uri="{FF2B5EF4-FFF2-40B4-BE49-F238E27FC236}">
                  <a16:creationId xmlns:a16="http://schemas.microsoft.com/office/drawing/2014/main" id="{C9C2402D-8526-43C0-B3E4-F07A3ADDA7BA}"/>
                </a:ext>
              </a:extLst>
            </p:cNvPr>
            <p:cNvSpPr/>
            <p:nvPr/>
          </p:nvSpPr>
          <p:spPr bwMode="auto">
            <a:xfrm>
              <a:off x="1341437" y="5249862"/>
              <a:ext cx="414433" cy="486412"/>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chemeClr val="bg1"/>
                </a:solidFill>
              </a:endParaRPr>
            </a:p>
          </p:txBody>
        </p:sp>
        <p:sp>
          <p:nvSpPr>
            <p:cNvPr id="21" name="Rectangle 20">
              <a:extLst>
                <a:ext uri="{FF2B5EF4-FFF2-40B4-BE49-F238E27FC236}">
                  <a16:creationId xmlns:a16="http://schemas.microsoft.com/office/drawing/2014/main" id="{FD5DED22-C4FE-4916-B5ED-E440C16D54F6}"/>
                </a:ext>
              </a:extLst>
            </p:cNvPr>
            <p:cNvSpPr/>
            <p:nvPr/>
          </p:nvSpPr>
          <p:spPr bwMode="auto">
            <a:xfrm>
              <a:off x="67421" y="5406701"/>
              <a:ext cx="414433" cy="486412"/>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chemeClr val="bg1"/>
                </a:solidFill>
              </a:endParaRPr>
            </a:p>
          </p:txBody>
        </p:sp>
      </p:grpSp>
      <p:sp>
        <p:nvSpPr>
          <p:cNvPr id="22" name="Rectangle 21">
            <a:extLst>
              <a:ext uri="{FF2B5EF4-FFF2-40B4-BE49-F238E27FC236}">
                <a16:creationId xmlns:a16="http://schemas.microsoft.com/office/drawing/2014/main" id="{7D219EAD-27C1-44A4-AF01-807912BD3959}"/>
              </a:ext>
            </a:extLst>
          </p:cNvPr>
          <p:cNvSpPr/>
          <p:nvPr/>
        </p:nvSpPr>
        <p:spPr>
          <a:xfrm>
            <a:off x="3281484" y="1215811"/>
            <a:ext cx="1758238" cy="307777"/>
          </a:xfrm>
          <a:prstGeom prst="rect">
            <a:avLst/>
          </a:prstGeom>
        </p:spPr>
        <p:txBody>
          <a:bodyPr wrap="none">
            <a:spAutoFit/>
          </a:bodyPr>
          <a:lstStyle/>
          <a:p>
            <a:r>
              <a:rPr lang="en-US" sz="1400" b="1" dirty="0"/>
              <a:t>What users want…</a:t>
            </a:r>
            <a:endParaRPr lang="fr-FR" sz="1400" b="1" dirty="0"/>
          </a:p>
        </p:txBody>
      </p:sp>
    </p:spTree>
    <p:extLst>
      <p:ext uri="{BB962C8B-B14F-4D97-AF65-F5344CB8AC3E}">
        <p14:creationId xmlns:p14="http://schemas.microsoft.com/office/powerpoint/2010/main" val="25986621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8195A7-5BAD-4E81-BA4A-A6F93F326E8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29</a:t>
            </a:fld>
            <a:endParaRPr lang="en-US" dirty="0"/>
          </a:p>
        </p:txBody>
      </p:sp>
      <p:sp>
        <p:nvSpPr>
          <p:cNvPr id="3" name="Text Placeholder 2">
            <a:extLst>
              <a:ext uri="{FF2B5EF4-FFF2-40B4-BE49-F238E27FC236}">
                <a16:creationId xmlns:a16="http://schemas.microsoft.com/office/drawing/2014/main" id="{1405EE6A-935B-4E44-81A8-74C518AEDE4A}"/>
              </a:ext>
            </a:extLst>
          </p:cNvPr>
          <p:cNvSpPr>
            <a:spLocks noGrp="1"/>
          </p:cNvSpPr>
          <p:nvPr>
            <p:ph type="body" sz="quarter" idx="13"/>
          </p:nvPr>
        </p:nvSpPr>
        <p:spPr/>
        <p:txBody>
          <a:bodyPr/>
          <a:lstStyle/>
          <a:p>
            <a:r>
              <a:rPr lang="en-US" dirty="0"/>
              <a:t>Azure AD Identity Models (1/5) – </a:t>
            </a:r>
            <a:r>
              <a:rPr lang="en-US" b="1" dirty="0"/>
              <a:t>Cloud Identity overview</a:t>
            </a:r>
          </a:p>
        </p:txBody>
      </p:sp>
      <p:grpSp>
        <p:nvGrpSpPr>
          <p:cNvPr id="12" name="Group 11">
            <a:extLst>
              <a:ext uri="{FF2B5EF4-FFF2-40B4-BE49-F238E27FC236}">
                <a16:creationId xmlns:a16="http://schemas.microsoft.com/office/drawing/2014/main" id="{9BE7BDE7-2D92-4A19-BD8B-487C9EF4D406}"/>
              </a:ext>
            </a:extLst>
          </p:cNvPr>
          <p:cNvGrpSpPr/>
          <p:nvPr/>
        </p:nvGrpSpPr>
        <p:grpSpPr>
          <a:xfrm>
            <a:off x="5199584" y="4354488"/>
            <a:ext cx="3361594" cy="534083"/>
            <a:chOff x="3993455" y="3249209"/>
            <a:chExt cx="3429001" cy="544793"/>
          </a:xfrm>
        </p:grpSpPr>
        <p:sp>
          <p:nvSpPr>
            <p:cNvPr id="13" name="TextBox 12">
              <a:extLst>
                <a:ext uri="{FF2B5EF4-FFF2-40B4-BE49-F238E27FC236}">
                  <a16:creationId xmlns:a16="http://schemas.microsoft.com/office/drawing/2014/main" id="{160412C7-8D9E-4D7A-A833-5E037FA53B69}"/>
                </a:ext>
              </a:extLst>
            </p:cNvPr>
            <p:cNvSpPr txBox="1"/>
            <p:nvPr/>
          </p:nvSpPr>
          <p:spPr>
            <a:xfrm>
              <a:off x="4891867" y="3249209"/>
              <a:ext cx="1172190" cy="544793"/>
            </a:xfrm>
            <a:prstGeom prst="rect">
              <a:avLst/>
            </a:prstGeom>
            <a:noFill/>
          </p:spPr>
          <p:txBody>
            <a:bodyPr wrap="none" lIns="179285" tIns="143428" rIns="179285" bIns="143428" rtlCol="0">
              <a:spAutoFit/>
            </a:bodyPr>
            <a:lstStyle/>
            <a:p>
              <a:pPr>
                <a:lnSpc>
                  <a:spcPct val="90000"/>
                </a:lnSpc>
                <a:spcAft>
                  <a:spcPts val="588"/>
                </a:spcAft>
                <a:defRPr/>
              </a:pPr>
              <a:r>
                <a:rPr lang="en-US" sz="1765" kern="0">
                  <a:latin typeface="Segoe UI" pitchFamily="34" charset="0"/>
                  <a:ea typeface="Segoe UI" pitchFamily="34" charset="0"/>
                  <a:cs typeface="Segoe UI" pitchFamily="34" charset="0"/>
                </a:rPr>
                <a:t>Sign-on</a:t>
              </a:r>
            </a:p>
          </p:txBody>
        </p:sp>
        <p:cxnSp>
          <p:nvCxnSpPr>
            <p:cNvPr id="14" name="Straight Arrow Connector 13">
              <a:extLst>
                <a:ext uri="{FF2B5EF4-FFF2-40B4-BE49-F238E27FC236}">
                  <a16:creationId xmlns:a16="http://schemas.microsoft.com/office/drawing/2014/main" id="{F9F92201-25C6-4677-B381-A30A338667B4}"/>
                </a:ext>
              </a:extLst>
            </p:cNvPr>
            <p:cNvCxnSpPr/>
            <p:nvPr/>
          </p:nvCxnSpPr>
          <p:spPr>
            <a:xfrm>
              <a:off x="3993455" y="3668532"/>
              <a:ext cx="3429001" cy="0"/>
            </a:xfrm>
            <a:prstGeom prst="straightConnector1">
              <a:avLst/>
            </a:prstGeom>
            <a:noFill/>
            <a:ln w="38100" cap="flat" cmpd="sng" algn="ctr">
              <a:solidFill>
                <a:srgbClr val="FFFFFF">
                  <a:lumMod val="75000"/>
                </a:srgbClr>
              </a:solidFill>
              <a:prstDash val="solid"/>
              <a:headEnd type="none" w="lg" len="med"/>
              <a:tailEnd type="triangle"/>
            </a:ln>
            <a:effectLst/>
          </p:spPr>
        </p:cxnSp>
      </p:grpSp>
      <p:grpSp>
        <p:nvGrpSpPr>
          <p:cNvPr id="15" name="Group 14">
            <a:extLst>
              <a:ext uri="{FF2B5EF4-FFF2-40B4-BE49-F238E27FC236}">
                <a16:creationId xmlns:a16="http://schemas.microsoft.com/office/drawing/2014/main" id="{ABD2E0C5-02BD-4477-A3A6-8F98FE199D68}"/>
              </a:ext>
            </a:extLst>
          </p:cNvPr>
          <p:cNvGrpSpPr/>
          <p:nvPr/>
        </p:nvGrpSpPr>
        <p:grpSpPr>
          <a:xfrm>
            <a:off x="8732837" y="3714829"/>
            <a:ext cx="2741690" cy="1405343"/>
            <a:chOff x="8103584" y="1130785"/>
            <a:chExt cx="2688174" cy="1377910"/>
          </a:xfrm>
        </p:grpSpPr>
        <p:grpSp>
          <p:nvGrpSpPr>
            <p:cNvPr id="16" name="Group 15">
              <a:extLst>
                <a:ext uri="{FF2B5EF4-FFF2-40B4-BE49-F238E27FC236}">
                  <a16:creationId xmlns:a16="http://schemas.microsoft.com/office/drawing/2014/main" id="{65ED21C3-79F5-46C9-88CD-C177C7C8B1D1}"/>
                </a:ext>
              </a:extLst>
            </p:cNvPr>
            <p:cNvGrpSpPr/>
            <p:nvPr/>
          </p:nvGrpSpPr>
          <p:grpSpPr>
            <a:xfrm>
              <a:off x="8103584" y="1130785"/>
              <a:ext cx="2688174" cy="1377910"/>
              <a:chOff x="410848" y="1513542"/>
              <a:chExt cx="2688174" cy="1377910"/>
            </a:xfrm>
          </p:grpSpPr>
          <p:sp>
            <p:nvSpPr>
              <p:cNvPr id="23" name="Freeform 202">
                <a:extLst>
                  <a:ext uri="{FF2B5EF4-FFF2-40B4-BE49-F238E27FC236}">
                    <a16:creationId xmlns:a16="http://schemas.microsoft.com/office/drawing/2014/main" id="{7FFEF1A5-6E3C-418F-B01F-FB0F52325983}"/>
                  </a:ext>
                </a:extLst>
              </p:cNvPr>
              <p:cNvSpPr>
                <a:spLocks noChangeAspect="1"/>
              </p:cNvSpPr>
              <p:nvPr/>
            </p:nvSpPr>
            <p:spPr bwMode="auto">
              <a:xfrm>
                <a:off x="410848" y="1513542"/>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rgbClr val="00000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65103">
                  <a:defRPr/>
                </a:pPr>
                <a:endParaRPr lang="en-US" sz="1978" b="1" kern="0">
                  <a:solidFill>
                    <a:srgbClr val="505050"/>
                  </a:solidFill>
                  <a:latin typeface="Segoe" pitchFamily="34" charset="0"/>
                </a:endParaRPr>
              </a:p>
            </p:txBody>
          </p:sp>
          <p:grpSp>
            <p:nvGrpSpPr>
              <p:cNvPr id="24" name="Group 23">
                <a:extLst>
                  <a:ext uri="{FF2B5EF4-FFF2-40B4-BE49-F238E27FC236}">
                    <a16:creationId xmlns:a16="http://schemas.microsoft.com/office/drawing/2014/main" id="{3263FF13-F93B-4A87-A65A-1AA3D632C7E6}"/>
                  </a:ext>
                </a:extLst>
              </p:cNvPr>
              <p:cNvGrpSpPr/>
              <p:nvPr/>
            </p:nvGrpSpPr>
            <p:grpSpPr>
              <a:xfrm>
                <a:off x="826905" y="2207415"/>
                <a:ext cx="616075" cy="360031"/>
                <a:chOff x="4189334" y="3417458"/>
                <a:chExt cx="616075" cy="360031"/>
              </a:xfrm>
            </p:grpSpPr>
            <p:sp>
              <p:nvSpPr>
                <p:cNvPr id="25" name="Oval 24">
                  <a:extLst>
                    <a:ext uri="{FF2B5EF4-FFF2-40B4-BE49-F238E27FC236}">
                      <a16:creationId xmlns:a16="http://schemas.microsoft.com/office/drawing/2014/main" id="{B0902925-8C90-471B-BB83-FC08FDB59DFB}"/>
                    </a:ext>
                  </a:extLst>
                </p:cNvPr>
                <p:cNvSpPr>
                  <a:spLocks noChangeAspect="1" noChangeArrowheads="1"/>
                </p:cNvSpPr>
                <p:nvPr/>
              </p:nvSpPr>
              <p:spPr bwMode="auto">
                <a:xfrm>
                  <a:off x="4395727" y="3453834"/>
                  <a:ext cx="75936" cy="70021"/>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26" name="Oval 25">
                  <a:extLst>
                    <a:ext uri="{FF2B5EF4-FFF2-40B4-BE49-F238E27FC236}">
                      <a16:creationId xmlns:a16="http://schemas.microsoft.com/office/drawing/2014/main" id="{D9443F2A-16BC-40A7-A349-E9CC01B2F520}"/>
                    </a:ext>
                  </a:extLst>
                </p:cNvPr>
                <p:cNvSpPr>
                  <a:spLocks noChangeAspect="1" noChangeArrowheads="1"/>
                </p:cNvSpPr>
                <p:nvPr/>
              </p:nvSpPr>
              <p:spPr bwMode="auto">
                <a:xfrm flipH="1">
                  <a:off x="4519932" y="3453848"/>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27" name="Oval 26">
                  <a:extLst>
                    <a:ext uri="{FF2B5EF4-FFF2-40B4-BE49-F238E27FC236}">
                      <a16:creationId xmlns:a16="http://schemas.microsoft.com/office/drawing/2014/main" id="{05F7210E-3F0B-4074-8FA3-E75860EA37DD}"/>
                    </a:ext>
                  </a:extLst>
                </p:cNvPr>
                <p:cNvSpPr>
                  <a:spLocks noChangeAspect="1" noChangeArrowheads="1"/>
                </p:cNvSpPr>
                <p:nvPr/>
              </p:nvSpPr>
              <p:spPr bwMode="auto">
                <a:xfrm>
                  <a:off x="4395727" y="3707453"/>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28" name="Oval 27">
                  <a:extLst>
                    <a:ext uri="{FF2B5EF4-FFF2-40B4-BE49-F238E27FC236}">
                      <a16:creationId xmlns:a16="http://schemas.microsoft.com/office/drawing/2014/main" id="{B98C218D-FE9E-4A02-BCDE-A1B23F232BB7}"/>
                    </a:ext>
                  </a:extLst>
                </p:cNvPr>
                <p:cNvSpPr>
                  <a:spLocks noChangeAspect="1" noChangeArrowheads="1"/>
                </p:cNvSpPr>
                <p:nvPr/>
              </p:nvSpPr>
              <p:spPr bwMode="auto">
                <a:xfrm flipH="1">
                  <a:off x="4519932" y="3707467"/>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29" name="Oval 28">
                  <a:extLst>
                    <a:ext uri="{FF2B5EF4-FFF2-40B4-BE49-F238E27FC236}">
                      <a16:creationId xmlns:a16="http://schemas.microsoft.com/office/drawing/2014/main" id="{24752475-B2F6-482B-8736-3CFAEFEC6904}"/>
                    </a:ext>
                  </a:extLst>
                </p:cNvPr>
                <p:cNvSpPr>
                  <a:spLocks noChangeAspect="1" noChangeArrowheads="1"/>
                </p:cNvSpPr>
                <p:nvPr/>
              </p:nvSpPr>
              <p:spPr bwMode="auto">
                <a:xfrm flipH="1">
                  <a:off x="4624703"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30" name="Oval 29">
                  <a:extLst>
                    <a:ext uri="{FF2B5EF4-FFF2-40B4-BE49-F238E27FC236}">
                      <a16:creationId xmlns:a16="http://schemas.microsoft.com/office/drawing/2014/main" id="{C8FF3CB8-15E7-480D-B4D6-BC0AC1BBEE24}"/>
                    </a:ext>
                  </a:extLst>
                </p:cNvPr>
                <p:cNvSpPr>
                  <a:spLocks noChangeAspect="1" noChangeArrowheads="1"/>
                </p:cNvSpPr>
                <p:nvPr/>
              </p:nvSpPr>
              <p:spPr bwMode="auto">
                <a:xfrm>
                  <a:off x="4292530"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31" name="Oval 30">
                  <a:extLst>
                    <a:ext uri="{FF2B5EF4-FFF2-40B4-BE49-F238E27FC236}">
                      <a16:creationId xmlns:a16="http://schemas.microsoft.com/office/drawing/2014/main" id="{C9E717B0-64BD-4421-B49D-9136AAFBA16B}"/>
                    </a:ext>
                  </a:extLst>
                </p:cNvPr>
                <p:cNvSpPr>
                  <a:spLocks noChangeAspect="1" noChangeArrowheads="1"/>
                </p:cNvSpPr>
                <p:nvPr/>
              </p:nvSpPr>
              <p:spPr bwMode="auto">
                <a:xfrm flipH="1">
                  <a:off x="472947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32" name="Oval 31">
                  <a:extLst>
                    <a:ext uri="{FF2B5EF4-FFF2-40B4-BE49-F238E27FC236}">
                      <a16:creationId xmlns:a16="http://schemas.microsoft.com/office/drawing/2014/main" id="{27C48758-A49C-4F4A-AA0F-BBD14384B10F}"/>
                    </a:ext>
                  </a:extLst>
                </p:cNvPr>
                <p:cNvSpPr>
                  <a:spLocks noChangeAspect="1" noChangeArrowheads="1"/>
                </p:cNvSpPr>
                <p:nvPr/>
              </p:nvSpPr>
              <p:spPr bwMode="auto">
                <a:xfrm flipH="1">
                  <a:off x="418933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sp>
              <p:nvSpPr>
                <p:cNvPr id="33" name="Arc 32">
                  <a:extLst>
                    <a:ext uri="{FF2B5EF4-FFF2-40B4-BE49-F238E27FC236}">
                      <a16:creationId xmlns:a16="http://schemas.microsoft.com/office/drawing/2014/main" id="{42EB96B4-1E20-413D-B7FA-A94509157125}"/>
                    </a:ext>
                  </a:extLst>
                </p:cNvPr>
                <p:cNvSpPr/>
                <p:nvPr/>
              </p:nvSpPr>
              <p:spPr>
                <a:xfrm rot="5012506">
                  <a:off x="4401070"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a:defRPr/>
                  </a:pPr>
                  <a:endParaRPr lang="en-US" sz="1836">
                    <a:ln>
                      <a:solidFill>
                        <a:srgbClr val="FFFFFF">
                          <a:alpha val="0"/>
                        </a:srgbClr>
                      </a:solidFill>
                    </a:ln>
                    <a:solidFill>
                      <a:srgbClr val="292929"/>
                    </a:solidFill>
                    <a:latin typeface="Segoe UI"/>
                  </a:endParaRPr>
                </a:p>
              </p:txBody>
            </p:sp>
            <p:sp>
              <p:nvSpPr>
                <p:cNvPr id="34" name="Arc 33">
                  <a:extLst>
                    <a:ext uri="{FF2B5EF4-FFF2-40B4-BE49-F238E27FC236}">
                      <a16:creationId xmlns:a16="http://schemas.microsoft.com/office/drawing/2014/main" id="{0931ABED-F31A-422A-BC42-210E18F34AEB}"/>
                    </a:ext>
                  </a:extLst>
                </p:cNvPr>
                <p:cNvSpPr/>
                <p:nvPr/>
              </p:nvSpPr>
              <p:spPr>
                <a:xfrm rot="16587494" flipH="1">
                  <a:off x="4444687"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a:defRPr/>
                  </a:pPr>
                  <a:endParaRPr lang="en-US" sz="1836">
                    <a:ln>
                      <a:solidFill>
                        <a:srgbClr val="FFFFFF">
                          <a:alpha val="0"/>
                        </a:srgbClr>
                      </a:solidFill>
                    </a:ln>
                    <a:solidFill>
                      <a:srgbClr val="292929"/>
                    </a:solidFill>
                    <a:latin typeface="Segoe UI"/>
                  </a:endParaRPr>
                </a:p>
              </p:txBody>
            </p:sp>
            <p:sp>
              <p:nvSpPr>
                <p:cNvPr id="35" name="Arc 34">
                  <a:extLst>
                    <a:ext uri="{FF2B5EF4-FFF2-40B4-BE49-F238E27FC236}">
                      <a16:creationId xmlns:a16="http://schemas.microsoft.com/office/drawing/2014/main" id="{F1CD707E-7E42-447E-AD8A-CEDD8864DBE4}"/>
                    </a:ext>
                  </a:extLst>
                </p:cNvPr>
                <p:cNvSpPr/>
                <p:nvPr/>
              </p:nvSpPr>
              <p:spPr>
                <a:xfrm rot="7395384">
                  <a:off x="4414927" y="3402642"/>
                  <a:ext cx="115444" cy="145075"/>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a:defRPr/>
                  </a:pPr>
                  <a:endParaRPr lang="en-US" sz="1836">
                    <a:ln>
                      <a:solidFill>
                        <a:srgbClr val="FFFFFF">
                          <a:alpha val="0"/>
                        </a:srgbClr>
                      </a:solidFill>
                    </a:ln>
                    <a:solidFill>
                      <a:srgbClr val="292929"/>
                    </a:solidFill>
                    <a:latin typeface="Segoe UI"/>
                  </a:endParaRPr>
                </a:p>
              </p:txBody>
            </p:sp>
            <p:cxnSp>
              <p:nvCxnSpPr>
                <p:cNvPr id="36" name="Straight Connector 35">
                  <a:extLst>
                    <a:ext uri="{FF2B5EF4-FFF2-40B4-BE49-F238E27FC236}">
                      <a16:creationId xmlns:a16="http://schemas.microsoft.com/office/drawing/2014/main" id="{3B0FE525-66D5-440F-B751-D8EAFBD852AE}"/>
                    </a:ext>
                  </a:extLst>
                </p:cNvPr>
                <p:cNvCxnSpPr>
                  <a:stCxn id="25" idx="4"/>
                  <a:endCxn id="27" idx="0"/>
                </p:cNvCxnSpPr>
                <p:nvPr/>
              </p:nvCxnSpPr>
              <p:spPr>
                <a:xfrm>
                  <a:off x="4433694" y="3523856"/>
                  <a:ext cx="0" cy="183597"/>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C8E51208-9B92-4809-AB57-47FF47ECF079}"/>
                    </a:ext>
                  </a:extLst>
                </p:cNvPr>
                <p:cNvSpPr>
                  <a:spLocks noChangeAspect="1" noChangeArrowheads="1"/>
                </p:cNvSpPr>
                <p:nvPr/>
              </p:nvSpPr>
              <p:spPr bwMode="auto">
                <a:xfrm>
                  <a:off x="4395727" y="357178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38" name="Straight Connector 37">
                  <a:extLst>
                    <a:ext uri="{FF2B5EF4-FFF2-40B4-BE49-F238E27FC236}">
                      <a16:creationId xmlns:a16="http://schemas.microsoft.com/office/drawing/2014/main" id="{31112367-1A2A-4A19-8277-D6D7BFF12280}"/>
                    </a:ext>
                  </a:extLst>
                </p:cNvPr>
                <p:cNvCxnSpPr>
                  <a:stCxn id="26" idx="4"/>
                  <a:endCxn id="28" idx="0"/>
                </p:cNvCxnSpPr>
                <p:nvPr/>
              </p:nvCxnSpPr>
              <p:spPr>
                <a:xfrm>
                  <a:off x="4557899" y="3523870"/>
                  <a:ext cx="0" cy="183597"/>
                </a:xfrm>
                <a:prstGeom prst="line">
                  <a:avLst/>
                </a:prstGeom>
                <a:noFill/>
                <a:ln w="9525" cap="flat" cmpd="sng" algn="ctr">
                  <a:solidFill>
                    <a:srgbClr val="0070C0"/>
                  </a:solidFill>
                  <a:prstDash val="solid"/>
                </a:ln>
                <a:effectLst/>
              </p:spPr>
            </p:cxnSp>
            <p:sp>
              <p:nvSpPr>
                <p:cNvPr id="39" name="Oval 38">
                  <a:extLst>
                    <a:ext uri="{FF2B5EF4-FFF2-40B4-BE49-F238E27FC236}">
                      <a16:creationId xmlns:a16="http://schemas.microsoft.com/office/drawing/2014/main" id="{F8DF45FC-A602-4A64-9A60-EFDE327089E8}"/>
                    </a:ext>
                  </a:extLst>
                </p:cNvPr>
                <p:cNvSpPr>
                  <a:spLocks noChangeAspect="1" noChangeArrowheads="1"/>
                </p:cNvSpPr>
                <p:nvPr/>
              </p:nvSpPr>
              <p:spPr bwMode="auto">
                <a:xfrm flipH="1">
                  <a:off x="4519931" y="357180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40" name="Straight Connector 39">
                  <a:extLst>
                    <a:ext uri="{FF2B5EF4-FFF2-40B4-BE49-F238E27FC236}">
                      <a16:creationId xmlns:a16="http://schemas.microsoft.com/office/drawing/2014/main" id="{807392D7-A352-4242-9171-580A1E85C10C}"/>
                    </a:ext>
                  </a:extLst>
                </p:cNvPr>
                <p:cNvCxnSpPr>
                  <a:stCxn id="26" idx="3"/>
                  <a:endCxn id="31" idx="7"/>
                </p:cNvCxnSpPr>
                <p:nvPr/>
              </p:nvCxnSpPr>
              <p:spPr>
                <a:xfrm>
                  <a:off x="4584747" y="3513615"/>
                  <a:ext cx="155848" cy="174003"/>
                </a:xfrm>
                <a:prstGeom prst="line">
                  <a:avLst/>
                </a:prstGeom>
                <a:noFill/>
                <a:ln w="9525" cap="flat" cmpd="sng" algn="ctr">
                  <a:solidFill>
                    <a:srgbClr val="0070C0"/>
                  </a:solidFill>
                  <a:prstDash val="solid"/>
                </a:ln>
                <a:effectLst/>
              </p:spPr>
            </p:cxnSp>
            <p:sp>
              <p:nvSpPr>
                <p:cNvPr id="41" name="Oval 40">
                  <a:extLst>
                    <a:ext uri="{FF2B5EF4-FFF2-40B4-BE49-F238E27FC236}">
                      <a16:creationId xmlns:a16="http://schemas.microsoft.com/office/drawing/2014/main" id="{9E500E3D-F8ED-4AA8-BC3E-3597C5BDB63C}"/>
                    </a:ext>
                  </a:extLst>
                </p:cNvPr>
                <p:cNvSpPr>
                  <a:spLocks noChangeAspect="1" noChangeArrowheads="1"/>
                </p:cNvSpPr>
                <p:nvPr/>
              </p:nvSpPr>
              <p:spPr bwMode="auto">
                <a:xfrm flipH="1">
                  <a:off x="4624703" y="356560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42" name="Straight Connector 41">
                  <a:extLst>
                    <a:ext uri="{FF2B5EF4-FFF2-40B4-BE49-F238E27FC236}">
                      <a16:creationId xmlns:a16="http://schemas.microsoft.com/office/drawing/2014/main" id="{5C428180-125A-47C4-94E0-1333D046D91C}"/>
                    </a:ext>
                  </a:extLst>
                </p:cNvPr>
                <p:cNvCxnSpPr>
                  <a:stCxn id="25" idx="3"/>
                  <a:endCxn id="32" idx="1"/>
                </p:cNvCxnSpPr>
                <p:nvPr/>
              </p:nvCxnSpPr>
              <p:spPr>
                <a:xfrm flipH="1">
                  <a:off x="4254148" y="3513602"/>
                  <a:ext cx="152699" cy="174016"/>
                </a:xfrm>
                <a:prstGeom prst="line">
                  <a:avLst/>
                </a:prstGeom>
                <a:noFill/>
                <a:ln w="9525" cap="flat" cmpd="sng" algn="ctr">
                  <a:solidFill>
                    <a:srgbClr val="0070C0"/>
                  </a:solidFill>
                  <a:prstDash val="solid"/>
                </a:ln>
                <a:effectLst/>
              </p:spPr>
            </p:cxnSp>
            <p:sp>
              <p:nvSpPr>
                <p:cNvPr id="43" name="Oval 42">
                  <a:extLst>
                    <a:ext uri="{FF2B5EF4-FFF2-40B4-BE49-F238E27FC236}">
                      <a16:creationId xmlns:a16="http://schemas.microsoft.com/office/drawing/2014/main" id="{CF3F6501-5EF1-44FA-ABF5-A372CCCBB7F6}"/>
                    </a:ext>
                  </a:extLst>
                </p:cNvPr>
                <p:cNvSpPr>
                  <a:spLocks noChangeAspect="1" noChangeArrowheads="1"/>
                </p:cNvSpPr>
                <p:nvPr/>
              </p:nvSpPr>
              <p:spPr bwMode="auto">
                <a:xfrm>
                  <a:off x="4296461" y="3565599"/>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kern="0">
                    <a:ln>
                      <a:solidFill>
                        <a:srgbClr val="FFFFFF">
                          <a:alpha val="0"/>
                        </a:srgbClr>
                      </a:solidFill>
                    </a:ln>
                    <a:solidFill>
                      <a:srgbClr val="292929"/>
                    </a:solidFill>
                    <a:latin typeface="Segoe UI"/>
                  </a:endParaRPr>
                </a:p>
              </p:txBody>
            </p:sp>
            <p:cxnSp>
              <p:nvCxnSpPr>
                <p:cNvPr id="44" name="Straight Connector 43">
                  <a:extLst>
                    <a:ext uri="{FF2B5EF4-FFF2-40B4-BE49-F238E27FC236}">
                      <a16:creationId xmlns:a16="http://schemas.microsoft.com/office/drawing/2014/main" id="{A7DA985B-D5CD-487C-93B2-097FB41B4F6E}"/>
                    </a:ext>
                  </a:extLst>
                </p:cNvPr>
                <p:cNvCxnSpPr>
                  <a:stCxn id="37" idx="3"/>
                  <a:endCxn id="30" idx="7"/>
                </p:cNvCxnSpPr>
                <p:nvPr/>
              </p:nvCxnSpPr>
              <p:spPr>
                <a:xfrm flipH="1">
                  <a:off x="4357345" y="3631553"/>
                  <a:ext cx="49502" cy="67921"/>
                </a:xfrm>
                <a:prstGeom prst="line">
                  <a:avLst/>
                </a:prstGeom>
                <a:noFill/>
                <a:ln w="9525" cap="flat" cmpd="sng" algn="ctr">
                  <a:solidFill>
                    <a:srgbClr val="0070C0"/>
                  </a:solidFill>
                  <a:prstDash val="solid"/>
                </a:ln>
                <a:effectLst/>
              </p:spPr>
            </p:cxnSp>
            <p:cxnSp>
              <p:nvCxnSpPr>
                <p:cNvPr id="45" name="Straight Connector 44">
                  <a:extLst>
                    <a:ext uri="{FF2B5EF4-FFF2-40B4-BE49-F238E27FC236}">
                      <a16:creationId xmlns:a16="http://schemas.microsoft.com/office/drawing/2014/main" id="{25A5D861-7565-497C-947D-D493600C2535}"/>
                    </a:ext>
                  </a:extLst>
                </p:cNvPr>
                <p:cNvCxnSpPr>
                  <a:stCxn id="39" idx="3"/>
                  <a:endCxn id="29" idx="7"/>
                </p:cNvCxnSpPr>
                <p:nvPr/>
              </p:nvCxnSpPr>
              <p:spPr>
                <a:xfrm>
                  <a:off x="4584747" y="3631567"/>
                  <a:ext cx="51077" cy="67907"/>
                </a:xfrm>
                <a:prstGeom prst="line">
                  <a:avLst/>
                </a:prstGeom>
                <a:noFill/>
                <a:ln w="9525" cap="flat" cmpd="sng" algn="ctr">
                  <a:solidFill>
                    <a:srgbClr val="0070C0"/>
                  </a:solidFill>
                  <a:prstDash val="solid"/>
                </a:ln>
                <a:effectLst/>
              </p:spPr>
            </p:cxnSp>
          </p:grpSp>
        </p:grpSp>
        <p:grpSp>
          <p:nvGrpSpPr>
            <p:cNvPr id="17" name="Group 4">
              <a:extLst>
                <a:ext uri="{FF2B5EF4-FFF2-40B4-BE49-F238E27FC236}">
                  <a16:creationId xmlns:a16="http://schemas.microsoft.com/office/drawing/2014/main" id="{8FCC1A34-E8A9-4C80-9770-40FCF4F55893}"/>
                </a:ext>
              </a:extLst>
            </p:cNvPr>
            <p:cNvGrpSpPr>
              <a:grpSpLocks noChangeAspect="1"/>
            </p:cNvGrpSpPr>
            <p:nvPr/>
          </p:nvGrpSpPr>
          <p:grpSpPr bwMode="auto">
            <a:xfrm>
              <a:off x="8350516" y="1809998"/>
              <a:ext cx="648038" cy="643953"/>
              <a:chOff x="3125" y="1415"/>
              <a:chExt cx="1586" cy="1576"/>
            </a:xfrm>
            <a:solidFill>
              <a:srgbClr val="FFFFFF"/>
            </a:solidFill>
          </p:grpSpPr>
          <p:sp>
            <p:nvSpPr>
              <p:cNvPr id="20" name="Freeform 5">
                <a:extLst>
                  <a:ext uri="{FF2B5EF4-FFF2-40B4-BE49-F238E27FC236}">
                    <a16:creationId xmlns:a16="http://schemas.microsoft.com/office/drawing/2014/main" id="{143F876A-44DD-41AD-87A2-40CCAB829CF9}"/>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sp>
            <p:nvSpPr>
              <p:cNvPr id="21" name="Freeform 6">
                <a:extLst>
                  <a:ext uri="{FF2B5EF4-FFF2-40B4-BE49-F238E27FC236}">
                    <a16:creationId xmlns:a16="http://schemas.microsoft.com/office/drawing/2014/main" id="{A9287D1D-7665-4191-B758-BBDB1F487F94}"/>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sp>
            <p:nvSpPr>
              <p:cNvPr id="22" name="Freeform 7">
                <a:extLst>
                  <a:ext uri="{FF2B5EF4-FFF2-40B4-BE49-F238E27FC236}">
                    <a16:creationId xmlns:a16="http://schemas.microsoft.com/office/drawing/2014/main" id="{969E3F16-E726-4E3B-A276-C8FA4A4DE400}"/>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endParaRPr>
              </a:p>
            </p:txBody>
          </p:sp>
        </p:grpSp>
        <p:sp>
          <p:nvSpPr>
            <p:cNvPr id="18" name="Rectangle 17">
              <a:extLst>
                <a:ext uri="{FF2B5EF4-FFF2-40B4-BE49-F238E27FC236}">
                  <a16:creationId xmlns:a16="http://schemas.microsoft.com/office/drawing/2014/main" id="{5EDA5F4D-736D-4AB8-A143-141A3ABFF797}"/>
                </a:ext>
              </a:extLst>
            </p:cNvPr>
            <p:cNvSpPr/>
            <p:nvPr/>
          </p:nvSpPr>
          <p:spPr>
            <a:xfrm>
              <a:off x="9117125" y="1959918"/>
              <a:ext cx="1466298"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69">
                <a:defRPr/>
              </a:pPr>
              <a:r>
                <a:rPr lang="en-US" sz="1632">
                  <a:ln>
                    <a:solidFill>
                      <a:srgbClr val="FFFFFF">
                        <a:alpha val="0"/>
                      </a:srgbClr>
                    </a:solidFill>
                  </a:ln>
                  <a:solidFill>
                    <a:srgbClr val="FFFFFF"/>
                  </a:solidFill>
                  <a:latin typeface="Segoe"/>
                </a:rPr>
                <a:t>Active Directory</a:t>
              </a:r>
            </a:p>
          </p:txBody>
        </p:sp>
        <p:pic>
          <p:nvPicPr>
            <p:cNvPr id="19" name="Picture 18">
              <a:extLst>
                <a:ext uri="{FF2B5EF4-FFF2-40B4-BE49-F238E27FC236}">
                  <a16:creationId xmlns:a16="http://schemas.microsoft.com/office/drawing/2014/main" id="{FBFD3538-A177-4F99-9995-407AFD2495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174" y="1590015"/>
              <a:ext cx="1882592" cy="436495"/>
            </a:xfrm>
            <a:prstGeom prst="rect">
              <a:avLst/>
            </a:prstGeom>
          </p:spPr>
        </p:pic>
      </p:grpSp>
      <p:grpSp>
        <p:nvGrpSpPr>
          <p:cNvPr id="46" name="Group 45">
            <a:extLst>
              <a:ext uri="{FF2B5EF4-FFF2-40B4-BE49-F238E27FC236}">
                <a16:creationId xmlns:a16="http://schemas.microsoft.com/office/drawing/2014/main" id="{6B0A635D-FD3D-468D-A1AD-29EA17AE0BF4}"/>
              </a:ext>
            </a:extLst>
          </p:cNvPr>
          <p:cNvGrpSpPr/>
          <p:nvPr/>
        </p:nvGrpSpPr>
        <p:grpSpPr>
          <a:xfrm>
            <a:off x="3226737" y="3912091"/>
            <a:ext cx="1696017" cy="1706953"/>
            <a:chOff x="1217915" y="4007609"/>
            <a:chExt cx="2260915" cy="2275493"/>
          </a:xfrm>
        </p:grpSpPr>
        <p:sp>
          <p:nvSpPr>
            <p:cNvPr id="47" name="Freeform 83">
              <a:extLst>
                <a:ext uri="{FF2B5EF4-FFF2-40B4-BE49-F238E27FC236}">
                  <a16:creationId xmlns:a16="http://schemas.microsoft.com/office/drawing/2014/main" id="{C279D9D9-4E47-4B21-B334-2D758B1D4889}"/>
                </a:ext>
              </a:extLst>
            </p:cNvPr>
            <p:cNvSpPr>
              <a:spLocks noEditPoints="1"/>
            </p:cNvSpPr>
            <p:nvPr/>
          </p:nvSpPr>
          <p:spPr bwMode="auto">
            <a:xfrm>
              <a:off x="1217915" y="4007609"/>
              <a:ext cx="2115858" cy="2275493"/>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rgbClr val="008272"/>
            </a:solidFill>
            <a:ln>
              <a:noFill/>
            </a:ln>
          </p:spPr>
          <p:txBody>
            <a:bodyPr vert="horz" wrap="square" lIns="89642" tIns="44821" rIns="89642" bIns="44821" numCol="1" anchor="t" anchorCtr="0" compatLnSpc="1">
              <a:prstTxWarp prst="textNoShape">
                <a:avLst/>
              </a:prstTxWarp>
            </a:bodyPr>
            <a:lstStyle/>
            <a:p>
              <a:pPr>
                <a:defRPr/>
              </a:pPr>
              <a:endParaRPr lang="en-US" sz="1765" kern="0">
                <a:latin typeface="Segoe UI" pitchFamily="34" charset="0"/>
                <a:ea typeface="Segoe UI" pitchFamily="34" charset="0"/>
                <a:cs typeface="Segoe UI" pitchFamily="34" charset="0"/>
              </a:endParaRPr>
            </a:p>
          </p:txBody>
        </p:sp>
        <p:sp>
          <p:nvSpPr>
            <p:cNvPr id="48" name="TextBox 47">
              <a:extLst>
                <a:ext uri="{FF2B5EF4-FFF2-40B4-BE49-F238E27FC236}">
                  <a16:creationId xmlns:a16="http://schemas.microsoft.com/office/drawing/2014/main" id="{C533BFDA-CFF8-4543-A2BA-751977A6DA02}"/>
                </a:ext>
              </a:extLst>
            </p:cNvPr>
            <p:cNvSpPr txBox="1"/>
            <p:nvPr/>
          </p:nvSpPr>
          <p:spPr>
            <a:xfrm>
              <a:off x="2183431" y="5303009"/>
              <a:ext cx="1295399" cy="724002"/>
            </a:xfrm>
            <a:prstGeom prst="rect">
              <a:avLst/>
            </a:prstGeom>
            <a:noFill/>
          </p:spPr>
          <p:txBody>
            <a:bodyPr wrap="square" lIns="179285" tIns="143428" rIns="179285" bIns="143428" rtlCol="0">
              <a:spAutoFit/>
            </a:bodyPr>
            <a:lstStyle/>
            <a:p>
              <a:pPr algn="ctr">
                <a:lnSpc>
                  <a:spcPct val="70000"/>
                </a:lnSpc>
                <a:spcAft>
                  <a:spcPts val="588"/>
                </a:spcAft>
                <a:defRPr/>
              </a:pPr>
              <a:r>
                <a:rPr lang="en-US" sz="2353" kern="0">
                  <a:latin typeface="Segoe UI" pitchFamily="34" charset="0"/>
                  <a:ea typeface="Segoe UI" pitchFamily="34" charset="0"/>
                  <a:cs typeface="Segoe UI" pitchFamily="34" charset="0"/>
                </a:rPr>
                <a:t>User</a:t>
              </a:r>
            </a:p>
          </p:txBody>
        </p:sp>
      </p:grpSp>
      <p:grpSp>
        <p:nvGrpSpPr>
          <p:cNvPr id="49" name="Group 48">
            <a:extLst>
              <a:ext uri="{FF2B5EF4-FFF2-40B4-BE49-F238E27FC236}">
                <a16:creationId xmlns:a16="http://schemas.microsoft.com/office/drawing/2014/main" id="{B9BE933D-BA9E-4ABB-AFCB-89C8299E1077}"/>
              </a:ext>
            </a:extLst>
          </p:cNvPr>
          <p:cNvGrpSpPr/>
          <p:nvPr/>
        </p:nvGrpSpPr>
        <p:grpSpPr>
          <a:xfrm>
            <a:off x="183263" y="2354261"/>
            <a:ext cx="2172524" cy="4209014"/>
            <a:chOff x="251761" y="1018778"/>
            <a:chExt cx="2834640" cy="5207376"/>
          </a:xfrm>
        </p:grpSpPr>
        <p:sp>
          <p:nvSpPr>
            <p:cNvPr id="50" name="Rectangle 12">
              <a:extLst>
                <a:ext uri="{FF2B5EF4-FFF2-40B4-BE49-F238E27FC236}">
                  <a16:creationId xmlns:a16="http://schemas.microsoft.com/office/drawing/2014/main" id="{24308510-B825-40BD-A4BB-761C7701C271}"/>
                </a:ext>
              </a:extLst>
            </p:cNvPr>
            <p:cNvSpPr/>
            <p:nvPr/>
          </p:nvSpPr>
          <p:spPr bwMode="auto">
            <a:xfrm>
              <a:off x="251761" y="3406681"/>
              <a:ext cx="2834640" cy="2819473"/>
            </a:xfrm>
            <a:custGeom>
              <a:avLst/>
              <a:gdLst>
                <a:gd name="connsiteX0" fmla="*/ 0 w 2827509"/>
                <a:gd name="connsiteY0" fmla="*/ 0 h 5181957"/>
                <a:gd name="connsiteX1" fmla="*/ 2827509 w 2827509"/>
                <a:gd name="connsiteY1" fmla="*/ 0 h 5181957"/>
                <a:gd name="connsiteX2" fmla="*/ 2827509 w 2827509"/>
                <a:gd name="connsiteY2" fmla="*/ 5181957 h 5181957"/>
                <a:gd name="connsiteX3" fmla="*/ 0 w 2827509"/>
                <a:gd name="connsiteY3" fmla="*/ 5181957 h 5181957"/>
                <a:gd name="connsiteX4" fmla="*/ 0 w 2827509"/>
                <a:gd name="connsiteY4" fmla="*/ 0 h 518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509" h="5181957">
                  <a:moveTo>
                    <a:pt x="0" y="0"/>
                  </a:moveTo>
                  <a:lnTo>
                    <a:pt x="2827509" y="0"/>
                  </a:lnTo>
                  <a:lnTo>
                    <a:pt x="2827509" y="5181957"/>
                  </a:lnTo>
                  <a:lnTo>
                    <a:pt x="0" y="5181957"/>
                  </a:lnTo>
                  <a:lnTo>
                    <a:pt x="0" y="0"/>
                  </a:lnTo>
                  <a:close/>
                </a:path>
              </a:pathLst>
            </a:cu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8E873B4-D379-471D-8F7F-433B44BA0DB3}"/>
                </a:ext>
              </a:extLst>
            </p:cNvPr>
            <p:cNvSpPr/>
            <p:nvPr/>
          </p:nvSpPr>
          <p:spPr bwMode="auto">
            <a:xfrm>
              <a:off x="251761"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42" normalizeH="0" baseline="0" noProof="0" dirty="0">
                  <a:ln>
                    <a:noFill/>
                  </a:ln>
                  <a:solidFill>
                    <a:srgbClr val="FFFFFF"/>
                  </a:solidFill>
                  <a:effectLst/>
                  <a:uLnTx/>
                  <a:uFillTx/>
                  <a:latin typeface="Calibri" panose="020F0502020204030204"/>
                  <a:ea typeface="+mn-ea"/>
                  <a:cs typeface="+mn-cs"/>
                </a:rPr>
                <a:t>(Pure) Cloud Identity</a:t>
              </a:r>
            </a:p>
          </p:txBody>
        </p:sp>
        <p:sp>
          <p:nvSpPr>
            <p:cNvPr id="52" name="TextBox 51">
              <a:extLst>
                <a:ext uri="{FF2B5EF4-FFF2-40B4-BE49-F238E27FC236}">
                  <a16:creationId xmlns:a16="http://schemas.microsoft.com/office/drawing/2014/main" id="{23AA3D43-862B-495D-86FC-D0AF604E3ECC}"/>
                </a:ext>
              </a:extLst>
            </p:cNvPr>
            <p:cNvSpPr txBox="1"/>
            <p:nvPr/>
          </p:nvSpPr>
          <p:spPr>
            <a:xfrm>
              <a:off x="251761" y="5081581"/>
              <a:ext cx="2811368" cy="498690"/>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Independent </a:t>
              </a:r>
              <a:b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cloud identity</a:t>
              </a:r>
            </a:p>
          </p:txBody>
        </p:sp>
        <p:grpSp>
          <p:nvGrpSpPr>
            <p:cNvPr id="53" name="Group 52">
              <a:extLst>
                <a:ext uri="{FF2B5EF4-FFF2-40B4-BE49-F238E27FC236}">
                  <a16:creationId xmlns:a16="http://schemas.microsoft.com/office/drawing/2014/main" id="{58D50A76-A6AF-4C2D-B2AA-BB2778E5873D}"/>
                </a:ext>
              </a:extLst>
            </p:cNvPr>
            <p:cNvGrpSpPr/>
            <p:nvPr/>
          </p:nvGrpSpPr>
          <p:grpSpPr>
            <a:xfrm>
              <a:off x="251761" y="1912696"/>
              <a:ext cx="2834640" cy="1076562"/>
              <a:chOff x="245159" y="1950796"/>
              <a:chExt cx="2834640" cy="1076562"/>
            </a:xfrm>
          </p:grpSpPr>
          <p:sp>
            <p:nvSpPr>
              <p:cNvPr id="55" name="Rectangle 75">
                <a:extLst>
                  <a:ext uri="{FF2B5EF4-FFF2-40B4-BE49-F238E27FC236}">
                    <a16:creationId xmlns:a16="http://schemas.microsoft.com/office/drawing/2014/main" id="{AC5C1178-BF0A-4680-ABD3-92647AA7DD5B}"/>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56" name="Picture 6">
                <a:extLst>
                  <a:ext uri="{FF2B5EF4-FFF2-40B4-BE49-F238E27FC236}">
                    <a16:creationId xmlns:a16="http://schemas.microsoft.com/office/drawing/2014/main" id="{7B735B44-DFD9-419D-AFEA-5F9E72889A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54" name="Rectangle 60">
              <a:extLst>
                <a:ext uri="{FF2B5EF4-FFF2-40B4-BE49-F238E27FC236}">
                  <a16:creationId xmlns:a16="http://schemas.microsoft.com/office/drawing/2014/main" id="{89D16508-DBAF-418E-81B8-62D0D309EAAF}"/>
                </a:ext>
              </a:extLst>
            </p:cNvPr>
            <p:cNvSpPr/>
            <p:nvPr/>
          </p:nvSpPr>
          <p:spPr bwMode="auto">
            <a:xfrm>
              <a:off x="251761" y="2922049"/>
              <a:ext cx="2834640" cy="484632"/>
            </a:xfrm>
            <a:custGeom>
              <a:avLst/>
              <a:gdLst>
                <a:gd name="connsiteX0" fmla="*/ 0 w 2843784"/>
                <a:gd name="connsiteY0" fmla="*/ 0 h 484632"/>
                <a:gd name="connsiteX1" fmla="*/ 2843784 w 2843784"/>
                <a:gd name="connsiteY1" fmla="*/ 0 h 484632"/>
                <a:gd name="connsiteX2" fmla="*/ 2843784 w 2843784"/>
                <a:gd name="connsiteY2" fmla="*/ 484632 h 484632"/>
                <a:gd name="connsiteX3" fmla="*/ 0 w 2843784"/>
                <a:gd name="connsiteY3" fmla="*/ 484632 h 484632"/>
                <a:gd name="connsiteX4" fmla="*/ 0 w 2843784"/>
                <a:gd name="connsiteY4" fmla="*/ 0 h 48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484632">
                  <a:moveTo>
                    <a:pt x="0" y="0"/>
                  </a:moveTo>
                  <a:lnTo>
                    <a:pt x="2843784" y="0"/>
                  </a:lnTo>
                  <a:lnTo>
                    <a:pt x="2843784" y="484632"/>
                  </a:lnTo>
                  <a:lnTo>
                    <a:pt x="0" y="484632"/>
                  </a:lnTo>
                  <a:lnTo>
                    <a:pt x="0" y="0"/>
                  </a:lnTo>
                  <a:close/>
                </a:path>
              </a:pathLst>
            </a:cu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grpSp>
        <p:nvGrpSpPr>
          <p:cNvPr id="57" name="Group 56">
            <a:extLst>
              <a:ext uri="{FF2B5EF4-FFF2-40B4-BE49-F238E27FC236}">
                <a16:creationId xmlns:a16="http://schemas.microsoft.com/office/drawing/2014/main" id="{06FFF65A-75D8-4BCC-9F5C-86E15784A36D}"/>
              </a:ext>
            </a:extLst>
          </p:cNvPr>
          <p:cNvGrpSpPr/>
          <p:nvPr/>
        </p:nvGrpSpPr>
        <p:grpSpPr>
          <a:xfrm>
            <a:off x="1864086" y="3588701"/>
            <a:ext cx="564407" cy="565246"/>
            <a:chOff x="1273427" y="3123526"/>
            <a:chExt cx="709560" cy="701011"/>
          </a:xfrm>
          <a:solidFill>
            <a:srgbClr val="006256"/>
          </a:solidFill>
        </p:grpSpPr>
        <p:sp>
          <p:nvSpPr>
            <p:cNvPr id="58" name="Freeform 126">
              <a:extLst>
                <a:ext uri="{FF2B5EF4-FFF2-40B4-BE49-F238E27FC236}">
                  <a16:creationId xmlns:a16="http://schemas.microsoft.com/office/drawing/2014/main" id="{13A89310-8206-4476-8AC9-BF84876314B1}"/>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59" name="Oval 58">
              <a:extLst>
                <a:ext uri="{FF2B5EF4-FFF2-40B4-BE49-F238E27FC236}">
                  <a16:creationId xmlns:a16="http://schemas.microsoft.com/office/drawing/2014/main" id="{8D3C8AAE-BEEA-40F5-BF34-21BFC1CCB31F}"/>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60" name="Oval 59">
              <a:extLst>
                <a:ext uri="{FF2B5EF4-FFF2-40B4-BE49-F238E27FC236}">
                  <a16:creationId xmlns:a16="http://schemas.microsoft.com/office/drawing/2014/main" id="{4F3892EF-B44B-46B5-95AA-49C8C6AEF66E}"/>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61" name="Oval 60">
              <a:extLst>
                <a:ext uri="{FF2B5EF4-FFF2-40B4-BE49-F238E27FC236}">
                  <a16:creationId xmlns:a16="http://schemas.microsoft.com/office/drawing/2014/main" id="{34F20280-730C-4746-8AD7-CD58403DF091}"/>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62" name="Oval 61">
              <a:extLst>
                <a:ext uri="{FF2B5EF4-FFF2-40B4-BE49-F238E27FC236}">
                  <a16:creationId xmlns:a16="http://schemas.microsoft.com/office/drawing/2014/main" id="{45F62F34-8700-485B-81B4-427DF620F220}"/>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63" name="Straight Connector 62">
              <a:extLst>
                <a:ext uri="{FF2B5EF4-FFF2-40B4-BE49-F238E27FC236}">
                  <a16:creationId xmlns:a16="http://schemas.microsoft.com/office/drawing/2014/main" id="{DB060486-071F-44B2-B95B-2019435071C3}"/>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64" name="Straight Connector 63">
              <a:extLst>
                <a:ext uri="{FF2B5EF4-FFF2-40B4-BE49-F238E27FC236}">
                  <a16:creationId xmlns:a16="http://schemas.microsoft.com/office/drawing/2014/main" id="{1234228B-31A7-4560-908B-3596B86D1C2A}"/>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65" name="Straight Connector 64">
              <a:extLst>
                <a:ext uri="{FF2B5EF4-FFF2-40B4-BE49-F238E27FC236}">
                  <a16:creationId xmlns:a16="http://schemas.microsoft.com/office/drawing/2014/main" id="{C4FD3D5D-158C-4F7A-A286-4BBD482117FB}"/>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66" name="Straight Connector 65">
              <a:extLst>
                <a:ext uri="{FF2B5EF4-FFF2-40B4-BE49-F238E27FC236}">
                  <a16:creationId xmlns:a16="http://schemas.microsoft.com/office/drawing/2014/main" id="{CD97BB44-50A6-4CD4-906B-BA130BA402DD}"/>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67" name="Straight Connector 66">
              <a:extLst>
                <a:ext uri="{FF2B5EF4-FFF2-40B4-BE49-F238E27FC236}">
                  <a16:creationId xmlns:a16="http://schemas.microsoft.com/office/drawing/2014/main" id="{740827CE-21BD-4E7C-9E0C-20F640E8216D}"/>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sp>
        <p:nvSpPr>
          <p:cNvPr id="68" name="TextBox 67">
            <a:extLst>
              <a:ext uri="{FF2B5EF4-FFF2-40B4-BE49-F238E27FC236}">
                <a16:creationId xmlns:a16="http://schemas.microsoft.com/office/drawing/2014/main" id="{47D894C8-F6BB-4832-B987-9657139F0D2B}"/>
              </a:ext>
            </a:extLst>
          </p:cNvPr>
          <p:cNvSpPr txBox="1"/>
          <p:nvPr/>
        </p:nvSpPr>
        <p:spPr>
          <a:xfrm>
            <a:off x="423918" y="6578551"/>
            <a:ext cx="1766830" cy="246221"/>
          </a:xfrm>
          <a:prstGeom prst="rect">
            <a:avLst/>
          </a:prstGeom>
          <a:noFill/>
        </p:spPr>
        <p:txBody>
          <a:bodyPr wrap="none" rtlCol="0">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in the cloud</a:t>
            </a:r>
            <a:endParaRPr lang="en-US" sz="1000" i="1" dirty="0">
              <a:solidFill>
                <a:srgbClr val="0070C0"/>
              </a:solidFill>
            </a:endParaRPr>
          </a:p>
        </p:txBody>
      </p:sp>
      <p:cxnSp>
        <p:nvCxnSpPr>
          <p:cNvPr id="69" name="Straight Connector 68">
            <a:extLst>
              <a:ext uri="{FF2B5EF4-FFF2-40B4-BE49-F238E27FC236}">
                <a16:creationId xmlns:a16="http://schemas.microsoft.com/office/drawing/2014/main" id="{790F5C7B-3A92-4CEA-A72E-C2AF836437DA}"/>
              </a:ext>
            </a:extLst>
          </p:cNvPr>
          <p:cNvCxnSpPr/>
          <p:nvPr/>
        </p:nvCxnSpPr>
        <p:spPr>
          <a:xfrm>
            <a:off x="2469238" y="1527945"/>
            <a:ext cx="0" cy="544399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A22B248-0C53-457F-824A-8D63E967355B}"/>
              </a:ext>
            </a:extLst>
          </p:cNvPr>
          <p:cNvSpPr/>
          <p:nvPr/>
        </p:nvSpPr>
        <p:spPr>
          <a:xfrm>
            <a:off x="6036562" y="1567968"/>
            <a:ext cx="6216650" cy="954107"/>
          </a:xfrm>
          <a:prstGeom prst="rect">
            <a:avLst/>
          </a:prstGeom>
        </p:spPr>
        <p:txBody>
          <a:bodyPr>
            <a:spAutoFit/>
          </a:bodyPr>
          <a:lstStyle/>
          <a:p>
            <a:pPr marL="285750" indent="-285750" algn="l">
              <a:buFont typeface="Wingdings" panose="05000000000000000000" pitchFamily="2" charset="2"/>
              <a:buChar char="§"/>
            </a:pPr>
            <a:r>
              <a:rPr lang="en-AU" sz="1400" b="1" dirty="0">
                <a:latin typeface="Segoe UI" pitchFamily="34" charset="0"/>
                <a:ea typeface="Segoe UI" pitchFamily="34" charset="0"/>
                <a:cs typeface="Segoe UI" pitchFamily="34" charset="0"/>
              </a:rPr>
              <a:t>The user identities and associated passwords reside in the cloud and no synchronization takes place with the on-premises Active Directory. </a:t>
            </a:r>
          </a:p>
          <a:p>
            <a:pPr marL="285750" indent="-285750" algn="l">
              <a:buFont typeface="Wingdings" panose="05000000000000000000" pitchFamily="2" charset="2"/>
              <a:buChar char="§"/>
            </a:pPr>
            <a:r>
              <a:rPr lang="en-AU" sz="1400" b="1" dirty="0">
                <a:latin typeface="Segoe UI" pitchFamily="34" charset="0"/>
                <a:ea typeface="Segoe UI" pitchFamily="34" charset="0"/>
                <a:cs typeface="Segoe UI" pitchFamily="34" charset="0"/>
              </a:rPr>
              <a:t>In this case, </a:t>
            </a:r>
            <a:r>
              <a:rPr lang="en-AU" sz="1400" b="1" i="1" dirty="0">
                <a:latin typeface="Segoe UI" pitchFamily="34" charset="0"/>
                <a:ea typeface="Segoe UI" pitchFamily="34" charset="0"/>
                <a:cs typeface="Segoe UI" pitchFamily="34" charset="0"/>
              </a:rPr>
              <a:t>authentication always occurs in the cloud</a:t>
            </a:r>
            <a:r>
              <a:rPr lang="en-AU" sz="1400" b="1" dirty="0">
                <a:latin typeface="Segoe UI" pitchFamily="34" charset="0"/>
                <a:ea typeface="Segoe UI" pitchFamily="34" charset="0"/>
                <a:cs typeface="Segoe UI" pitchFamily="34" charset="0"/>
              </a:rPr>
              <a:t> </a:t>
            </a:r>
            <a:endParaRPr lang="fr-FR" sz="1200" b="1" dirty="0"/>
          </a:p>
        </p:txBody>
      </p:sp>
    </p:spTree>
    <p:extLst>
      <p:ext uri="{BB962C8B-B14F-4D97-AF65-F5344CB8AC3E}">
        <p14:creationId xmlns:p14="http://schemas.microsoft.com/office/powerpoint/2010/main" val="2322268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5662CB-AE70-4FF7-B4BE-4D83BD125D3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30</a:t>
            </a:fld>
            <a:endParaRPr lang="en-US" dirty="0"/>
          </a:p>
        </p:txBody>
      </p:sp>
      <p:sp>
        <p:nvSpPr>
          <p:cNvPr id="3" name="Text Placeholder 2">
            <a:extLst>
              <a:ext uri="{FF2B5EF4-FFF2-40B4-BE49-F238E27FC236}">
                <a16:creationId xmlns:a16="http://schemas.microsoft.com/office/drawing/2014/main" id="{7E902681-05B4-45C5-B992-78CE4067D6A3}"/>
              </a:ext>
            </a:extLst>
          </p:cNvPr>
          <p:cNvSpPr>
            <a:spLocks noGrp="1"/>
          </p:cNvSpPr>
          <p:nvPr>
            <p:ph type="body" sz="quarter" idx="13"/>
          </p:nvPr>
        </p:nvSpPr>
        <p:spPr/>
        <p:txBody>
          <a:bodyPr/>
          <a:lstStyle/>
          <a:p>
            <a:r>
              <a:rPr lang="en-US" dirty="0"/>
              <a:t>Azure AD Identity Models (2/5) – </a:t>
            </a:r>
            <a:r>
              <a:rPr lang="en-US" b="1" dirty="0"/>
              <a:t>Synchronized Identity </a:t>
            </a:r>
            <a:r>
              <a:rPr lang="en-US" sz="2000" b="1" dirty="0"/>
              <a:t>(Password Hash Sync) overview</a:t>
            </a:r>
            <a:endParaRPr lang="en-US" b="1" dirty="0"/>
          </a:p>
        </p:txBody>
      </p:sp>
      <p:cxnSp>
        <p:nvCxnSpPr>
          <p:cNvPr id="62" name="Elbow Connector 68">
            <a:extLst>
              <a:ext uri="{FF2B5EF4-FFF2-40B4-BE49-F238E27FC236}">
                <a16:creationId xmlns:a16="http://schemas.microsoft.com/office/drawing/2014/main" id="{F0903EDD-53C6-4D3B-8EC8-A8FCFACB7CC1}"/>
              </a:ext>
            </a:extLst>
          </p:cNvPr>
          <p:cNvCxnSpPr/>
          <p:nvPr/>
        </p:nvCxnSpPr>
        <p:spPr>
          <a:xfrm>
            <a:off x="5884997" y="2697780"/>
            <a:ext cx="4120547" cy="3171350"/>
          </a:xfrm>
          <a:prstGeom prst="bentConnector3">
            <a:avLst>
              <a:gd name="adj1" fmla="val 50000"/>
            </a:avLst>
          </a:prstGeom>
          <a:noFill/>
          <a:ln w="57150" cap="rnd" cmpd="sng" algn="ctr">
            <a:solidFill>
              <a:srgbClr val="E7E6E6">
                <a:lumMod val="25000"/>
              </a:srgbClr>
            </a:solidFill>
            <a:prstDash val="solid"/>
            <a:headEnd type="triangle"/>
            <a:tailEnd type="none"/>
          </a:ln>
          <a:effectLst/>
        </p:spPr>
      </p:cxnSp>
      <p:cxnSp>
        <p:nvCxnSpPr>
          <p:cNvPr id="63" name="Elbow Connector 67">
            <a:extLst>
              <a:ext uri="{FF2B5EF4-FFF2-40B4-BE49-F238E27FC236}">
                <a16:creationId xmlns:a16="http://schemas.microsoft.com/office/drawing/2014/main" id="{504E599B-0112-42A0-8E86-EB7764892861}"/>
              </a:ext>
            </a:extLst>
          </p:cNvPr>
          <p:cNvCxnSpPr/>
          <p:nvPr/>
        </p:nvCxnSpPr>
        <p:spPr>
          <a:xfrm>
            <a:off x="5884996" y="2315491"/>
            <a:ext cx="4242011" cy="3172626"/>
          </a:xfrm>
          <a:prstGeom prst="bentConnector3">
            <a:avLst>
              <a:gd name="adj1" fmla="val 57744"/>
            </a:avLst>
          </a:prstGeom>
          <a:noFill/>
          <a:ln w="57150" cap="rnd" cmpd="sng" algn="ctr">
            <a:solidFill>
              <a:srgbClr val="E7E6E6">
                <a:lumMod val="25000"/>
              </a:srgbClr>
            </a:solidFill>
            <a:prstDash val="dash"/>
            <a:bevel/>
            <a:headEnd type="triangle"/>
            <a:tailEnd type="none"/>
          </a:ln>
          <a:effectLst/>
        </p:spPr>
      </p:cxnSp>
      <p:sp>
        <p:nvSpPr>
          <p:cNvPr id="76" name="TextBox 75">
            <a:extLst>
              <a:ext uri="{FF2B5EF4-FFF2-40B4-BE49-F238E27FC236}">
                <a16:creationId xmlns:a16="http://schemas.microsoft.com/office/drawing/2014/main" id="{CEFA3408-EF55-452B-AEB3-20E14DC4C792}"/>
              </a:ext>
            </a:extLst>
          </p:cNvPr>
          <p:cNvSpPr txBox="1"/>
          <p:nvPr/>
        </p:nvSpPr>
        <p:spPr>
          <a:xfrm>
            <a:off x="6070088" y="1884170"/>
            <a:ext cx="3184227" cy="506833"/>
          </a:xfrm>
          <a:prstGeom prst="rect">
            <a:avLst/>
          </a:prstGeom>
          <a:noFill/>
        </p:spPr>
        <p:txBody>
          <a:bodyPr wrap="square" lIns="179285" tIns="143428" rIns="179285" bIns="143428" rtlCol="0">
            <a:spAutoFit/>
          </a:bodyPr>
          <a:lstStyle/>
          <a:p>
            <a:pPr algn="l" defTabSz="932742" fontAlgn="auto">
              <a:lnSpc>
                <a:spcPct val="90000"/>
              </a:lnSpc>
              <a:spcAft>
                <a:spcPts val="588"/>
              </a:spcAft>
              <a:defRPr/>
            </a:pPr>
            <a:r>
              <a:rPr lang="en-US" sz="1568" kern="0">
                <a:solidFill>
                  <a:prstClr val="black"/>
                </a:solidFill>
                <a:ea typeface="Segoe UI" pitchFamily="34" charset="0"/>
                <a:cs typeface="Segoe UI" pitchFamily="34" charset="0"/>
              </a:rPr>
              <a:t>Password Synchronization</a:t>
            </a:r>
          </a:p>
        </p:txBody>
      </p:sp>
      <p:sp>
        <p:nvSpPr>
          <p:cNvPr id="77" name="TextBox 76">
            <a:extLst>
              <a:ext uri="{FF2B5EF4-FFF2-40B4-BE49-F238E27FC236}">
                <a16:creationId xmlns:a16="http://schemas.microsoft.com/office/drawing/2014/main" id="{A03E61C6-6002-4E8B-B751-8771B9F5852B}"/>
              </a:ext>
            </a:extLst>
          </p:cNvPr>
          <p:cNvSpPr txBox="1"/>
          <p:nvPr/>
        </p:nvSpPr>
        <p:spPr>
          <a:xfrm>
            <a:off x="6070088" y="2276324"/>
            <a:ext cx="1604399" cy="506833"/>
          </a:xfrm>
          <a:prstGeom prst="rect">
            <a:avLst/>
          </a:prstGeom>
          <a:noFill/>
        </p:spPr>
        <p:txBody>
          <a:bodyPr wrap="none" lIns="179285" tIns="143428" rIns="179285" bIns="143428" rtlCol="0">
            <a:spAutoFit/>
          </a:bodyPr>
          <a:lstStyle/>
          <a:p>
            <a:pPr algn="l" defTabSz="932742" fontAlgn="auto">
              <a:lnSpc>
                <a:spcPct val="90000"/>
              </a:lnSpc>
              <a:spcAft>
                <a:spcPts val="588"/>
              </a:spcAft>
              <a:defRPr/>
            </a:pPr>
            <a:r>
              <a:rPr lang="en-US" sz="1568" kern="0">
                <a:solidFill>
                  <a:prstClr val="black"/>
                </a:solidFill>
                <a:ea typeface="Segoe UI" pitchFamily="34" charset="0"/>
                <a:cs typeface="Segoe UI" pitchFamily="34" charset="0"/>
              </a:rPr>
              <a:t>User accounts</a:t>
            </a:r>
          </a:p>
        </p:txBody>
      </p:sp>
      <p:grpSp>
        <p:nvGrpSpPr>
          <p:cNvPr id="78" name="Group 77">
            <a:extLst>
              <a:ext uri="{FF2B5EF4-FFF2-40B4-BE49-F238E27FC236}">
                <a16:creationId xmlns:a16="http://schemas.microsoft.com/office/drawing/2014/main" id="{B0C70282-46B6-4F20-B6C5-65571F583634}"/>
              </a:ext>
            </a:extLst>
          </p:cNvPr>
          <p:cNvGrpSpPr/>
          <p:nvPr/>
        </p:nvGrpSpPr>
        <p:grpSpPr>
          <a:xfrm>
            <a:off x="2408237" y="4961868"/>
            <a:ext cx="1696017" cy="1706953"/>
            <a:chOff x="1217915" y="4007609"/>
            <a:chExt cx="2260915" cy="2275493"/>
          </a:xfrm>
        </p:grpSpPr>
        <p:sp>
          <p:nvSpPr>
            <p:cNvPr id="79" name="Freeform 83">
              <a:extLst>
                <a:ext uri="{FF2B5EF4-FFF2-40B4-BE49-F238E27FC236}">
                  <a16:creationId xmlns:a16="http://schemas.microsoft.com/office/drawing/2014/main" id="{B09712DD-2B07-4130-9E44-C6B315AC6157}"/>
                </a:ext>
              </a:extLst>
            </p:cNvPr>
            <p:cNvSpPr>
              <a:spLocks noEditPoints="1"/>
            </p:cNvSpPr>
            <p:nvPr/>
          </p:nvSpPr>
          <p:spPr bwMode="auto">
            <a:xfrm>
              <a:off x="1217915" y="4007609"/>
              <a:ext cx="2115858" cy="2275493"/>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rgbClr val="008272"/>
            </a:solidFill>
            <a:ln>
              <a:noFill/>
            </a:ln>
          </p:spPr>
          <p:txBody>
            <a:bodyPr vert="horz" wrap="square" lIns="89642" tIns="44821" rIns="89642" bIns="44821" numCol="1" anchor="t" anchorCtr="0" compatLnSpc="1">
              <a:prstTxWarp prst="textNoShape">
                <a:avLst/>
              </a:prstTxWarp>
            </a:bodyPr>
            <a:lstStyle/>
            <a:p>
              <a:pPr algn="l" defTabSz="932742" fontAlgn="auto">
                <a:defRPr/>
              </a:pPr>
              <a:endParaRPr lang="en-US" sz="1765" kern="0">
                <a:solidFill>
                  <a:prstClr val="black"/>
                </a:solidFill>
                <a:ea typeface="Segoe UI" pitchFamily="34" charset="0"/>
                <a:cs typeface="Segoe UI" pitchFamily="34" charset="0"/>
              </a:endParaRPr>
            </a:p>
          </p:txBody>
        </p:sp>
        <p:sp>
          <p:nvSpPr>
            <p:cNvPr id="80" name="TextBox 79">
              <a:extLst>
                <a:ext uri="{FF2B5EF4-FFF2-40B4-BE49-F238E27FC236}">
                  <a16:creationId xmlns:a16="http://schemas.microsoft.com/office/drawing/2014/main" id="{D456C677-23FD-481A-9EBD-9350E27451B5}"/>
                </a:ext>
              </a:extLst>
            </p:cNvPr>
            <p:cNvSpPr txBox="1"/>
            <p:nvPr/>
          </p:nvSpPr>
          <p:spPr>
            <a:xfrm>
              <a:off x="2183431" y="5303009"/>
              <a:ext cx="1295399" cy="724002"/>
            </a:xfrm>
            <a:prstGeom prst="rect">
              <a:avLst/>
            </a:prstGeom>
            <a:noFill/>
          </p:spPr>
          <p:txBody>
            <a:bodyPr wrap="square" lIns="179285" tIns="143428" rIns="179285" bIns="143428" rtlCol="0">
              <a:spAutoFit/>
            </a:bodyPr>
            <a:lstStyle/>
            <a:p>
              <a:pPr defTabSz="932742" fontAlgn="auto">
                <a:lnSpc>
                  <a:spcPct val="70000"/>
                </a:lnSpc>
                <a:spcAft>
                  <a:spcPts val="588"/>
                </a:spcAft>
                <a:defRPr/>
              </a:pPr>
              <a:r>
                <a:rPr lang="en-US" sz="2353" kern="0">
                  <a:solidFill>
                    <a:prstClr val="black"/>
                  </a:solidFill>
                  <a:ea typeface="Segoe UI" pitchFamily="34" charset="0"/>
                  <a:cs typeface="Segoe UI" pitchFamily="34" charset="0"/>
                </a:rPr>
                <a:t>User</a:t>
              </a:r>
            </a:p>
          </p:txBody>
        </p:sp>
      </p:grpSp>
      <p:cxnSp>
        <p:nvCxnSpPr>
          <p:cNvPr id="81" name="Straight Arrow Connector 80">
            <a:extLst>
              <a:ext uri="{FF2B5EF4-FFF2-40B4-BE49-F238E27FC236}">
                <a16:creationId xmlns:a16="http://schemas.microsoft.com/office/drawing/2014/main" id="{0378D6D5-8A43-40F3-B876-176E76B82769}"/>
              </a:ext>
            </a:extLst>
          </p:cNvPr>
          <p:cNvCxnSpPr/>
          <p:nvPr/>
        </p:nvCxnSpPr>
        <p:spPr>
          <a:xfrm flipV="1">
            <a:off x="3254416" y="3604275"/>
            <a:ext cx="0" cy="1254995"/>
          </a:xfrm>
          <a:prstGeom prst="straightConnector1">
            <a:avLst/>
          </a:prstGeom>
          <a:noFill/>
          <a:ln w="57150" cap="flat" cmpd="sng" algn="ctr">
            <a:solidFill>
              <a:srgbClr val="E7E6E6"/>
            </a:solidFill>
            <a:prstDash val="solid"/>
            <a:headEnd type="none"/>
            <a:tailEnd type="triangle"/>
          </a:ln>
          <a:effectLst/>
        </p:spPr>
      </p:cxnSp>
      <p:sp>
        <p:nvSpPr>
          <p:cNvPr id="82" name="TextBox 81">
            <a:extLst>
              <a:ext uri="{FF2B5EF4-FFF2-40B4-BE49-F238E27FC236}">
                <a16:creationId xmlns:a16="http://schemas.microsoft.com/office/drawing/2014/main" id="{21DA441D-B666-42B0-8070-3032125DE59F}"/>
              </a:ext>
            </a:extLst>
          </p:cNvPr>
          <p:cNvSpPr txBox="1"/>
          <p:nvPr/>
        </p:nvSpPr>
        <p:spPr>
          <a:xfrm rot="16200000">
            <a:off x="2536662" y="3978357"/>
            <a:ext cx="1062584" cy="506833"/>
          </a:xfrm>
          <a:prstGeom prst="rect">
            <a:avLst/>
          </a:prstGeom>
          <a:noFill/>
        </p:spPr>
        <p:txBody>
          <a:bodyPr wrap="none" lIns="179285" tIns="143428" rIns="179285" bIns="143428" rtlCol="0">
            <a:spAutoFit/>
          </a:bodyPr>
          <a:lstStyle/>
          <a:p>
            <a:pPr algn="l" defTabSz="932742" fontAlgn="auto">
              <a:lnSpc>
                <a:spcPct val="90000"/>
              </a:lnSpc>
              <a:spcAft>
                <a:spcPts val="588"/>
              </a:spcAft>
              <a:defRPr/>
            </a:pPr>
            <a:r>
              <a:rPr lang="en-US" sz="1568" kern="0">
                <a:solidFill>
                  <a:prstClr val="black"/>
                </a:solidFill>
                <a:ea typeface="Segoe UI" pitchFamily="34" charset="0"/>
                <a:cs typeface="Segoe UI" pitchFamily="34" charset="0"/>
              </a:rPr>
              <a:t>Sign-on</a:t>
            </a:r>
          </a:p>
        </p:txBody>
      </p:sp>
      <p:grpSp>
        <p:nvGrpSpPr>
          <p:cNvPr id="83" name="Group 82">
            <a:extLst>
              <a:ext uri="{FF2B5EF4-FFF2-40B4-BE49-F238E27FC236}">
                <a16:creationId xmlns:a16="http://schemas.microsoft.com/office/drawing/2014/main" id="{9C042F6C-F64D-42C5-84A5-4A230E8BFE1A}"/>
              </a:ext>
            </a:extLst>
          </p:cNvPr>
          <p:cNvGrpSpPr/>
          <p:nvPr/>
        </p:nvGrpSpPr>
        <p:grpSpPr>
          <a:xfrm>
            <a:off x="2934323" y="1897161"/>
            <a:ext cx="2741690" cy="1405343"/>
            <a:chOff x="8103584" y="1130785"/>
            <a:chExt cx="2688174" cy="1377910"/>
          </a:xfrm>
        </p:grpSpPr>
        <p:grpSp>
          <p:nvGrpSpPr>
            <p:cNvPr id="84" name="Group 83">
              <a:extLst>
                <a:ext uri="{FF2B5EF4-FFF2-40B4-BE49-F238E27FC236}">
                  <a16:creationId xmlns:a16="http://schemas.microsoft.com/office/drawing/2014/main" id="{B7C1A728-1365-443C-9DB8-8281E08AE9B2}"/>
                </a:ext>
              </a:extLst>
            </p:cNvPr>
            <p:cNvGrpSpPr/>
            <p:nvPr/>
          </p:nvGrpSpPr>
          <p:grpSpPr>
            <a:xfrm>
              <a:off x="8103584" y="1130785"/>
              <a:ext cx="2688174" cy="1377910"/>
              <a:chOff x="410848" y="1513542"/>
              <a:chExt cx="2688174" cy="1377910"/>
            </a:xfrm>
          </p:grpSpPr>
          <p:sp>
            <p:nvSpPr>
              <p:cNvPr id="91" name="Freeform 202">
                <a:extLst>
                  <a:ext uri="{FF2B5EF4-FFF2-40B4-BE49-F238E27FC236}">
                    <a16:creationId xmlns:a16="http://schemas.microsoft.com/office/drawing/2014/main" id="{5D29B144-24B4-4FA9-96C9-E2141CE77E80}"/>
                  </a:ext>
                </a:extLst>
              </p:cNvPr>
              <p:cNvSpPr>
                <a:spLocks noChangeAspect="1"/>
              </p:cNvSpPr>
              <p:nvPr/>
            </p:nvSpPr>
            <p:spPr bwMode="auto">
              <a:xfrm>
                <a:off x="410848" y="1513542"/>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rgbClr val="00000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marR="0" lvl="0" indent="0" algn="l" defTabSz="1165103" rtl="0" eaLnBrk="1" fontAlgn="auto" latinLnBrk="0" hangingPunct="1">
                  <a:lnSpc>
                    <a:spcPct val="100000"/>
                  </a:lnSpc>
                  <a:spcBef>
                    <a:spcPts val="0"/>
                  </a:spcBef>
                  <a:spcAft>
                    <a:spcPts val="0"/>
                  </a:spcAft>
                  <a:buClrTx/>
                  <a:buSzTx/>
                  <a:buFontTx/>
                  <a:buNone/>
                  <a:tabLst/>
                  <a:defRPr/>
                </a:pPr>
                <a:endParaRPr kumimoji="0" lang="en-US" sz="1978" b="1" i="0" u="none" strike="noStrike" kern="0" cap="none" spc="0" normalizeH="0" baseline="0" noProof="0">
                  <a:ln>
                    <a:noFill/>
                  </a:ln>
                  <a:solidFill>
                    <a:srgbClr val="505050"/>
                  </a:solidFill>
                  <a:effectLst/>
                  <a:uLnTx/>
                  <a:uFillTx/>
                  <a:latin typeface="Segoe" pitchFamily="34" charset="0"/>
                  <a:ea typeface="+mn-ea"/>
                  <a:cs typeface="+mn-cs"/>
                </a:endParaRPr>
              </a:p>
            </p:txBody>
          </p:sp>
          <p:grpSp>
            <p:nvGrpSpPr>
              <p:cNvPr id="92" name="Group 91">
                <a:extLst>
                  <a:ext uri="{FF2B5EF4-FFF2-40B4-BE49-F238E27FC236}">
                    <a16:creationId xmlns:a16="http://schemas.microsoft.com/office/drawing/2014/main" id="{358AF4C9-246A-476E-A3F5-A97875D1D8C1}"/>
                  </a:ext>
                </a:extLst>
              </p:cNvPr>
              <p:cNvGrpSpPr/>
              <p:nvPr/>
            </p:nvGrpSpPr>
            <p:grpSpPr>
              <a:xfrm>
                <a:off x="826905" y="2207415"/>
                <a:ext cx="616075" cy="360031"/>
                <a:chOff x="4189334" y="3417458"/>
                <a:chExt cx="616075" cy="360031"/>
              </a:xfrm>
            </p:grpSpPr>
            <p:sp>
              <p:nvSpPr>
                <p:cNvPr id="93" name="Oval 92">
                  <a:extLst>
                    <a:ext uri="{FF2B5EF4-FFF2-40B4-BE49-F238E27FC236}">
                      <a16:creationId xmlns:a16="http://schemas.microsoft.com/office/drawing/2014/main" id="{915ACA74-EA64-44F6-9CFE-82F091F87F13}"/>
                    </a:ext>
                  </a:extLst>
                </p:cNvPr>
                <p:cNvSpPr>
                  <a:spLocks noChangeAspect="1" noChangeArrowheads="1"/>
                </p:cNvSpPr>
                <p:nvPr/>
              </p:nvSpPr>
              <p:spPr bwMode="auto">
                <a:xfrm>
                  <a:off x="4395727" y="3453834"/>
                  <a:ext cx="75936" cy="70021"/>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82A8DF15-F1EB-49D5-B3F5-9DCD55716CB4}"/>
                    </a:ext>
                  </a:extLst>
                </p:cNvPr>
                <p:cNvSpPr>
                  <a:spLocks noChangeAspect="1" noChangeArrowheads="1"/>
                </p:cNvSpPr>
                <p:nvPr/>
              </p:nvSpPr>
              <p:spPr bwMode="auto">
                <a:xfrm flipH="1">
                  <a:off x="4519932" y="3453848"/>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260FF145-A64B-4CB4-9598-839C77676052}"/>
                    </a:ext>
                  </a:extLst>
                </p:cNvPr>
                <p:cNvSpPr>
                  <a:spLocks noChangeAspect="1" noChangeArrowheads="1"/>
                </p:cNvSpPr>
                <p:nvPr/>
              </p:nvSpPr>
              <p:spPr bwMode="auto">
                <a:xfrm>
                  <a:off x="4395727" y="3707453"/>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0E8F4A02-1654-4A94-AEEC-0572F3FAAFF2}"/>
                    </a:ext>
                  </a:extLst>
                </p:cNvPr>
                <p:cNvSpPr>
                  <a:spLocks noChangeAspect="1" noChangeArrowheads="1"/>
                </p:cNvSpPr>
                <p:nvPr/>
              </p:nvSpPr>
              <p:spPr bwMode="auto">
                <a:xfrm flipH="1">
                  <a:off x="4519932" y="3707467"/>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6E6049F6-CC47-4582-BB0F-D72257EAF067}"/>
                    </a:ext>
                  </a:extLst>
                </p:cNvPr>
                <p:cNvSpPr>
                  <a:spLocks noChangeAspect="1" noChangeArrowheads="1"/>
                </p:cNvSpPr>
                <p:nvPr/>
              </p:nvSpPr>
              <p:spPr bwMode="auto">
                <a:xfrm flipH="1">
                  <a:off x="4624703"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1C1E7FF3-A40E-4998-888F-F714820A72CA}"/>
                    </a:ext>
                  </a:extLst>
                </p:cNvPr>
                <p:cNvSpPr>
                  <a:spLocks noChangeAspect="1" noChangeArrowheads="1"/>
                </p:cNvSpPr>
                <p:nvPr/>
              </p:nvSpPr>
              <p:spPr bwMode="auto">
                <a:xfrm>
                  <a:off x="4292530"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F2E64BCB-61A4-41DA-BF1C-49B0425E4409}"/>
                    </a:ext>
                  </a:extLst>
                </p:cNvPr>
                <p:cNvSpPr>
                  <a:spLocks noChangeAspect="1" noChangeArrowheads="1"/>
                </p:cNvSpPr>
                <p:nvPr/>
              </p:nvSpPr>
              <p:spPr bwMode="auto">
                <a:xfrm flipH="1">
                  <a:off x="472947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FEB21353-8D57-4081-B201-F31E4EE4D506}"/>
                    </a:ext>
                  </a:extLst>
                </p:cNvPr>
                <p:cNvSpPr>
                  <a:spLocks noChangeAspect="1" noChangeArrowheads="1"/>
                </p:cNvSpPr>
                <p:nvPr/>
              </p:nvSpPr>
              <p:spPr bwMode="auto">
                <a:xfrm flipH="1">
                  <a:off x="418933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01" name="Arc 100">
                  <a:extLst>
                    <a:ext uri="{FF2B5EF4-FFF2-40B4-BE49-F238E27FC236}">
                      <a16:creationId xmlns:a16="http://schemas.microsoft.com/office/drawing/2014/main" id="{8968245D-4899-4F95-8300-DC46EFCC441E}"/>
                    </a:ext>
                  </a:extLst>
                </p:cNvPr>
                <p:cNvSpPr/>
                <p:nvPr/>
              </p:nvSpPr>
              <p:spPr>
                <a:xfrm rot="5012506">
                  <a:off x="4401070"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02" name="Arc 101">
                  <a:extLst>
                    <a:ext uri="{FF2B5EF4-FFF2-40B4-BE49-F238E27FC236}">
                      <a16:creationId xmlns:a16="http://schemas.microsoft.com/office/drawing/2014/main" id="{D951BAEC-38E4-46B2-9956-4DAC5E85EFEB}"/>
                    </a:ext>
                  </a:extLst>
                </p:cNvPr>
                <p:cNvSpPr/>
                <p:nvPr/>
              </p:nvSpPr>
              <p:spPr>
                <a:xfrm rot="16587494" flipH="1">
                  <a:off x="4444687"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03" name="Arc 102">
                  <a:extLst>
                    <a:ext uri="{FF2B5EF4-FFF2-40B4-BE49-F238E27FC236}">
                      <a16:creationId xmlns:a16="http://schemas.microsoft.com/office/drawing/2014/main" id="{B2D9D238-8F76-482F-9A23-4FBF611EC30C}"/>
                    </a:ext>
                  </a:extLst>
                </p:cNvPr>
                <p:cNvSpPr/>
                <p:nvPr/>
              </p:nvSpPr>
              <p:spPr>
                <a:xfrm rot="7395384">
                  <a:off x="4414927" y="3402642"/>
                  <a:ext cx="115444" cy="145075"/>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04" name="Straight Connector 103">
                  <a:extLst>
                    <a:ext uri="{FF2B5EF4-FFF2-40B4-BE49-F238E27FC236}">
                      <a16:creationId xmlns:a16="http://schemas.microsoft.com/office/drawing/2014/main" id="{7C999676-4DB8-4041-883E-DCCAE7F59F03}"/>
                    </a:ext>
                  </a:extLst>
                </p:cNvPr>
                <p:cNvCxnSpPr>
                  <a:stCxn id="93" idx="4"/>
                  <a:endCxn id="95" idx="0"/>
                </p:cNvCxnSpPr>
                <p:nvPr/>
              </p:nvCxnSpPr>
              <p:spPr>
                <a:xfrm>
                  <a:off x="4433694" y="3523856"/>
                  <a:ext cx="0" cy="183597"/>
                </a:xfrm>
                <a:prstGeom prst="line">
                  <a:avLst/>
                </a:prstGeom>
                <a:noFill/>
                <a:ln w="9525" cap="flat" cmpd="sng" algn="ctr">
                  <a:solidFill>
                    <a:srgbClr val="0070C0"/>
                  </a:solidFill>
                  <a:prstDash val="solid"/>
                </a:ln>
                <a:effectLst/>
              </p:spPr>
            </p:cxnSp>
            <p:sp>
              <p:nvSpPr>
                <p:cNvPr id="105" name="Oval 104">
                  <a:extLst>
                    <a:ext uri="{FF2B5EF4-FFF2-40B4-BE49-F238E27FC236}">
                      <a16:creationId xmlns:a16="http://schemas.microsoft.com/office/drawing/2014/main" id="{EE61CEE1-B039-4219-B492-9A2C72979060}"/>
                    </a:ext>
                  </a:extLst>
                </p:cNvPr>
                <p:cNvSpPr>
                  <a:spLocks noChangeAspect="1" noChangeArrowheads="1"/>
                </p:cNvSpPr>
                <p:nvPr/>
              </p:nvSpPr>
              <p:spPr bwMode="auto">
                <a:xfrm>
                  <a:off x="4395727" y="357178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06" name="Straight Connector 105">
                  <a:extLst>
                    <a:ext uri="{FF2B5EF4-FFF2-40B4-BE49-F238E27FC236}">
                      <a16:creationId xmlns:a16="http://schemas.microsoft.com/office/drawing/2014/main" id="{56EFE023-D2CB-4960-B66E-6C04D59B464C}"/>
                    </a:ext>
                  </a:extLst>
                </p:cNvPr>
                <p:cNvCxnSpPr>
                  <a:stCxn id="94" idx="4"/>
                  <a:endCxn id="96" idx="0"/>
                </p:cNvCxnSpPr>
                <p:nvPr/>
              </p:nvCxnSpPr>
              <p:spPr>
                <a:xfrm>
                  <a:off x="4557899" y="3523870"/>
                  <a:ext cx="0" cy="183597"/>
                </a:xfrm>
                <a:prstGeom prst="line">
                  <a:avLst/>
                </a:prstGeom>
                <a:noFill/>
                <a:ln w="9525" cap="flat" cmpd="sng" algn="ctr">
                  <a:solidFill>
                    <a:srgbClr val="0070C0"/>
                  </a:solidFill>
                  <a:prstDash val="solid"/>
                </a:ln>
                <a:effectLst/>
              </p:spPr>
            </p:cxnSp>
            <p:sp>
              <p:nvSpPr>
                <p:cNvPr id="107" name="Oval 106">
                  <a:extLst>
                    <a:ext uri="{FF2B5EF4-FFF2-40B4-BE49-F238E27FC236}">
                      <a16:creationId xmlns:a16="http://schemas.microsoft.com/office/drawing/2014/main" id="{3A3AFDF6-38D1-4EA5-900D-A03CBE555319}"/>
                    </a:ext>
                  </a:extLst>
                </p:cNvPr>
                <p:cNvSpPr>
                  <a:spLocks noChangeAspect="1" noChangeArrowheads="1"/>
                </p:cNvSpPr>
                <p:nvPr/>
              </p:nvSpPr>
              <p:spPr bwMode="auto">
                <a:xfrm flipH="1">
                  <a:off x="4519931" y="357180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08" name="Straight Connector 107">
                  <a:extLst>
                    <a:ext uri="{FF2B5EF4-FFF2-40B4-BE49-F238E27FC236}">
                      <a16:creationId xmlns:a16="http://schemas.microsoft.com/office/drawing/2014/main" id="{DD9F2746-1662-4E22-8EF3-79FCA73EA760}"/>
                    </a:ext>
                  </a:extLst>
                </p:cNvPr>
                <p:cNvCxnSpPr>
                  <a:stCxn id="94" idx="3"/>
                  <a:endCxn id="99" idx="7"/>
                </p:cNvCxnSpPr>
                <p:nvPr/>
              </p:nvCxnSpPr>
              <p:spPr>
                <a:xfrm>
                  <a:off x="4584747" y="3513615"/>
                  <a:ext cx="155848" cy="174003"/>
                </a:xfrm>
                <a:prstGeom prst="line">
                  <a:avLst/>
                </a:prstGeom>
                <a:noFill/>
                <a:ln w="9525" cap="flat" cmpd="sng" algn="ctr">
                  <a:solidFill>
                    <a:srgbClr val="0070C0"/>
                  </a:solidFill>
                  <a:prstDash val="solid"/>
                </a:ln>
                <a:effectLst/>
              </p:spPr>
            </p:cxnSp>
            <p:sp>
              <p:nvSpPr>
                <p:cNvPr id="109" name="Oval 108">
                  <a:extLst>
                    <a:ext uri="{FF2B5EF4-FFF2-40B4-BE49-F238E27FC236}">
                      <a16:creationId xmlns:a16="http://schemas.microsoft.com/office/drawing/2014/main" id="{4F16E72E-7B2F-45B6-A3B3-CF6CCC049BE0}"/>
                    </a:ext>
                  </a:extLst>
                </p:cNvPr>
                <p:cNvSpPr>
                  <a:spLocks noChangeAspect="1" noChangeArrowheads="1"/>
                </p:cNvSpPr>
                <p:nvPr/>
              </p:nvSpPr>
              <p:spPr bwMode="auto">
                <a:xfrm flipH="1">
                  <a:off x="4624703" y="356560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10" name="Straight Connector 109">
                  <a:extLst>
                    <a:ext uri="{FF2B5EF4-FFF2-40B4-BE49-F238E27FC236}">
                      <a16:creationId xmlns:a16="http://schemas.microsoft.com/office/drawing/2014/main" id="{38134734-92E5-43F5-8707-BD963617D959}"/>
                    </a:ext>
                  </a:extLst>
                </p:cNvPr>
                <p:cNvCxnSpPr>
                  <a:stCxn id="93" idx="3"/>
                  <a:endCxn id="100" idx="1"/>
                </p:cNvCxnSpPr>
                <p:nvPr/>
              </p:nvCxnSpPr>
              <p:spPr>
                <a:xfrm flipH="1">
                  <a:off x="4254148" y="3513602"/>
                  <a:ext cx="152699" cy="174016"/>
                </a:xfrm>
                <a:prstGeom prst="line">
                  <a:avLst/>
                </a:prstGeom>
                <a:noFill/>
                <a:ln w="9525" cap="flat" cmpd="sng" algn="ctr">
                  <a:solidFill>
                    <a:srgbClr val="0070C0"/>
                  </a:solidFill>
                  <a:prstDash val="solid"/>
                </a:ln>
                <a:effectLst/>
              </p:spPr>
            </p:cxnSp>
            <p:sp>
              <p:nvSpPr>
                <p:cNvPr id="111" name="Oval 110">
                  <a:extLst>
                    <a:ext uri="{FF2B5EF4-FFF2-40B4-BE49-F238E27FC236}">
                      <a16:creationId xmlns:a16="http://schemas.microsoft.com/office/drawing/2014/main" id="{B42A05CE-E65B-4737-9516-0A00AFD0946F}"/>
                    </a:ext>
                  </a:extLst>
                </p:cNvPr>
                <p:cNvSpPr>
                  <a:spLocks noChangeAspect="1" noChangeArrowheads="1"/>
                </p:cNvSpPr>
                <p:nvPr/>
              </p:nvSpPr>
              <p:spPr bwMode="auto">
                <a:xfrm>
                  <a:off x="4296461" y="3565599"/>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12" name="Straight Connector 111">
                  <a:extLst>
                    <a:ext uri="{FF2B5EF4-FFF2-40B4-BE49-F238E27FC236}">
                      <a16:creationId xmlns:a16="http://schemas.microsoft.com/office/drawing/2014/main" id="{50346C22-7255-4A61-8CDE-7AECC805E384}"/>
                    </a:ext>
                  </a:extLst>
                </p:cNvPr>
                <p:cNvCxnSpPr>
                  <a:stCxn id="105" idx="3"/>
                  <a:endCxn id="98" idx="7"/>
                </p:cNvCxnSpPr>
                <p:nvPr/>
              </p:nvCxnSpPr>
              <p:spPr>
                <a:xfrm flipH="1">
                  <a:off x="4357345" y="3631553"/>
                  <a:ext cx="49502" cy="67921"/>
                </a:xfrm>
                <a:prstGeom prst="line">
                  <a:avLst/>
                </a:prstGeom>
                <a:noFill/>
                <a:ln w="9525" cap="flat" cmpd="sng" algn="ctr">
                  <a:solidFill>
                    <a:srgbClr val="0070C0"/>
                  </a:solidFill>
                  <a:prstDash val="solid"/>
                </a:ln>
                <a:effectLst/>
              </p:spPr>
            </p:cxnSp>
            <p:cxnSp>
              <p:nvCxnSpPr>
                <p:cNvPr id="113" name="Straight Connector 112">
                  <a:extLst>
                    <a:ext uri="{FF2B5EF4-FFF2-40B4-BE49-F238E27FC236}">
                      <a16:creationId xmlns:a16="http://schemas.microsoft.com/office/drawing/2014/main" id="{433CB15F-0F90-4BD4-B3F6-818A84ED6167}"/>
                    </a:ext>
                  </a:extLst>
                </p:cNvPr>
                <p:cNvCxnSpPr>
                  <a:stCxn id="107" idx="3"/>
                  <a:endCxn id="97" idx="7"/>
                </p:cNvCxnSpPr>
                <p:nvPr/>
              </p:nvCxnSpPr>
              <p:spPr>
                <a:xfrm>
                  <a:off x="4584747" y="3631567"/>
                  <a:ext cx="51077" cy="67907"/>
                </a:xfrm>
                <a:prstGeom prst="line">
                  <a:avLst/>
                </a:prstGeom>
                <a:noFill/>
                <a:ln w="9525" cap="flat" cmpd="sng" algn="ctr">
                  <a:solidFill>
                    <a:srgbClr val="0070C0"/>
                  </a:solidFill>
                  <a:prstDash val="solid"/>
                </a:ln>
                <a:effectLst/>
              </p:spPr>
            </p:cxnSp>
          </p:grpSp>
        </p:grpSp>
        <p:grpSp>
          <p:nvGrpSpPr>
            <p:cNvPr id="85" name="Group 4">
              <a:extLst>
                <a:ext uri="{FF2B5EF4-FFF2-40B4-BE49-F238E27FC236}">
                  <a16:creationId xmlns:a16="http://schemas.microsoft.com/office/drawing/2014/main" id="{1804C471-BA3E-4653-A379-C6DAE7588E92}"/>
                </a:ext>
              </a:extLst>
            </p:cNvPr>
            <p:cNvGrpSpPr>
              <a:grpSpLocks noChangeAspect="1"/>
            </p:cNvGrpSpPr>
            <p:nvPr/>
          </p:nvGrpSpPr>
          <p:grpSpPr bwMode="auto">
            <a:xfrm>
              <a:off x="8350516" y="1809998"/>
              <a:ext cx="648038" cy="643953"/>
              <a:chOff x="3125" y="1415"/>
              <a:chExt cx="1586" cy="1576"/>
            </a:xfrm>
            <a:solidFill>
              <a:srgbClr val="FFFFFF"/>
            </a:solidFill>
          </p:grpSpPr>
          <p:sp>
            <p:nvSpPr>
              <p:cNvPr id="88" name="Freeform 5">
                <a:extLst>
                  <a:ext uri="{FF2B5EF4-FFF2-40B4-BE49-F238E27FC236}">
                    <a16:creationId xmlns:a16="http://schemas.microsoft.com/office/drawing/2014/main" id="{5D791F09-0D77-4396-A0F4-D7A14168B3F4}"/>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89" name="Freeform 6">
                <a:extLst>
                  <a:ext uri="{FF2B5EF4-FFF2-40B4-BE49-F238E27FC236}">
                    <a16:creationId xmlns:a16="http://schemas.microsoft.com/office/drawing/2014/main" id="{F17518C2-1738-4E49-9101-76246FD0F53D}"/>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90" name="Freeform 7">
                <a:extLst>
                  <a:ext uri="{FF2B5EF4-FFF2-40B4-BE49-F238E27FC236}">
                    <a16:creationId xmlns:a16="http://schemas.microsoft.com/office/drawing/2014/main" id="{0B62D6F6-4D33-49CC-96E0-0E1DEF3E7846}"/>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grpSp>
        <p:sp>
          <p:nvSpPr>
            <p:cNvPr id="86" name="Rectangle 85">
              <a:extLst>
                <a:ext uri="{FF2B5EF4-FFF2-40B4-BE49-F238E27FC236}">
                  <a16:creationId xmlns:a16="http://schemas.microsoft.com/office/drawing/2014/main" id="{A3A8159D-2B58-477B-9217-829591161CF8}"/>
                </a:ext>
              </a:extLst>
            </p:cNvPr>
            <p:cNvSpPr/>
            <p:nvPr/>
          </p:nvSpPr>
          <p:spPr>
            <a:xfrm>
              <a:off x="9117125" y="1959918"/>
              <a:ext cx="1466298"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40769"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solidFill>
                      <a:srgbClr val="FFFFFF">
                        <a:alpha val="0"/>
                      </a:srgbClr>
                    </a:solidFill>
                  </a:ln>
                  <a:solidFill>
                    <a:srgbClr val="FFFFFF"/>
                  </a:solidFill>
                  <a:effectLst/>
                  <a:uLnTx/>
                  <a:uFillTx/>
                  <a:latin typeface="Segoe"/>
                  <a:ea typeface="+mn-ea"/>
                  <a:cs typeface="+mn-cs"/>
                </a:rPr>
                <a:t>Active Directory</a:t>
              </a:r>
            </a:p>
          </p:txBody>
        </p:sp>
        <p:pic>
          <p:nvPicPr>
            <p:cNvPr id="87" name="Picture 86">
              <a:extLst>
                <a:ext uri="{FF2B5EF4-FFF2-40B4-BE49-F238E27FC236}">
                  <a16:creationId xmlns:a16="http://schemas.microsoft.com/office/drawing/2014/main" id="{BC2117E3-0B91-4040-8AF3-6AC04519A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174" y="1590015"/>
              <a:ext cx="1882592" cy="436495"/>
            </a:xfrm>
            <a:prstGeom prst="rect">
              <a:avLst/>
            </a:prstGeom>
          </p:spPr>
        </p:pic>
      </p:grpSp>
      <p:sp>
        <p:nvSpPr>
          <p:cNvPr id="114" name="TextBox 113">
            <a:extLst>
              <a:ext uri="{FF2B5EF4-FFF2-40B4-BE49-F238E27FC236}">
                <a16:creationId xmlns:a16="http://schemas.microsoft.com/office/drawing/2014/main" id="{7565CDD7-424A-49CD-8644-6FFA8BA9659B}"/>
              </a:ext>
            </a:extLst>
          </p:cNvPr>
          <p:cNvSpPr txBox="1"/>
          <p:nvPr/>
        </p:nvSpPr>
        <p:spPr>
          <a:xfrm>
            <a:off x="10147760" y="4167222"/>
            <a:ext cx="1549049" cy="859391"/>
          </a:xfrm>
          <a:prstGeom prst="rect">
            <a:avLst/>
          </a:prstGeom>
          <a:noFill/>
        </p:spPr>
        <p:txBody>
          <a:bodyPr wrap="none" lIns="175690" tIns="140552" rIns="175690" bIns="140552" rtlCol="0">
            <a:spAutoFit/>
          </a:bodyPr>
          <a:lstStyle/>
          <a:p>
            <a:pPr defTabSz="878379" fontAlgn="auto">
              <a:lnSpc>
                <a:spcPct val="90000"/>
              </a:lnSpc>
              <a:spcAft>
                <a:spcPts val="575"/>
              </a:spcAft>
              <a:defRPr/>
            </a:pPr>
            <a:r>
              <a:rPr lang="en-US" sz="1800" kern="0">
                <a:solidFill>
                  <a:prstClr val="black"/>
                </a:solidFill>
                <a:latin typeface="Calibri" panose="020F0502020204030204"/>
                <a:cs typeface="Segoe UI Light" panose="020B0502040204020203" pitchFamily="34" charset="0"/>
              </a:rPr>
              <a:t>On-premises</a:t>
            </a:r>
          </a:p>
          <a:p>
            <a:pPr defTabSz="878379" fontAlgn="auto">
              <a:lnSpc>
                <a:spcPct val="90000"/>
              </a:lnSpc>
              <a:spcAft>
                <a:spcPts val="575"/>
              </a:spcAft>
              <a:defRPr/>
            </a:pPr>
            <a:r>
              <a:rPr lang="en-US" sz="1800" kern="0">
                <a:solidFill>
                  <a:prstClr val="black"/>
                </a:solidFill>
                <a:latin typeface="Calibri" panose="020F0502020204030204"/>
                <a:cs typeface="Segoe UI Light" panose="020B0502040204020203" pitchFamily="34" charset="0"/>
              </a:rPr>
              <a:t>directory</a:t>
            </a:r>
          </a:p>
        </p:txBody>
      </p:sp>
      <p:grpSp>
        <p:nvGrpSpPr>
          <p:cNvPr id="115" name="Group 114">
            <a:extLst>
              <a:ext uri="{FF2B5EF4-FFF2-40B4-BE49-F238E27FC236}">
                <a16:creationId xmlns:a16="http://schemas.microsoft.com/office/drawing/2014/main" id="{86231C3E-4BCE-4BDA-96CC-49E0A5765C68}"/>
              </a:ext>
            </a:extLst>
          </p:cNvPr>
          <p:cNvGrpSpPr/>
          <p:nvPr/>
        </p:nvGrpSpPr>
        <p:grpSpPr>
          <a:xfrm>
            <a:off x="7488837" y="3510213"/>
            <a:ext cx="1338983" cy="1479800"/>
            <a:chOff x="3337766" y="1428258"/>
            <a:chExt cx="426992" cy="488217"/>
          </a:xfrm>
          <a:solidFill>
            <a:srgbClr val="0070C0"/>
          </a:solidFill>
          <a:effectLst>
            <a:outerShdw blurRad="50800" dist="50800" dir="5400000" algn="ctr" rotWithShape="0">
              <a:srgbClr val="505050"/>
            </a:outerShdw>
          </a:effectLst>
        </p:grpSpPr>
        <p:sp>
          <p:nvSpPr>
            <p:cNvPr id="116" name="Freeform 99">
              <a:extLst>
                <a:ext uri="{FF2B5EF4-FFF2-40B4-BE49-F238E27FC236}">
                  <a16:creationId xmlns:a16="http://schemas.microsoft.com/office/drawing/2014/main" id="{0B3B327D-D1C4-4245-9A9A-86A4DD2304ED}"/>
                </a:ext>
              </a:extLst>
            </p:cNvPr>
            <p:cNvSpPr>
              <a:spLocks/>
            </p:cNvSpPr>
            <p:nvPr/>
          </p:nvSpPr>
          <p:spPr bwMode="black">
            <a:xfrm>
              <a:off x="3372248" y="1628835"/>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ffectLst/>
            <a:extLst/>
          </p:spPr>
          <p:txBody>
            <a:bodyPr vert="horz" wrap="square" lIns="89593" tIns="44797" rIns="89593" bIns="44797" numCol="1" anchor="t" anchorCtr="0" compatLnSpc="1">
              <a:prstTxWarp prst="textNoShape">
                <a:avLst/>
              </a:prstTxWarp>
            </a:bodyPr>
            <a:lstStyle/>
            <a:p>
              <a:pPr algn="l" defTabSz="914192" fontAlgn="auto">
                <a:defRPr/>
              </a:pPr>
              <a:endParaRPr lang="en-US" sz="1764" kern="0">
                <a:solidFill>
                  <a:srgbClr val="442359"/>
                </a:solidFill>
                <a:latin typeface="Calibri" panose="020F0502020204030204"/>
              </a:endParaRPr>
            </a:p>
          </p:txBody>
        </p:sp>
        <p:sp>
          <p:nvSpPr>
            <p:cNvPr id="117" name="Freeform 99">
              <a:extLst>
                <a:ext uri="{FF2B5EF4-FFF2-40B4-BE49-F238E27FC236}">
                  <a16:creationId xmlns:a16="http://schemas.microsoft.com/office/drawing/2014/main" id="{BAC397AB-2545-4315-AC20-A96DCF61551A}"/>
                </a:ext>
              </a:extLst>
            </p:cNvPr>
            <p:cNvSpPr>
              <a:spLocks/>
            </p:cNvSpPr>
            <p:nvPr/>
          </p:nvSpPr>
          <p:spPr bwMode="black">
            <a:xfrm rot="10800000">
              <a:off x="3337766" y="1428258"/>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ffectLst/>
            <a:extLst/>
          </p:spPr>
          <p:txBody>
            <a:bodyPr vert="horz" wrap="square" lIns="89593" tIns="44797" rIns="89593" bIns="44797" numCol="1" anchor="t" anchorCtr="0" compatLnSpc="1">
              <a:prstTxWarp prst="textNoShape">
                <a:avLst/>
              </a:prstTxWarp>
            </a:bodyPr>
            <a:lstStyle/>
            <a:p>
              <a:pPr algn="l" defTabSz="914192" fontAlgn="auto">
                <a:defRPr/>
              </a:pPr>
              <a:endParaRPr lang="en-US" sz="1764" kern="0">
                <a:solidFill>
                  <a:srgbClr val="442359"/>
                </a:solidFill>
                <a:latin typeface="Calibri" panose="020F0502020204030204"/>
              </a:endParaRPr>
            </a:p>
          </p:txBody>
        </p:sp>
      </p:grpSp>
      <p:sp>
        <p:nvSpPr>
          <p:cNvPr id="118" name="TextBox 117">
            <a:extLst>
              <a:ext uri="{FF2B5EF4-FFF2-40B4-BE49-F238E27FC236}">
                <a16:creationId xmlns:a16="http://schemas.microsoft.com/office/drawing/2014/main" id="{2109E8FC-DDBE-43C6-BFBB-C305A1557C50}"/>
              </a:ext>
            </a:extLst>
          </p:cNvPr>
          <p:cNvSpPr txBox="1"/>
          <p:nvPr/>
        </p:nvSpPr>
        <p:spPr>
          <a:xfrm>
            <a:off x="7174019" y="2956165"/>
            <a:ext cx="2243149" cy="560848"/>
          </a:xfrm>
          <a:prstGeom prst="rect">
            <a:avLst/>
          </a:prstGeom>
          <a:gradFill flip="none" rotWithShape="1">
            <a:gsLst>
              <a:gs pos="0">
                <a:srgbClr val="70AD47">
                  <a:lumMod val="67000"/>
                </a:srgbClr>
              </a:gs>
              <a:gs pos="48000">
                <a:srgbClr val="70AD47">
                  <a:lumMod val="97000"/>
                  <a:lumOff val="3000"/>
                </a:srgbClr>
              </a:gs>
              <a:gs pos="100000">
                <a:srgbClr val="70AD47">
                  <a:lumMod val="60000"/>
                  <a:lumOff val="40000"/>
                </a:srgbClr>
              </a:gs>
            </a:gsLst>
            <a:lin ang="16200000" scaled="1"/>
            <a:tileRect/>
          </a:gradFill>
          <a:ln>
            <a:noFill/>
          </a:ln>
          <a:effectLst/>
        </p:spPr>
        <p:txBody>
          <a:bodyPr wrap="none" lIns="175690" tIns="140552" rIns="175690" bIns="140552" rtlCol="0">
            <a:spAutoFit/>
          </a:bodyPr>
          <a:lstStyle/>
          <a:p>
            <a:pPr marL="0" marR="0" lvl="0" indent="0" defTabSz="878379" eaLnBrk="1" fontAlgn="auto" latinLnBrk="0" hangingPunct="1">
              <a:lnSpc>
                <a:spcPct val="90000"/>
              </a:lnSpc>
              <a:spcBef>
                <a:spcPts val="0"/>
              </a:spcBef>
              <a:spcAft>
                <a:spcPts val="575"/>
              </a:spcAft>
              <a:buClrTx/>
              <a:buSzTx/>
              <a:buFontTx/>
              <a:buNone/>
              <a:tabLst/>
              <a:defRPr/>
            </a:pPr>
            <a:r>
              <a:rPr kumimoji="0" lang="en-US" sz="2000" b="0" i="0" u="none" strike="noStrike" kern="0" cap="none" spc="0" normalizeH="0" baseline="0" noProof="0">
                <a:ln>
                  <a:noFill/>
                </a:ln>
                <a:solidFill>
                  <a:srgbClr val="FFFFFF"/>
                </a:solidFill>
                <a:effectLst/>
                <a:uLnTx/>
                <a:uFillTx/>
                <a:latin typeface="Calibri" panose="020F0502020204030204"/>
                <a:ea typeface="+mn-ea"/>
                <a:cs typeface="Segoe UI Light" panose="020B0502040204020203" pitchFamily="34" charset="0"/>
              </a:rPr>
              <a:t>Azure AD Connect</a:t>
            </a:r>
          </a:p>
        </p:txBody>
      </p:sp>
      <p:pic>
        <p:nvPicPr>
          <p:cNvPr id="119" name="Picture 118">
            <a:extLst>
              <a:ext uri="{FF2B5EF4-FFF2-40B4-BE49-F238E27FC236}">
                <a16:creationId xmlns:a16="http://schemas.microsoft.com/office/drawing/2014/main" id="{7B6022AE-421F-47A3-8E66-1B5047DB0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6858" y="5012893"/>
            <a:ext cx="1670851" cy="1204093"/>
          </a:xfrm>
          <a:prstGeom prst="rect">
            <a:avLst/>
          </a:prstGeom>
        </p:spPr>
      </p:pic>
      <p:grpSp>
        <p:nvGrpSpPr>
          <p:cNvPr id="120" name="Group 119">
            <a:extLst>
              <a:ext uri="{FF2B5EF4-FFF2-40B4-BE49-F238E27FC236}">
                <a16:creationId xmlns:a16="http://schemas.microsoft.com/office/drawing/2014/main" id="{3B52C789-43EA-403B-A925-E1CC49882162}"/>
              </a:ext>
            </a:extLst>
          </p:cNvPr>
          <p:cNvGrpSpPr/>
          <p:nvPr/>
        </p:nvGrpSpPr>
        <p:grpSpPr>
          <a:xfrm>
            <a:off x="112722" y="2354261"/>
            <a:ext cx="2169990" cy="4209014"/>
            <a:chOff x="6195502" y="1018778"/>
            <a:chExt cx="2834640" cy="5207376"/>
          </a:xfrm>
        </p:grpSpPr>
        <p:sp>
          <p:nvSpPr>
            <p:cNvPr id="121" name="Rectangle 120">
              <a:extLst>
                <a:ext uri="{FF2B5EF4-FFF2-40B4-BE49-F238E27FC236}">
                  <a16:creationId xmlns:a16="http://schemas.microsoft.com/office/drawing/2014/main" id="{20FE33D1-14B5-4FB1-9122-657A63832C3F}"/>
                </a:ext>
              </a:extLst>
            </p:cNvPr>
            <p:cNvSpPr/>
            <p:nvPr/>
          </p:nvSpPr>
          <p:spPr bwMode="auto">
            <a:xfrm>
              <a:off x="6195502" y="1018780"/>
              <a:ext cx="2834640" cy="5207374"/>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122" name="Rounded Rectangle 11">
              <a:extLst>
                <a:ext uri="{FF2B5EF4-FFF2-40B4-BE49-F238E27FC236}">
                  <a16:creationId xmlns:a16="http://schemas.microsoft.com/office/drawing/2014/main" id="{D87D92C3-55D2-4403-9F5C-EA6925EA62D6}"/>
                </a:ext>
              </a:extLst>
            </p:cNvPr>
            <p:cNvSpPr/>
            <p:nvPr/>
          </p:nvSpPr>
          <p:spPr bwMode="auto">
            <a:xfrm>
              <a:off x="6195502" y="4610825"/>
              <a:ext cx="2834640" cy="365031"/>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123" name="Straight Arrow Connector 122">
              <a:extLst>
                <a:ext uri="{FF2B5EF4-FFF2-40B4-BE49-F238E27FC236}">
                  <a16:creationId xmlns:a16="http://schemas.microsoft.com/office/drawing/2014/main" id="{E9B46E2B-EA8E-4B4B-828A-B2595F4CC0BE}"/>
                </a:ext>
              </a:extLst>
            </p:cNvPr>
            <p:cNvCxnSpPr/>
            <p:nvPr/>
          </p:nvCxnSpPr>
          <p:spPr>
            <a:xfrm>
              <a:off x="7612822"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Rounded Rectangle 13">
              <a:extLst>
                <a:ext uri="{FF2B5EF4-FFF2-40B4-BE49-F238E27FC236}">
                  <a16:creationId xmlns:a16="http://schemas.microsoft.com/office/drawing/2014/main" id="{23674FC9-F2D1-4DF2-ACBB-781760415AEE}"/>
                </a:ext>
              </a:extLst>
            </p:cNvPr>
            <p:cNvSpPr/>
            <p:nvPr/>
          </p:nvSpPr>
          <p:spPr bwMode="auto">
            <a:xfrm>
              <a:off x="6323833" y="3762528"/>
              <a:ext cx="2601468" cy="437122"/>
            </a:xfrm>
            <a:prstGeom prst="roundRect">
              <a:avLst/>
            </a:prstGeom>
            <a:solidFill>
              <a:schemeClr val="accent1"/>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Directory Sync and Password Sync</a:t>
              </a:r>
            </a:p>
          </p:txBody>
        </p:sp>
        <p:cxnSp>
          <p:nvCxnSpPr>
            <p:cNvPr id="125" name="Straight Arrow Connector 124">
              <a:extLst>
                <a:ext uri="{FF2B5EF4-FFF2-40B4-BE49-F238E27FC236}">
                  <a16:creationId xmlns:a16="http://schemas.microsoft.com/office/drawing/2014/main" id="{9DE7719F-717F-4D2E-9CB2-6DF1A1669BB5}"/>
                </a:ext>
              </a:extLst>
            </p:cNvPr>
            <p:cNvCxnSpPr/>
            <p:nvPr/>
          </p:nvCxnSpPr>
          <p:spPr>
            <a:xfrm>
              <a:off x="7612822"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3DC0D148-35A4-4680-825A-CFE5E85FE2FB}"/>
                </a:ext>
              </a:extLst>
            </p:cNvPr>
            <p:cNvSpPr/>
            <p:nvPr/>
          </p:nvSpPr>
          <p:spPr bwMode="auto">
            <a:xfrm>
              <a:off x="6195502" y="1018778"/>
              <a:ext cx="2834640" cy="953489"/>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42" normalizeH="0" baseline="0" noProof="0" dirty="0">
                  <a:ln>
                    <a:noFill/>
                  </a:ln>
                  <a:solidFill>
                    <a:srgbClr val="FFFFFF"/>
                  </a:solidFill>
                  <a:effectLst/>
                  <a:uLnTx/>
                  <a:uFillTx/>
                  <a:latin typeface="Calibri" panose="020F0502020204030204"/>
                  <a:ea typeface="+mn-ea"/>
                  <a:cs typeface="+mn-cs"/>
                </a:rPr>
                <a:t>Synchronized Identity  </a:t>
              </a:r>
              <a:b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b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P</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assword </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H</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ash </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S</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ync)</a:t>
              </a:r>
              <a:endPar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449A8016-7766-46B1-9C0A-280B4EB54C7D}"/>
                </a:ext>
              </a:extLst>
            </p:cNvPr>
            <p:cNvSpPr txBox="1"/>
            <p:nvPr/>
          </p:nvSpPr>
          <p:spPr>
            <a:xfrm>
              <a:off x="6323832" y="5081581"/>
              <a:ext cx="2706309" cy="748035"/>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a sign-on like experience with password hash sync</a:t>
              </a:r>
            </a:p>
          </p:txBody>
        </p:sp>
        <p:grpSp>
          <p:nvGrpSpPr>
            <p:cNvPr id="128" name="Group 127">
              <a:extLst>
                <a:ext uri="{FF2B5EF4-FFF2-40B4-BE49-F238E27FC236}">
                  <a16:creationId xmlns:a16="http://schemas.microsoft.com/office/drawing/2014/main" id="{C287EE45-A0C9-444F-B49A-8126B122D069}"/>
                </a:ext>
              </a:extLst>
            </p:cNvPr>
            <p:cNvGrpSpPr/>
            <p:nvPr/>
          </p:nvGrpSpPr>
          <p:grpSpPr>
            <a:xfrm>
              <a:off x="6195502" y="1912696"/>
              <a:ext cx="2834640" cy="1076562"/>
              <a:chOff x="245159" y="1950796"/>
              <a:chExt cx="2834640" cy="1076562"/>
            </a:xfrm>
          </p:grpSpPr>
          <p:sp>
            <p:nvSpPr>
              <p:cNvPr id="130" name="Rectangle 75">
                <a:extLst>
                  <a:ext uri="{FF2B5EF4-FFF2-40B4-BE49-F238E27FC236}">
                    <a16:creationId xmlns:a16="http://schemas.microsoft.com/office/drawing/2014/main" id="{DBDC8B10-1702-4DA2-AD99-40FCF4192CFD}"/>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131" name="Picture 6">
                <a:extLst>
                  <a:ext uri="{FF2B5EF4-FFF2-40B4-BE49-F238E27FC236}">
                    <a16:creationId xmlns:a16="http://schemas.microsoft.com/office/drawing/2014/main" id="{09E85D47-9859-4BD9-B5DC-A6334755BC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129" name="Rectangle 128">
              <a:extLst>
                <a:ext uri="{FF2B5EF4-FFF2-40B4-BE49-F238E27FC236}">
                  <a16:creationId xmlns:a16="http://schemas.microsoft.com/office/drawing/2014/main" id="{C973EBA3-E661-48D4-B577-6D75C734687E}"/>
                </a:ext>
              </a:extLst>
            </p:cNvPr>
            <p:cNvSpPr/>
            <p:nvPr/>
          </p:nvSpPr>
          <p:spPr bwMode="auto">
            <a:xfrm>
              <a:off x="6195502" y="2922521"/>
              <a:ext cx="2834640" cy="484160"/>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grpSp>
        <p:nvGrpSpPr>
          <p:cNvPr id="132" name="Group 131">
            <a:extLst>
              <a:ext uri="{FF2B5EF4-FFF2-40B4-BE49-F238E27FC236}">
                <a16:creationId xmlns:a16="http://schemas.microsoft.com/office/drawing/2014/main" id="{75DE5278-946A-4F76-A15A-495268D802E7}"/>
              </a:ext>
            </a:extLst>
          </p:cNvPr>
          <p:cNvGrpSpPr/>
          <p:nvPr/>
        </p:nvGrpSpPr>
        <p:grpSpPr>
          <a:xfrm>
            <a:off x="1721953" y="3588701"/>
            <a:ext cx="564407" cy="565246"/>
            <a:chOff x="1273427" y="3123526"/>
            <a:chExt cx="709560" cy="701011"/>
          </a:xfrm>
          <a:solidFill>
            <a:srgbClr val="006256"/>
          </a:solidFill>
        </p:grpSpPr>
        <p:sp>
          <p:nvSpPr>
            <p:cNvPr id="133" name="Freeform 126">
              <a:extLst>
                <a:ext uri="{FF2B5EF4-FFF2-40B4-BE49-F238E27FC236}">
                  <a16:creationId xmlns:a16="http://schemas.microsoft.com/office/drawing/2014/main" id="{B908E9BA-D068-4291-9BDB-4344B94AFD4B}"/>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34" name="Oval 133">
              <a:extLst>
                <a:ext uri="{FF2B5EF4-FFF2-40B4-BE49-F238E27FC236}">
                  <a16:creationId xmlns:a16="http://schemas.microsoft.com/office/drawing/2014/main" id="{77B3C3D0-CFD1-4854-BB2E-D2475796017B}"/>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35" name="Oval 134">
              <a:extLst>
                <a:ext uri="{FF2B5EF4-FFF2-40B4-BE49-F238E27FC236}">
                  <a16:creationId xmlns:a16="http://schemas.microsoft.com/office/drawing/2014/main" id="{CD637E98-0818-4109-AB62-4E4370CDE5C3}"/>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36" name="Oval 135">
              <a:extLst>
                <a:ext uri="{FF2B5EF4-FFF2-40B4-BE49-F238E27FC236}">
                  <a16:creationId xmlns:a16="http://schemas.microsoft.com/office/drawing/2014/main" id="{C9C06D1F-E253-4030-A5D8-43959AE3B9FA}"/>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37" name="Oval 136">
              <a:extLst>
                <a:ext uri="{FF2B5EF4-FFF2-40B4-BE49-F238E27FC236}">
                  <a16:creationId xmlns:a16="http://schemas.microsoft.com/office/drawing/2014/main" id="{995B3DF9-E3EA-40FC-AE51-6308A8CFAD14}"/>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38" name="Straight Connector 137">
              <a:extLst>
                <a:ext uri="{FF2B5EF4-FFF2-40B4-BE49-F238E27FC236}">
                  <a16:creationId xmlns:a16="http://schemas.microsoft.com/office/drawing/2014/main" id="{BD759A9B-3F4A-4253-9DDC-5F98E20033E8}"/>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39" name="Straight Connector 138">
              <a:extLst>
                <a:ext uri="{FF2B5EF4-FFF2-40B4-BE49-F238E27FC236}">
                  <a16:creationId xmlns:a16="http://schemas.microsoft.com/office/drawing/2014/main" id="{AE9AE815-8B9C-424A-B946-31850719FA30}"/>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40" name="Straight Connector 139">
              <a:extLst>
                <a:ext uri="{FF2B5EF4-FFF2-40B4-BE49-F238E27FC236}">
                  <a16:creationId xmlns:a16="http://schemas.microsoft.com/office/drawing/2014/main" id="{7AF240BD-6933-4450-B382-F7080731F16D}"/>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41" name="Straight Connector 140">
              <a:extLst>
                <a:ext uri="{FF2B5EF4-FFF2-40B4-BE49-F238E27FC236}">
                  <a16:creationId xmlns:a16="http://schemas.microsoft.com/office/drawing/2014/main" id="{4980B11E-FE76-4E53-B655-9BE321B1C15F}"/>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42" name="Straight Connector 141">
              <a:extLst>
                <a:ext uri="{FF2B5EF4-FFF2-40B4-BE49-F238E27FC236}">
                  <a16:creationId xmlns:a16="http://schemas.microsoft.com/office/drawing/2014/main" id="{BEE17F5D-AA30-4F77-983A-DBB2B1C15BC3}"/>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sp>
        <p:nvSpPr>
          <p:cNvPr id="143" name="TextBox 142">
            <a:extLst>
              <a:ext uri="{FF2B5EF4-FFF2-40B4-BE49-F238E27FC236}">
                <a16:creationId xmlns:a16="http://schemas.microsoft.com/office/drawing/2014/main" id="{DB9A61F4-6BEE-4738-AD5F-948A45BA3623}"/>
              </a:ext>
            </a:extLst>
          </p:cNvPr>
          <p:cNvSpPr txBox="1"/>
          <p:nvPr/>
        </p:nvSpPr>
        <p:spPr>
          <a:xfrm>
            <a:off x="335239" y="6529493"/>
            <a:ext cx="1502334" cy="400110"/>
          </a:xfrm>
          <a:prstGeom prst="rect">
            <a:avLst/>
          </a:prstGeom>
          <a:noFill/>
        </p:spPr>
        <p:txBody>
          <a:bodyPr wrap="none" rtlCol="0">
            <a:spAutoFit/>
          </a:bodyPr>
          <a:lstStyle/>
          <a:p>
            <a:pPr algn="l"/>
            <a:r>
              <a:rPr lang="fr-FR" sz="1000" i="1" dirty="0">
                <a:solidFill>
                  <a:srgbClr val="0070C0"/>
                </a:solidFill>
              </a:rPr>
              <a:t>Hash of </a:t>
            </a:r>
            <a:r>
              <a:rPr lang="fr-FR" sz="1000" i="1" dirty="0" err="1">
                <a:solidFill>
                  <a:srgbClr val="0070C0"/>
                </a:solidFill>
              </a:rPr>
              <a:t>Password</a:t>
            </a:r>
            <a:r>
              <a:rPr lang="fr-FR" sz="1000" i="1" dirty="0">
                <a:solidFill>
                  <a:srgbClr val="0070C0"/>
                </a:solidFill>
              </a:rPr>
              <a:t> hash </a:t>
            </a:r>
            <a:br>
              <a:rPr lang="fr-FR" sz="1000" i="1" dirty="0">
                <a:solidFill>
                  <a:srgbClr val="0070C0"/>
                </a:solidFill>
              </a:rPr>
            </a:br>
            <a:r>
              <a:rPr lang="fr-FR" sz="1000" i="1" dirty="0" err="1">
                <a:solidFill>
                  <a:srgbClr val="0070C0"/>
                </a:solidFill>
              </a:rPr>
              <a:t>stored</a:t>
            </a:r>
            <a:r>
              <a:rPr lang="fr-FR" sz="1000" i="1" dirty="0">
                <a:solidFill>
                  <a:srgbClr val="0070C0"/>
                </a:solidFill>
              </a:rPr>
              <a:t> in the cloud</a:t>
            </a:r>
            <a:endParaRPr lang="en-US" sz="1000" i="1" dirty="0">
              <a:solidFill>
                <a:srgbClr val="0070C0"/>
              </a:solidFill>
            </a:endParaRPr>
          </a:p>
        </p:txBody>
      </p:sp>
      <p:grpSp>
        <p:nvGrpSpPr>
          <p:cNvPr id="144" name="Group 143">
            <a:extLst>
              <a:ext uri="{FF2B5EF4-FFF2-40B4-BE49-F238E27FC236}">
                <a16:creationId xmlns:a16="http://schemas.microsoft.com/office/drawing/2014/main" id="{4E50A2AF-1A83-495A-80FD-F652E821F426}"/>
              </a:ext>
            </a:extLst>
          </p:cNvPr>
          <p:cNvGrpSpPr/>
          <p:nvPr/>
        </p:nvGrpSpPr>
        <p:grpSpPr>
          <a:xfrm>
            <a:off x="166651" y="4432453"/>
            <a:ext cx="304109" cy="282577"/>
            <a:chOff x="3708933" y="4809995"/>
            <a:chExt cx="661072" cy="632242"/>
          </a:xfrm>
        </p:grpSpPr>
        <p:sp useBgFill="1">
          <p:nvSpPr>
            <p:cNvPr id="145" name="Circle: Hollow 144">
              <a:extLst>
                <a:ext uri="{FF2B5EF4-FFF2-40B4-BE49-F238E27FC236}">
                  <a16:creationId xmlns:a16="http://schemas.microsoft.com/office/drawing/2014/main" id="{DBF8B853-1111-4E7A-A26C-A56B09B54EE7}"/>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146" name="Freeform 31">
              <a:extLst>
                <a:ext uri="{FF2B5EF4-FFF2-40B4-BE49-F238E27FC236}">
                  <a16:creationId xmlns:a16="http://schemas.microsoft.com/office/drawing/2014/main" id="{7FA2897B-523E-45BE-8B6F-57495A28240D}"/>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148" name="Group 147">
            <a:extLst>
              <a:ext uri="{FF2B5EF4-FFF2-40B4-BE49-F238E27FC236}">
                <a16:creationId xmlns:a16="http://schemas.microsoft.com/office/drawing/2014/main" id="{1243D635-D2D1-4D0A-8B99-103E6793281A}"/>
              </a:ext>
            </a:extLst>
          </p:cNvPr>
          <p:cNvGrpSpPr/>
          <p:nvPr/>
        </p:nvGrpSpPr>
        <p:grpSpPr>
          <a:xfrm>
            <a:off x="9198043" y="2845891"/>
            <a:ext cx="304109" cy="282577"/>
            <a:chOff x="3708933" y="4809995"/>
            <a:chExt cx="661072" cy="632242"/>
          </a:xfrm>
        </p:grpSpPr>
        <p:sp useBgFill="1">
          <p:nvSpPr>
            <p:cNvPr id="149" name="Circle: Hollow 148">
              <a:extLst>
                <a:ext uri="{FF2B5EF4-FFF2-40B4-BE49-F238E27FC236}">
                  <a16:creationId xmlns:a16="http://schemas.microsoft.com/office/drawing/2014/main" id="{77DEB1A5-F33C-4211-AE53-B90163B01BF2}"/>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150" name="Freeform 31">
              <a:extLst>
                <a:ext uri="{FF2B5EF4-FFF2-40B4-BE49-F238E27FC236}">
                  <a16:creationId xmlns:a16="http://schemas.microsoft.com/office/drawing/2014/main" id="{627ED36B-994C-44CB-AEDD-7B8A3368C1FB}"/>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cxnSp>
        <p:nvCxnSpPr>
          <p:cNvPr id="152" name="Straight Connector 151">
            <a:extLst>
              <a:ext uri="{FF2B5EF4-FFF2-40B4-BE49-F238E27FC236}">
                <a16:creationId xmlns:a16="http://schemas.microsoft.com/office/drawing/2014/main" id="{F8EBD78B-2E5F-4B3B-BFA8-8682739ABEB0}"/>
              </a:ext>
            </a:extLst>
          </p:cNvPr>
          <p:cNvCxnSpPr/>
          <p:nvPr/>
        </p:nvCxnSpPr>
        <p:spPr>
          <a:xfrm>
            <a:off x="2377799" y="1527945"/>
            <a:ext cx="0" cy="544399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CF7702E-F0CF-41F3-B705-DED797E45E25}"/>
              </a:ext>
            </a:extLst>
          </p:cNvPr>
          <p:cNvSpPr/>
          <p:nvPr/>
        </p:nvSpPr>
        <p:spPr>
          <a:xfrm>
            <a:off x="10508970" y="1575650"/>
            <a:ext cx="1473480" cy="338554"/>
          </a:xfrm>
          <a:prstGeom prst="rect">
            <a:avLst/>
          </a:prstGeom>
          <a:ln>
            <a:solidFill>
              <a:schemeClr val="tx2"/>
            </a:solidFill>
          </a:ln>
        </p:spPr>
        <p:txBody>
          <a:bodyPr wrap="none">
            <a:spAutoFit/>
          </a:bodyPr>
          <a:lstStyle/>
          <a:p>
            <a:r>
              <a:rPr lang="en-US" sz="1600" b="1" dirty="0"/>
              <a:t>same</a:t>
            </a:r>
            <a:r>
              <a:rPr lang="en-US" sz="1600" dirty="0"/>
              <a:t> sign-on.</a:t>
            </a:r>
            <a:endParaRPr lang="fr-FR" sz="1600" dirty="0"/>
          </a:p>
        </p:txBody>
      </p:sp>
    </p:spTree>
    <p:extLst>
      <p:ext uri="{BB962C8B-B14F-4D97-AF65-F5344CB8AC3E}">
        <p14:creationId xmlns:p14="http://schemas.microsoft.com/office/powerpoint/2010/main" val="33701723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78C24F-8411-44DA-98EA-B24AAC8ECA4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31</a:t>
            </a:fld>
            <a:endParaRPr lang="en-US" dirty="0"/>
          </a:p>
        </p:txBody>
      </p:sp>
      <p:sp>
        <p:nvSpPr>
          <p:cNvPr id="3" name="Text Placeholder 2">
            <a:extLst>
              <a:ext uri="{FF2B5EF4-FFF2-40B4-BE49-F238E27FC236}">
                <a16:creationId xmlns:a16="http://schemas.microsoft.com/office/drawing/2014/main" id="{22A5F832-3D3B-45D2-8361-6C624081B40A}"/>
              </a:ext>
            </a:extLst>
          </p:cNvPr>
          <p:cNvSpPr>
            <a:spLocks noGrp="1"/>
          </p:cNvSpPr>
          <p:nvPr>
            <p:ph type="body" sz="quarter" idx="13"/>
          </p:nvPr>
        </p:nvSpPr>
        <p:spPr/>
        <p:txBody>
          <a:bodyPr/>
          <a:lstStyle/>
          <a:p>
            <a:r>
              <a:rPr lang="en-US" dirty="0"/>
              <a:t>Azure AD Identity Models (3/5) – </a:t>
            </a:r>
            <a:r>
              <a:rPr lang="en-US" b="1" dirty="0"/>
              <a:t>Federated Identity overview</a:t>
            </a:r>
          </a:p>
          <a:p>
            <a:endParaRPr lang="fr-FR" dirty="0"/>
          </a:p>
        </p:txBody>
      </p:sp>
      <p:grpSp>
        <p:nvGrpSpPr>
          <p:cNvPr id="100" name="Group 99">
            <a:extLst>
              <a:ext uri="{FF2B5EF4-FFF2-40B4-BE49-F238E27FC236}">
                <a16:creationId xmlns:a16="http://schemas.microsoft.com/office/drawing/2014/main" id="{A2B542E6-EE96-40DD-9E4F-D29CE8D57DD6}"/>
              </a:ext>
            </a:extLst>
          </p:cNvPr>
          <p:cNvGrpSpPr/>
          <p:nvPr/>
        </p:nvGrpSpPr>
        <p:grpSpPr>
          <a:xfrm>
            <a:off x="4706811" y="3366114"/>
            <a:ext cx="2102875" cy="2012784"/>
            <a:chOff x="5146980" y="2049462"/>
            <a:chExt cx="2495390" cy="2495390"/>
          </a:xfrm>
        </p:grpSpPr>
        <p:sp>
          <p:nvSpPr>
            <p:cNvPr id="101" name="Oval 100">
              <a:extLst>
                <a:ext uri="{FF2B5EF4-FFF2-40B4-BE49-F238E27FC236}">
                  <a16:creationId xmlns:a16="http://schemas.microsoft.com/office/drawing/2014/main" id="{86CF0DA5-971B-42F9-A98C-9A0FB2353797}"/>
                </a:ext>
              </a:extLst>
            </p:cNvPr>
            <p:cNvSpPr/>
            <p:nvPr/>
          </p:nvSpPr>
          <p:spPr bwMode="auto">
            <a:xfrm>
              <a:off x="5146980" y="2049462"/>
              <a:ext cx="2495390" cy="2495390"/>
            </a:xfrm>
            <a:prstGeom prst="ellipse">
              <a:avLst/>
            </a:prstGeom>
            <a:solidFill>
              <a:srgbClr val="5B9BD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grpSp>
          <p:nvGrpSpPr>
            <p:cNvPr id="102" name="Group 101">
              <a:extLst>
                <a:ext uri="{FF2B5EF4-FFF2-40B4-BE49-F238E27FC236}">
                  <a16:creationId xmlns:a16="http://schemas.microsoft.com/office/drawing/2014/main" id="{F41C0A0A-B461-4416-86B9-2F3062199562}"/>
                </a:ext>
              </a:extLst>
            </p:cNvPr>
            <p:cNvGrpSpPr/>
            <p:nvPr/>
          </p:nvGrpSpPr>
          <p:grpSpPr>
            <a:xfrm>
              <a:off x="5244658" y="2125662"/>
              <a:ext cx="2213176" cy="2264690"/>
              <a:chOff x="5244658" y="2519958"/>
              <a:chExt cx="2213176" cy="2264690"/>
            </a:xfrm>
          </p:grpSpPr>
          <p:grpSp>
            <p:nvGrpSpPr>
              <p:cNvPr id="103" name="Group 102">
                <a:extLst>
                  <a:ext uri="{FF2B5EF4-FFF2-40B4-BE49-F238E27FC236}">
                    <a16:creationId xmlns:a16="http://schemas.microsoft.com/office/drawing/2014/main" id="{A81801B6-F793-44E4-A620-B420DD0A994D}"/>
                  </a:ext>
                </a:extLst>
              </p:cNvPr>
              <p:cNvGrpSpPr/>
              <p:nvPr/>
            </p:nvGrpSpPr>
            <p:grpSpPr>
              <a:xfrm rot="175518">
                <a:off x="5244658" y="2519958"/>
                <a:ext cx="2213176" cy="2264690"/>
                <a:chOff x="6135688" y="-2295525"/>
                <a:chExt cx="3683000" cy="3768726"/>
              </a:xfrm>
            </p:grpSpPr>
            <p:sp>
              <p:nvSpPr>
                <p:cNvPr id="105" name="Oval 104">
                  <a:extLst>
                    <a:ext uri="{FF2B5EF4-FFF2-40B4-BE49-F238E27FC236}">
                      <a16:creationId xmlns:a16="http://schemas.microsoft.com/office/drawing/2014/main" id="{D887C63A-2FD4-4A92-A165-2D202951CBA6}"/>
                    </a:ext>
                  </a:extLst>
                </p:cNvPr>
                <p:cNvSpPr/>
                <p:nvPr/>
              </p:nvSpPr>
              <p:spPr bwMode="auto">
                <a:xfrm>
                  <a:off x="6807200" y="-1557867"/>
                  <a:ext cx="2336800" cy="2336800"/>
                </a:xfrm>
                <a:prstGeom prst="ellipse">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20">
                  <a:extLst>
                    <a:ext uri="{FF2B5EF4-FFF2-40B4-BE49-F238E27FC236}">
                      <a16:creationId xmlns:a16="http://schemas.microsoft.com/office/drawing/2014/main" id="{CE16AEDB-3098-43E6-98F8-2BBFC440A66D}"/>
                    </a:ext>
                  </a:extLst>
                </p:cNvPr>
                <p:cNvSpPr>
                  <a:spLocks noEditPoints="1"/>
                </p:cNvSpPr>
                <p:nvPr/>
              </p:nvSpPr>
              <p:spPr bwMode="auto">
                <a:xfrm>
                  <a:off x="6135688" y="-2295525"/>
                  <a:ext cx="3683000" cy="3768726"/>
                </a:xfrm>
                <a:custGeom>
                  <a:avLst/>
                  <a:gdLst>
                    <a:gd name="T0" fmla="*/ 972 w 979"/>
                    <a:gd name="T1" fmla="*/ 370 h 1002"/>
                    <a:gd name="T2" fmla="*/ 961 w 979"/>
                    <a:gd name="T3" fmla="*/ 334 h 1002"/>
                    <a:gd name="T4" fmla="*/ 946 w 979"/>
                    <a:gd name="T5" fmla="*/ 296 h 1002"/>
                    <a:gd name="T6" fmla="*/ 844 w 979"/>
                    <a:gd name="T7" fmla="*/ 311 h 1002"/>
                    <a:gd name="T8" fmla="*/ 764 w 979"/>
                    <a:gd name="T9" fmla="*/ 207 h 1002"/>
                    <a:gd name="T10" fmla="*/ 803 w 979"/>
                    <a:gd name="T11" fmla="*/ 112 h 1002"/>
                    <a:gd name="T12" fmla="*/ 738 w 979"/>
                    <a:gd name="T13" fmla="*/ 67 h 1002"/>
                    <a:gd name="T14" fmla="*/ 664 w 979"/>
                    <a:gd name="T15" fmla="*/ 139 h 1002"/>
                    <a:gd name="T16" fmla="*/ 539 w 979"/>
                    <a:gd name="T17" fmla="*/ 103 h 1002"/>
                    <a:gd name="T18" fmla="*/ 514 w 979"/>
                    <a:gd name="T19" fmla="*/ 1 h 1002"/>
                    <a:gd name="T20" fmla="*/ 436 w 979"/>
                    <a:gd name="T21" fmla="*/ 4 h 1002"/>
                    <a:gd name="T22" fmla="*/ 419 w 979"/>
                    <a:gd name="T23" fmla="*/ 105 h 1002"/>
                    <a:gd name="T24" fmla="*/ 354 w 979"/>
                    <a:gd name="T25" fmla="*/ 123 h 1002"/>
                    <a:gd name="T26" fmla="*/ 294 w 979"/>
                    <a:gd name="T27" fmla="*/ 149 h 1002"/>
                    <a:gd name="T28" fmla="*/ 216 w 979"/>
                    <a:gd name="T29" fmla="*/ 82 h 1002"/>
                    <a:gd name="T30" fmla="*/ 153 w 979"/>
                    <a:gd name="T31" fmla="*/ 130 h 1002"/>
                    <a:gd name="T32" fmla="*/ 200 w 979"/>
                    <a:gd name="T33" fmla="*/ 224 h 1002"/>
                    <a:gd name="T34" fmla="*/ 125 w 979"/>
                    <a:gd name="T35" fmla="*/ 332 h 1002"/>
                    <a:gd name="T36" fmla="*/ 22 w 979"/>
                    <a:gd name="T37" fmla="*/ 323 h 1002"/>
                    <a:gd name="T38" fmla="*/ 0 w 979"/>
                    <a:gd name="T39" fmla="*/ 399 h 1002"/>
                    <a:gd name="T40" fmla="*/ 92 w 979"/>
                    <a:gd name="T41" fmla="*/ 447 h 1002"/>
                    <a:gd name="T42" fmla="*/ 95 w 979"/>
                    <a:gd name="T43" fmla="*/ 579 h 1002"/>
                    <a:gd name="T44" fmla="*/ 7 w 979"/>
                    <a:gd name="T45" fmla="*/ 632 h 1002"/>
                    <a:gd name="T46" fmla="*/ 19 w 979"/>
                    <a:gd name="T47" fmla="*/ 670 h 1002"/>
                    <a:gd name="T48" fmla="*/ 33 w 979"/>
                    <a:gd name="T49" fmla="*/ 706 h 1002"/>
                    <a:gd name="T50" fmla="*/ 135 w 979"/>
                    <a:gd name="T51" fmla="*/ 691 h 1002"/>
                    <a:gd name="T52" fmla="*/ 217 w 979"/>
                    <a:gd name="T53" fmla="*/ 796 h 1002"/>
                    <a:gd name="T54" fmla="*/ 176 w 979"/>
                    <a:gd name="T55" fmla="*/ 891 h 1002"/>
                    <a:gd name="T56" fmla="*/ 241 w 979"/>
                    <a:gd name="T57" fmla="*/ 935 h 1002"/>
                    <a:gd name="T58" fmla="*/ 315 w 979"/>
                    <a:gd name="T59" fmla="*/ 863 h 1002"/>
                    <a:gd name="T60" fmla="*/ 442 w 979"/>
                    <a:gd name="T61" fmla="*/ 901 h 1002"/>
                    <a:gd name="T62" fmla="*/ 465 w 979"/>
                    <a:gd name="T63" fmla="*/ 1001 h 1002"/>
                    <a:gd name="T64" fmla="*/ 544 w 979"/>
                    <a:gd name="T65" fmla="*/ 998 h 1002"/>
                    <a:gd name="T66" fmla="*/ 562 w 979"/>
                    <a:gd name="T67" fmla="*/ 897 h 1002"/>
                    <a:gd name="T68" fmla="*/ 625 w 979"/>
                    <a:gd name="T69" fmla="*/ 879 h 1002"/>
                    <a:gd name="T70" fmla="*/ 686 w 979"/>
                    <a:gd name="T71" fmla="*/ 852 h 1002"/>
                    <a:gd name="T72" fmla="*/ 763 w 979"/>
                    <a:gd name="T73" fmla="*/ 920 h 1002"/>
                    <a:gd name="T74" fmla="*/ 826 w 979"/>
                    <a:gd name="T75" fmla="*/ 872 h 1002"/>
                    <a:gd name="T76" fmla="*/ 781 w 979"/>
                    <a:gd name="T77" fmla="*/ 780 h 1002"/>
                    <a:gd name="T78" fmla="*/ 854 w 979"/>
                    <a:gd name="T79" fmla="*/ 670 h 1002"/>
                    <a:gd name="T80" fmla="*/ 957 w 979"/>
                    <a:gd name="T81" fmla="*/ 679 h 1002"/>
                    <a:gd name="T82" fmla="*/ 979 w 979"/>
                    <a:gd name="T83" fmla="*/ 603 h 1002"/>
                    <a:gd name="T84" fmla="*/ 889 w 979"/>
                    <a:gd name="T85" fmla="*/ 556 h 1002"/>
                    <a:gd name="T86" fmla="*/ 884 w 979"/>
                    <a:gd name="T87" fmla="*/ 424 h 1002"/>
                    <a:gd name="T88" fmla="*/ 972 w 979"/>
                    <a:gd name="T89" fmla="*/ 370 h 1002"/>
                    <a:gd name="T90" fmla="*/ 972 w 979"/>
                    <a:gd name="T91" fmla="*/ 370 h 1002"/>
                    <a:gd name="T92" fmla="*/ 579 w 979"/>
                    <a:gd name="T93" fmla="*/ 750 h 1002"/>
                    <a:gd name="T94" fmla="*/ 240 w 979"/>
                    <a:gd name="T95" fmla="*/ 591 h 1002"/>
                    <a:gd name="T96" fmla="*/ 401 w 979"/>
                    <a:gd name="T97" fmla="*/ 252 h 1002"/>
                    <a:gd name="T98" fmla="*/ 740 w 979"/>
                    <a:gd name="T99" fmla="*/ 413 h 1002"/>
                    <a:gd name="T100" fmla="*/ 579 w 979"/>
                    <a:gd name="T101" fmla="*/ 750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79" h="1002">
                      <a:moveTo>
                        <a:pt x="972" y="370"/>
                      </a:moveTo>
                      <a:cubicBezTo>
                        <a:pt x="969" y="358"/>
                        <a:pt x="965" y="346"/>
                        <a:pt x="961" y="334"/>
                      </a:cubicBezTo>
                      <a:cubicBezTo>
                        <a:pt x="956" y="320"/>
                        <a:pt x="952" y="308"/>
                        <a:pt x="946" y="296"/>
                      </a:cubicBezTo>
                      <a:cubicBezTo>
                        <a:pt x="844" y="311"/>
                        <a:pt x="844" y="311"/>
                        <a:pt x="844" y="311"/>
                      </a:cubicBezTo>
                      <a:cubicBezTo>
                        <a:pt x="823" y="271"/>
                        <a:pt x="795" y="237"/>
                        <a:pt x="764" y="207"/>
                      </a:cubicBezTo>
                      <a:cubicBezTo>
                        <a:pt x="803" y="112"/>
                        <a:pt x="803" y="112"/>
                        <a:pt x="803" y="112"/>
                      </a:cubicBezTo>
                      <a:cubicBezTo>
                        <a:pt x="784" y="95"/>
                        <a:pt x="762" y="81"/>
                        <a:pt x="738" y="67"/>
                      </a:cubicBezTo>
                      <a:cubicBezTo>
                        <a:pt x="664" y="139"/>
                        <a:pt x="664" y="139"/>
                        <a:pt x="664" y="139"/>
                      </a:cubicBezTo>
                      <a:cubicBezTo>
                        <a:pt x="625" y="119"/>
                        <a:pt x="583" y="107"/>
                        <a:pt x="539" y="103"/>
                      </a:cubicBezTo>
                      <a:cubicBezTo>
                        <a:pt x="514" y="1"/>
                        <a:pt x="514" y="1"/>
                        <a:pt x="514" y="1"/>
                      </a:cubicBezTo>
                      <a:cubicBezTo>
                        <a:pt x="489" y="0"/>
                        <a:pt x="462" y="1"/>
                        <a:pt x="436" y="4"/>
                      </a:cubicBezTo>
                      <a:cubicBezTo>
                        <a:pt x="419" y="105"/>
                        <a:pt x="419" y="105"/>
                        <a:pt x="419" y="105"/>
                      </a:cubicBezTo>
                      <a:cubicBezTo>
                        <a:pt x="397" y="109"/>
                        <a:pt x="375" y="115"/>
                        <a:pt x="354" y="123"/>
                      </a:cubicBezTo>
                      <a:cubicBezTo>
                        <a:pt x="333" y="130"/>
                        <a:pt x="313" y="139"/>
                        <a:pt x="294" y="149"/>
                      </a:cubicBezTo>
                      <a:cubicBezTo>
                        <a:pt x="216" y="82"/>
                        <a:pt x="216" y="82"/>
                        <a:pt x="216" y="82"/>
                      </a:cubicBezTo>
                      <a:cubicBezTo>
                        <a:pt x="194" y="97"/>
                        <a:pt x="173" y="113"/>
                        <a:pt x="153" y="130"/>
                      </a:cubicBezTo>
                      <a:cubicBezTo>
                        <a:pt x="200" y="224"/>
                        <a:pt x="200" y="224"/>
                        <a:pt x="200" y="224"/>
                      </a:cubicBezTo>
                      <a:cubicBezTo>
                        <a:pt x="169" y="255"/>
                        <a:pt x="143" y="291"/>
                        <a:pt x="125" y="332"/>
                      </a:cubicBezTo>
                      <a:cubicBezTo>
                        <a:pt x="22" y="323"/>
                        <a:pt x="22" y="323"/>
                        <a:pt x="22" y="323"/>
                      </a:cubicBezTo>
                      <a:cubicBezTo>
                        <a:pt x="14" y="348"/>
                        <a:pt x="6" y="373"/>
                        <a:pt x="0" y="399"/>
                      </a:cubicBezTo>
                      <a:cubicBezTo>
                        <a:pt x="92" y="447"/>
                        <a:pt x="92" y="447"/>
                        <a:pt x="92" y="447"/>
                      </a:cubicBezTo>
                      <a:cubicBezTo>
                        <a:pt x="85" y="490"/>
                        <a:pt x="87" y="534"/>
                        <a:pt x="95" y="579"/>
                      </a:cubicBezTo>
                      <a:cubicBezTo>
                        <a:pt x="7" y="632"/>
                        <a:pt x="7" y="632"/>
                        <a:pt x="7" y="632"/>
                      </a:cubicBezTo>
                      <a:cubicBezTo>
                        <a:pt x="11" y="644"/>
                        <a:pt x="14" y="657"/>
                        <a:pt x="19" y="670"/>
                      </a:cubicBezTo>
                      <a:cubicBezTo>
                        <a:pt x="23" y="682"/>
                        <a:pt x="29" y="694"/>
                        <a:pt x="33" y="706"/>
                      </a:cubicBezTo>
                      <a:cubicBezTo>
                        <a:pt x="135" y="691"/>
                        <a:pt x="135" y="691"/>
                        <a:pt x="135" y="691"/>
                      </a:cubicBezTo>
                      <a:cubicBezTo>
                        <a:pt x="158" y="731"/>
                        <a:pt x="184" y="766"/>
                        <a:pt x="217" y="796"/>
                      </a:cubicBezTo>
                      <a:cubicBezTo>
                        <a:pt x="176" y="891"/>
                        <a:pt x="176" y="891"/>
                        <a:pt x="176" y="891"/>
                      </a:cubicBezTo>
                      <a:cubicBezTo>
                        <a:pt x="197" y="907"/>
                        <a:pt x="220" y="922"/>
                        <a:pt x="241" y="935"/>
                      </a:cubicBezTo>
                      <a:cubicBezTo>
                        <a:pt x="315" y="863"/>
                        <a:pt x="315" y="863"/>
                        <a:pt x="315" y="863"/>
                      </a:cubicBezTo>
                      <a:cubicBezTo>
                        <a:pt x="355" y="883"/>
                        <a:pt x="398" y="894"/>
                        <a:pt x="442" y="901"/>
                      </a:cubicBezTo>
                      <a:cubicBezTo>
                        <a:pt x="465" y="1001"/>
                        <a:pt x="465" y="1001"/>
                        <a:pt x="465" y="1001"/>
                      </a:cubicBezTo>
                      <a:cubicBezTo>
                        <a:pt x="491" y="1002"/>
                        <a:pt x="517" y="1001"/>
                        <a:pt x="544" y="998"/>
                      </a:cubicBezTo>
                      <a:cubicBezTo>
                        <a:pt x="562" y="897"/>
                        <a:pt x="562" y="897"/>
                        <a:pt x="562" y="897"/>
                      </a:cubicBezTo>
                      <a:cubicBezTo>
                        <a:pt x="582" y="893"/>
                        <a:pt x="604" y="887"/>
                        <a:pt x="625" y="879"/>
                      </a:cubicBezTo>
                      <a:cubicBezTo>
                        <a:pt x="646" y="872"/>
                        <a:pt x="666" y="863"/>
                        <a:pt x="686" y="852"/>
                      </a:cubicBezTo>
                      <a:cubicBezTo>
                        <a:pt x="763" y="920"/>
                        <a:pt x="763" y="920"/>
                        <a:pt x="763" y="920"/>
                      </a:cubicBezTo>
                      <a:cubicBezTo>
                        <a:pt x="785" y="905"/>
                        <a:pt x="806" y="889"/>
                        <a:pt x="826" y="872"/>
                      </a:cubicBezTo>
                      <a:cubicBezTo>
                        <a:pt x="781" y="780"/>
                        <a:pt x="781" y="780"/>
                        <a:pt x="781" y="780"/>
                      </a:cubicBezTo>
                      <a:cubicBezTo>
                        <a:pt x="811" y="747"/>
                        <a:pt x="836" y="711"/>
                        <a:pt x="854" y="670"/>
                      </a:cubicBezTo>
                      <a:cubicBezTo>
                        <a:pt x="957" y="679"/>
                        <a:pt x="957" y="679"/>
                        <a:pt x="957" y="679"/>
                      </a:cubicBezTo>
                      <a:cubicBezTo>
                        <a:pt x="967" y="655"/>
                        <a:pt x="975" y="629"/>
                        <a:pt x="979" y="603"/>
                      </a:cubicBezTo>
                      <a:cubicBezTo>
                        <a:pt x="889" y="556"/>
                        <a:pt x="889" y="556"/>
                        <a:pt x="889" y="556"/>
                      </a:cubicBezTo>
                      <a:cubicBezTo>
                        <a:pt x="894" y="512"/>
                        <a:pt x="893" y="468"/>
                        <a:pt x="884" y="424"/>
                      </a:cubicBezTo>
                      <a:cubicBezTo>
                        <a:pt x="972" y="370"/>
                        <a:pt x="972" y="370"/>
                        <a:pt x="972" y="370"/>
                      </a:cubicBezTo>
                      <a:cubicBezTo>
                        <a:pt x="972" y="370"/>
                        <a:pt x="972" y="370"/>
                        <a:pt x="972" y="370"/>
                      </a:cubicBezTo>
                      <a:close/>
                      <a:moveTo>
                        <a:pt x="579" y="750"/>
                      </a:moveTo>
                      <a:cubicBezTo>
                        <a:pt x="442" y="799"/>
                        <a:pt x="289" y="728"/>
                        <a:pt x="240" y="591"/>
                      </a:cubicBezTo>
                      <a:cubicBezTo>
                        <a:pt x="191" y="453"/>
                        <a:pt x="264" y="301"/>
                        <a:pt x="401" y="252"/>
                      </a:cubicBezTo>
                      <a:cubicBezTo>
                        <a:pt x="539" y="203"/>
                        <a:pt x="690" y="274"/>
                        <a:pt x="740" y="413"/>
                      </a:cubicBezTo>
                      <a:cubicBezTo>
                        <a:pt x="789" y="549"/>
                        <a:pt x="717" y="701"/>
                        <a:pt x="579" y="750"/>
                      </a:cubicBezTo>
                      <a:close/>
                    </a:path>
                  </a:pathLst>
                </a:custGeom>
                <a:solidFill>
                  <a:srgbClr val="68217A"/>
                </a:solidFill>
                <a:ln>
                  <a:noFill/>
                </a:ln>
              </p:spPr>
              <p:txBody>
                <a:bodyPr vert="horz" wrap="square" lIns="89642" tIns="44821" rIns="89642" bIns="44821" numCol="1" anchor="t" anchorCtr="0" compatLnSpc="1">
                  <a:prstTxWarp prst="textNoShape">
                    <a:avLst/>
                  </a:prstTxWarp>
                </a:bodyPr>
                <a:lstStyle/>
                <a:p>
                  <a:pPr algn="l" defTabSz="932742" fontAlgn="auto">
                    <a:defRPr/>
                  </a:pPr>
                  <a:endParaRPr lang="en-US" sz="1765" kern="0">
                    <a:solidFill>
                      <a:srgbClr val="505050"/>
                    </a:solidFill>
                    <a:ea typeface="Segoe UI" pitchFamily="34" charset="0"/>
                    <a:cs typeface="Segoe UI" pitchFamily="34" charset="0"/>
                  </a:endParaRPr>
                </a:p>
              </p:txBody>
            </p:sp>
          </p:grpSp>
          <p:sp>
            <p:nvSpPr>
              <p:cNvPr id="104" name="TextBox 103">
                <a:extLst>
                  <a:ext uri="{FF2B5EF4-FFF2-40B4-BE49-F238E27FC236}">
                    <a16:creationId xmlns:a16="http://schemas.microsoft.com/office/drawing/2014/main" id="{2ABAD072-E931-4298-B9F9-474EED57864C}"/>
                  </a:ext>
                </a:extLst>
              </p:cNvPr>
              <p:cNvSpPr txBox="1"/>
              <p:nvPr/>
            </p:nvSpPr>
            <p:spPr>
              <a:xfrm>
                <a:off x="5622912" y="3288936"/>
                <a:ext cx="1453434" cy="738655"/>
              </a:xfrm>
              <a:prstGeom prst="rect">
                <a:avLst/>
              </a:prstGeom>
              <a:noFill/>
            </p:spPr>
            <p:txBody>
              <a:bodyPr wrap="none" lIns="179285" tIns="143428" rIns="179285" bIns="143428" rtlCol="0">
                <a:spAutoFit/>
              </a:bodyPr>
              <a:lstStyle/>
              <a:p>
                <a:pPr defTabSz="932742" fontAlgn="auto">
                  <a:lnSpc>
                    <a:spcPct val="90000"/>
                  </a:lnSpc>
                  <a:spcAft>
                    <a:spcPts val="588"/>
                  </a:spcAft>
                  <a:defRPr/>
                </a:pPr>
                <a:r>
                  <a:rPr lang="en-US" sz="3137" kern="0">
                    <a:gradFill>
                      <a:gsLst>
                        <a:gs pos="2917">
                          <a:srgbClr val="FFFFFF"/>
                        </a:gs>
                        <a:gs pos="30000">
                          <a:srgbClr val="FFFFFF"/>
                        </a:gs>
                      </a:gsLst>
                      <a:lin ang="5400000" scaled="0"/>
                    </a:gradFill>
                    <a:ea typeface="Segoe UI" pitchFamily="34" charset="0"/>
                    <a:cs typeface="Segoe UI" pitchFamily="34" charset="0"/>
                  </a:rPr>
                  <a:t>AD FS</a:t>
                </a:r>
              </a:p>
            </p:txBody>
          </p:sp>
        </p:grpSp>
      </p:grpSp>
      <p:cxnSp>
        <p:nvCxnSpPr>
          <p:cNvPr id="107" name="Elbow Connector 111">
            <a:extLst>
              <a:ext uri="{FF2B5EF4-FFF2-40B4-BE49-F238E27FC236}">
                <a16:creationId xmlns:a16="http://schemas.microsoft.com/office/drawing/2014/main" id="{94C3D33B-BF58-44F9-A013-43CBDD1D2525}"/>
              </a:ext>
            </a:extLst>
          </p:cNvPr>
          <p:cNvCxnSpPr>
            <a:cxnSpLocks/>
          </p:cNvCxnSpPr>
          <p:nvPr/>
        </p:nvCxnSpPr>
        <p:spPr>
          <a:xfrm>
            <a:off x="5986909" y="2297130"/>
            <a:ext cx="3743550" cy="3235832"/>
          </a:xfrm>
          <a:prstGeom prst="bentConnector3">
            <a:avLst>
              <a:gd name="adj1" fmla="val 61704"/>
            </a:avLst>
          </a:prstGeom>
          <a:noFill/>
          <a:ln w="57150" cap="rnd" cmpd="sng" algn="ctr">
            <a:solidFill>
              <a:srgbClr val="E7E6E6">
                <a:lumMod val="25000"/>
              </a:srgbClr>
            </a:solidFill>
            <a:prstDash val="dash"/>
            <a:round/>
            <a:headEnd type="triangle"/>
            <a:tailEnd type="none"/>
          </a:ln>
          <a:effectLst/>
        </p:spPr>
      </p:cxnSp>
      <p:cxnSp>
        <p:nvCxnSpPr>
          <p:cNvPr id="108" name="Elbow Connector 112">
            <a:extLst>
              <a:ext uri="{FF2B5EF4-FFF2-40B4-BE49-F238E27FC236}">
                <a16:creationId xmlns:a16="http://schemas.microsoft.com/office/drawing/2014/main" id="{EC112B46-4D82-4FE2-95CD-EB8C9DB7B1D9}"/>
              </a:ext>
            </a:extLst>
          </p:cNvPr>
          <p:cNvCxnSpPr>
            <a:cxnSpLocks/>
          </p:cNvCxnSpPr>
          <p:nvPr/>
        </p:nvCxnSpPr>
        <p:spPr>
          <a:xfrm>
            <a:off x="5986909" y="2679419"/>
            <a:ext cx="3632623" cy="3216551"/>
          </a:xfrm>
          <a:prstGeom prst="bentConnector3">
            <a:avLst>
              <a:gd name="adj1" fmla="val 50000"/>
            </a:avLst>
          </a:prstGeom>
          <a:noFill/>
          <a:ln w="57150" cap="rnd" cmpd="sng" algn="ctr">
            <a:solidFill>
              <a:srgbClr val="E7E6E6">
                <a:lumMod val="25000"/>
              </a:srgbClr>
            </a:solidFill>
            <a:prstDash val="solid"/>
            <a:headEnd type="triangle"/>
            <a:tailEnd type="none"/>
          </a:ln>
          <a:effectLst/>
        </p:spPr>
      </p:cxnSp>
      <p:sp>
        <p:nvSpPr>
          <p:cNvPr id="109" name="TextBox 108">
            <a:extLst>
              <a:ext uri="{FF2B5EF4-FFF2-40B4-BE49-F238E27FC236}">
                <a16:creationId xmlns:a16="http://schemas.microsoft.com/office/drawing/2014/main" id="{B2989181-7B46-4EB8-81CC-E90D79603FDB}"/>
              </a:ext>
            </a:extLst>
          </p:cNvPr>
          <p:cNvSpPr txBox="1"/>
          <p:nvPr/>
        </p:nvSpPr>
        <p:spPr>
          <a:xfrm>
            <a:off x="6172002" y="1865809"/>
            <a:ext cx="1848451" cy="506901"/>
          </a:xfrm>
          <a:prstGeom prst="rect">
            <a:avLst/>
          </a:prstGeom>
          <a:noFill/>
        </p:spPr>
        <p:txBody>
          <a:bodyPr wrap="none" lIns="179285" tIns="143428" rIns="179285" bIns="143428" rtlCol="0">
            <a:spAutoFit/>
          </a:bodyPr>
          <a:lstStyle/>
          <a:p>
            <a:pPr algn="l" defTabSz="932742" fontAlgn="auto">
              <a:lnSpc>
                <a:spcPct val="90000"/>
              </a:lnSpc>
              <a:spcAft>
                <a:spcPts val="588"/>
              </a:spcAft>
            </a:pPr>
            <a:r>
              <a:rPr lang="en-US" sz="1568" kern="0">
                <a:solidFill>
                  <a:prstClr val="black"/>
                </a:solidFill>
                <a:ea typeface="Segoe UI" pitchFamily="34" charset="0"/>
                <a:cs typeface="Segoe UI" pitchFamily="34" charset="0"/>
              </a:rPr>
              <a:t>Password hashes</a:t>
            </a:r>
          </a:p>
        </p:txBody>
      </p:sp>
      <p:sp>
        <p:nvSpPr>
          <p:cNvPr id="110" name="TextBox 109">
            <a:extLst>
              <a:ext uri="{FF2B5EF4-FFF2-40B4-BE49-F238E27FC236}">
                <a16:creationId xmlns:a16="http://schemas.microsoft.com/office/drawing/2014/main" id="{88AE00F6-42C0-4C19-959C-22156944C46F}"/>
              </a:ext>
            </a:extLst>
          </p:cNvPr>
          <p:cNvSpPr txBox="1"/>
          <p:nvPr/>
        </p:nvSpPr>
        <p:spPr>
          <a:xfrm>
            <a:off x="6172001" y="2257963"/>
            <a:ext cx="1600407" cy="506901"/>
          </a:xfrm>
          <a:prstGeom prst="rect">
            <a:avLst/>
          </a:prstGeom>
          <a:noFill/>
        </p:spPr>
        <p:txBody>
          <a:bodyPr wrap="none" lIns="179285" tIns="143428" rIns="179285" bIns="143428" rtlCol="0">
            <a:spAutoFit/>
          </a:bodyPr>
          <a:lstStyle/>
          <a:p>
            <a:pPr algn="l" defTabSz="932742" fontAlgn="auto">
              <a:lnSpc>
                <a:spcPct val="90000"/>
              </a:lnSpc>
              <a:spcAft>
                <a:spcPts val="588"/>
              </a:spcAft>
            </a:pPr>
            <a:r>
              <a:rPr lang="en-US" sz="1568" kern="0">
                <a:solidFill>
                  <a:prstClr val="black"/>
                </a:solidFill>
                <a:ea typeface="Segoe UI" pitchFamily="34" charset="0"/>
                <a:cs typeface="Segoe UI" pitchFamily="34" charset="0"/>
              </a:rPr>
              <a:t>User accounts</a:t>
            </a:r>
          </a:p>
        </p:txBody>
      </p:sp>
      <p:grpSp>
        <p:nvGrpSpPr>
          <p:cNvPr id="111" name="Group 110">
            <a:extLst>
              <a:ext uri="{FF2B5EF4-FFF2-40B4-BE49-F238E27FC236}">
                <a16:creationId xmlns:a16="http://schemas.microsoft.com/office/drawing/2014/main" id="{C0DBF3DA-330F-4D43-AC74-970667D2BD68}"/>
              </a:ext>
            </a:extLst>
          </p:cNvPr>
          <p:cNvGrpSpPr/>
          <p:nvPr/>
        </p:nvGrpSpPr>
        <p:grpSpPr>
          <a:xfrm>
            <a:off x="2510150" y="4848200"/>
            <a:ext cx="1696017" cy="1706953"/>
            <a:chOff x="1217915" y="4007609"/>
            <a:chExt cx="2260915" cy="2275493"/>
          </a:xfrm>
        </p:grpSpPr>
        <p:sp>
          <p:nvSpPr>
            <p:cNvPr id="112" name="Freeform 125">
              <a:extLst>
                <a:ext uri="{FF2B5EF4-FFF2-40B4-BE49-F238E27FC236}">
                  <a16:creationId xmlns:a16="http://schemas.microsoft.com/office/drawing/2014/main" id="{F845AFA9-2FA8-486D-9709-7C10E0A3DCB4}"/>
                </a:ext>
              </a:extLst>
            </p:cNvPr>
            <p:cNvSpPr>
              <a:spLocks noEditPoints="1"/>
            </p:cNvSpPr>
            <p:nvPr/>
          </p:nvSpPr>
          <p:spPr bwMode="auto">
            <a:xfrm>
              <a:off x="1217915" y="4007609"/>
              <a:ext cx="2115858" cy="2275493"/>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rgbClr val="008272"/>
            </a:solidFill>
            <a:ln>
              <a:noFill/>
            </a:ln>
          </p:spPr>
          <p:txBody>
            <a:bodyPr vert="horz" wrap="square" lIns="89642" tIns="44821" rIns="89642" bIns="44821" numCol="1" anchor="t" anchorCtr="0" compatLnSpc="1">
              <a:prstTxWarp prst="textNoShape">
                <a:avLst/>
              </a:prstTxWarp>
            </a:bodyPr>
            <a:lstStyle/>
            <a:p>
              <a:pPr algn="l" defTabSz="932742" fontAlgn="auto">
                <a:defRPr/>
              </a:pPr>
              <a:endParaRPr lang="en-US" sz="1765" kern="0">
                <a:solidFill>
                  <a:srgbClr val="505050"/>
                </a:solidFill>
                <a:ea typeface="Segoe UI" pitchFamily="34" charset="0"/>
                <a:cs typeface="Segoe UI" pitchFamily="34" charset="0"/>
              </a:endParaRPr>
            </a:p>
          </p:txBody>
        </p:sp>
        <p:sp>
          <p:nvSpPr>
            <p:cNvPr id="113" name="TextBox 112">
              <a:extLst>
                <a:ext uri="{FF2B5EF4-FFF2-40B4-BE49-F238E27FC236}">
                  <a16:creationId xmlns:a16="http://schemas.microsoft.com/office/drawing/2014/main" id="{568A14A5-ECF8-4AB2-8959-D80A573E9EDC}"/>
                </a:ext>
              </a:extLst>
            </p:cNvPr>
            <p:cNvSpPr txBox="1"/>
            <p:nvPr/>
          </p:nvSpPr>
          <p:spPr>
            <a:xfrm>
              <a:off x="2183431" y="5303009"/>
              <a:ext cx="1295399" cy="724002"/>
            </a:xfrm>
            <a:prstGeom prst="rect">
              <a:avLst/>
            </a:prstGeom>
            <a:noFill/>
          </p:spPr>
          <p:txBody>
            <a:bodyPr wrap="square" lIns="179285" tIns="143428" rIns="179285" bIns="143428" rtlCol="0">
              <a:spAutoFit/>
            </a:bodyPr>
            <a:lstStyle/>
            <a:p>
              <a:pPr defTabSz="932742" fontAlgn="auto">
                <a:lnSpc>
                  <a:spcPct val="70000"/>
                </a:lnSpc>
                <a:spcAft>
                  <a:spcPts val="588"/>
                </a:spcAft>
                <a:defRPr/>
              </a:pPr>
              <a:r>
                <a:rPr lang="en-US" sz="2353" kern="0">
                  <a:gradFill>
                    <a:gsLst>
                      <a:gs pos="0">
                        <a:srgbClr val="505050"/>
                      </a:gs>
                      <a:gs pos="100000">
                        <a:srgbClr val="505050"/>
                      </a:gs>
                    </a:gsLst>
                    <a:lin ang="5400000" scaled="1"/>
                  </a:gradFill>
                  <a:ea typeface="Segoe UI" pitchFamily="34" charset="0"/>
                  <a:cs typeface="Segoe UI" pitchFamily="34" charset="0"/>
                </a:rPr>
                <a:t>User</a:t>
              </a:r>
            </a:p>
          </p:txBody>
        </p:sp>
      </p:grpSp>
      <p:cxnSp>
        <p:nvCxnSpPr>
          <p:cNvPr id="114" name="Straight Arrow Connector 113">
            <a:extLst>
              <a:ext uri="{FF2B5EF4-FFF2-40B4-BE49-F238E27FC236}">
                <a16:creationId xmlns:a16="http://schemas.microsoft.com/office/drawing/2014/main" id="{11C5343D-C8C7-4634-A34D-8734659E9232}"/>
              </a:ext>
            </a:extLst>
          </p:cNvPr>
          <p:cNvCxnSpPr/>
          <p:nvPr/>
        </p:nvCxnSpPr>
        <p:spPr>
          <a:xfrm flipV="1">
            <a:off x="3356329" y="3240466"/>
            <a:ext cx="0" cy="1523922"/>
          </a:xfrm>
          <a:prstGeom prst="straightConnector1">
            <a:avLst/>
          </a:prstGeom>
          <a:noFill/>
          <a:ln w="57150" cap="flat" cmpd="sng" algn="ctr">
            <a:solidFill>
              <a:srgbClr val="E7E6E6">
                <a:lumMod val="25000"/>
              </a:srgbClr>
            </a:solidFill>
            <a:prstDash val="solid"/>
            <a:headEnd type="none"/>
            <a:tailEnd type="triangle"/>
          </a:ln>
          <a:effectLst/>
        </p:spPr>
      </p:cxnSp>
      <p:sp>
        <p:nvSpPr>
          <p:cNvPr id="115" name="TextBox 114">
            <a:extLst>
              <a:ext uri="{FF2B5EF4-FFF2-40B4-BE49-F238E27FC236}">
                <a16:creationId xmlns:a16="http://schemas.microsoft.com/office/drawing/2014/main" id="{2650A7D6-4666-482E-9DDE-F1492AD703BC}"/>
              </a:ext>
            </a:extLst>
          </p:cNvPr>
          <p:cNvSpPr txBox="1"/>
          <p:nvPr/>
        </p:nvSpPr>
        <p:spPr>
          <a:xfrm>
            <a:off x="3344553" y="3857025"/>
            <a:ext cx="1663266" cy="506901"/>
          </a:xfrm>
          <a:prstGeom prst="rect">
            <a:avLst/>
          </a:prstGeom>
          <a:noFill/>
        </p:spPr>
        <p:txBody>
          <a:bodyPr wrap="none" lIns="179285" tIns="143428" rIns="179285" bIns="143428" rtlCol="0">
            <a:spAutoFit/>
          </a:bodyPr>
          <a:lstStyle/>
          <a:p>
            <a:pPr algn="l" defTabSz="932742" fontAlgn="auto">
              <a:lnSpc>
                <a:spcPct val="90000"/>
              </a:lnSpc>
              <a:spcAft>
                <a:spcPts val="588"/>
              </a:spcAft>
              <a:defRPr/>
            </a:pPr>
            <a:r>
              <a:rPr lang="en-US" sz="1568" kern="0">
                <a:solidFill>
                  <a:prstClr val="black"/>
                </a:solidFill>
                <a:ea typeface="Segoe UI" pitchFamily="34" charset="0"/>
                <a:cs typeface="Segoe UI" pitchFamily="34" charset="0"/>
              </a:rPr>
              <a:t>Authentication</a:t>
            </a:r>
          </a:p>
        </p:txBody>
      </p:sp>
      <p:sp>
        <p:nvSpPr>
          <p:cNvPr id="116" name="TextBox 115">
            <a:extLst>
              <a:ext uri="{FF2B5EF4-FFF2-40B4-BE49-F238E27FC236}">
                <a16:creationId xmlns:a16="http://schemas.microsoft.com/office/drawing/2014/main" id="{07CBC0BE-9643-405A-8E7B-32446212DA88}"/>
              </a:ext>
            </a:extLst>
          </p:cNvPr>
          <p:cNvSpPr txBox="1"/>
          <p:nvPr/>
        </p:nvSpPr>
        <p:spPr>
          <a:xfrm>
            <a:off x="7215549" y="6071886"/>
            <a:ext cx="1663266" cy="506901"/>
          </a:xfrm>
          <a:prstGeom prst="rect">
            <a:avLst/>
          </a:prstGeom>
          <a:noFill/>
        </p:spPr>
        <p:txBody>
          <a:bodyPr wrap="none" lIns="179285" tIns="143428" rIns="179285" bIns="143428" rtlCol="0">
            <a:spAutoFit/>
          </a:bodyPr>
          <a:lstStyle/>
          <a:p>
            <a:pPr algn="l" defTabSz="932742" fontAlgn="auto">
              <a:lnSpc>
                <a:spcPct val="90000"/>
              </a:lnSpc>
              <a:spcAft>
                <a:spcPts val="588"/>
              </a:spcAft>
            </a:pPr>
            <a:r>
              <a:rPr lang="en-US" sz="1568" kern="0">
                <a:solidFill>
                  <a:prstClr val="black"/>
                </a:solidFill>
                <a:ea typeface="Segoe UI" pitchFamily="34" charset="0"/>
                <a:cs typeface="Segoe UI" pitchFamily="34" charset="0"/>
              </a:rPr>
              <a:t>Authentication</a:t>
            </a:r>
          </a:p>
        </p:txBody>
      </p:sp>
      <p:sp>
        <p:nvSpPr>
          <p:cNvPr id="117" name="TextBox 116">
            <a:extLst>
              <a:ext uri="{FF2B5EF4-FFF2-40B4-BE49-F238E27FC236}">
                <a16:creationId xmlns:a16="http://schemas.microsoft.com/office/drawing/2014/main" id="{1F7338DC-6F39-4830-8E28-AA68CCF549EE}"/>
              </a:ext>
            </a:extLst>
          </p:cNvPr>
          <p:cNvSpPr txBox="1"/>
          <p:nvPr/>
        </p:nvSpPr>
        <p:spPr>
          <a:xfrm rot="16200000">
            <a:off x="2639960" y="3748978"/>
            <a:ext cx="1059814" cy="506901"/>
          </a:xfrm>
          <a:prstGeom prst="rect">
            <a:avLst/>
          </a:prstGeom>
          <a:noFill/>
        </p:spPr>
        <p:txBody>
          <a:bodyPr wrap="none" lIns="179285" tIns="143428" rIns="179285" bIns="143428" rtlCol="0">
            <a:spAutoFit/>
          </a:bodyPr>
          <a:lstStyle/>
          <a:p>
            <a:pPr algn="l" defTabSz="932742" fontAlgn="auto">
              <a:lnSpc>
                <a:spcPct val="90000"/>
              </a:lnSpc>
              <a:spcAft>
                <a:spcPts val="588"/>
              </a:spcAft>
            </a:pPr>
            <a:r>
              <a:rPr lang="en-US" sz="1568" kern="0">
                <a:solidFill>
                  <a:prstClr val="black"/>
                </a:solidFill>
                <a:ea typeface="Segoe UI" pitchFamily="34" charset="0"/>
                <a:cs typeface="Segoe UI" pitchFamily="34" charset="0"/>
              </a:rPr>
              <a:t>Sign-on</a:t>
            </a:r>
          </a:p>
        </p:txBody>
      </p:sp>
      <p:cxnSp>
        <p:nvCxnSpPr>
          <p:cNvPr id="118" name="Elbow Connector 5">
            <a:extLst>
              <a:ext uri="{FF2B5EF4-FFF2-40B4-BE49-F238E27FC236}">
                <a16:creationId xmlns:a16="http://schemas.microsoft.com/office/drawing/2014/main" id="{21DB2822-DD6C-4304-BF16-CBC7F83ABB21}"/>
              </a:ext>
            </a:extLst>
          </p:cNvPr>
          <p:cNvCxnSpPr>
            <a:cxnSpLocks/>
          </p:cNvCxnSpPr>
          <p:nvPr/>
        </p:nvCxnSpPr>
        <p:spPr>
          <a:xfrm>
            <a:off x="3721761" y="3240467"/>
            <a:ext cx="1085553" cy="623337"/>
          </a:xfrm>
          <a:prstGeom prst="bentConnector3">
            <a:avLst>
              <a:gd name="adj1" fmla="val -808"/>
            </a:avLst>
          </a:prstGeom>
          <a:noFill/>
          <a:ln w="57150" cap="flat" cmpd="sng" algn="ctr">
            <a:solidFill>
              <a:srgbClr val="E7E6E6">
                <a:lumMod val="25000"/>
              </a:srgbClr>
            </a:solidFill>
            <a:prstDash val="solid"/>
            <a:headEnd type="triangle"/>
            <a:tailEnd type="none"/>
          </a:ln>
          <a:effectLst/>
        </p:spPr>
      </p:cxnSp>
      <p:cxnSp>
        <p:nvCxnSpPr>
          <p:cNvPr id="119" name="Elbow Connector 25">
            <a:extLst>
              <a:ext uri="{FF2B5EF4-FFF2-40B4-BE49-F238E27FC236}">
                <a16:creationId xmlns:a16="http://schemas.microsoft.com/office/drawing/2014/main" id="{7F51BA03-81D7-4DDB-9CE0-9CC6A63AD413}"/>
              </a:ext>
            </a:extLst>
          </p:cNvPr>
          <p:cNvCxnSpPr/>
          <p:nvPr/>
        </p:nvCxnSpPr>
        <p:spPr>
          <a:xfrm rot="5400000" flipH="1" flipV="1">
            <a:off x="3991963" y="4052460"/>
            <a:ext cx="421320" cy="950210"/>
          </a:xfrm>
          <a:prstGeom prst="bentConnector2">
            <a:avLst/>
          </a:prstGeom>
          <a:noFill/>
          <a:ln w="57150" cap="sq" cmpd="sng" algn="ctr">
            <a:solidFill>
              <a:srgbClr val="E7E6E6">
                <a:lumMod val="25000"/>
              </a:srgbClr>
            </a:solidFill>
            <a:prstDash val="solid"/>
            <a:headEnd type="none"/>
            <a:tailEnd type="triangle"/>
          </a:ln>
          <a:effectLst/>
        </p:spPr>
      </p:cxnSp>
      <p:cxnSp>
        <p:nvCxnSpPr>
          <p:cNvPr id="120" name="Elbow Connector 151">
            <a:extLst>
              <a:ext uri="{FF2B5EF4-FFF2-40B4-BE49-F238E27FC236}">
                <a16:creationId xmlns:a16="http://schemas.microsoft.com/office/drawing/2014/main" id="{9B5CC7DF-EA08-45ED-8184-E7237886B39D}"/>
              </a:ext>
            </a:extLst>
          </p:cNvPr>
          <p:cNvCxnSpPr>
            <a:cxnSpLocks/>
          </p:cNvCxnSpPr>
          <p:nvPr/>
        </p:nvCxnSpPr>
        <p:spPr>
          <a:xfrm rot="10800000">
            <a:off x="6120306" y="5331018"/>
            <a:ext cx="3416004" cy="826460"/>
          </a:xfrm>
          <a:prstGeom prst="bentConnector3">
            <a:avLst>
              <a:gd name="adj1" fmla="val 100137"/>
            </a:avLst>
          </a:prstGeom>
          <a:noFill/>
          <a:ln w="57150" cap="sq" cmpd="sng" algn="ctr">
            <a:solidFill>
              <a:srgbClr val="E7E6E6">
                <a:lumMod val="25000"/>
              </a:srgbClr>
            </a:solidFill>
            <a:prstDash val="solid"/>
            <a:headEnd type="none"/>
            <a:tailEnd type="triangle"/>
          </a:ln>
          <a:effectLst/>
        </p:spPr>
      </p:cxnSp>
      <p:cxnSp>
        <p:nvCxnSpPr>
          <p:cNvPr id="121" name="Elbow Connector 152">
            <a:extLst>
              <a:ext uri="{FF2B5EF4-FFF2-40B4-BE49-F238E27FC236}">
                <a16:creationId xmlns:a16="http://schemas.microsoft.com/office/drawing/2014/main" id="{5DC3C9A7-D39F-4806-9DD0-012ED98670FE}"/>
              </a:ext>
            </a:extLst>
          </p:cNvPr>
          <p:cNvCxnSpPr>
            <a:cxnSpLocks/>
          </p:cNvCxnSpPr>
          <p:nvPr/>
        </p:nvCxnSpPr>
        <p:spPr>
          <a:xfrm>
            <a:off x="5753045" y="5339260"/>
            <a:ext cx="3894192" cy="1126111"/>
          </a:xfrm>
          <a:prstGeom prst="bentConnector3">
            <a:avLst>
              <a:gd name="adj1" fmla="val 56"/>
            </a:avLst>
          </a:prstGeom>
          <a:noFill/>
          <a:ln w="57150" cap="sq" cmpd="sng" algn="ctr">
            <a:solidFill>
              <a:srgbClr val="E7E6E6">
                <a:lumMod val="25000"/>
              </a:srgbClr>
            </a:solidFill>
            <a:prstDash val="solid"/>
            <a:headEnd type="none"/>
            <a:tailEnd type="triangle"/>
          </a:ln>
          <a:effectLst/>
        </p:spPr>
      </p:cxnSp>
      <p:sp>
        <p:nvSpPr>
          <p:cNvPr id="122" name="Oval 121">
            <a:extLst>
              <a:ext uri="{FF2B5EF4-FFF2-40B4-BE49-F238E27FC236}">
                <a16:creationId xmlns:a16="http://schemas.microsoft.com/office/drawing/2014/main" id="{45A5E660-5F8F-41AA-90AF-420CC20D3CFB}"/>
              </a:ext>
            </a:extLst>
          </p:cNvPr>
          <p:cNvSpPr/>
          <p:nvPr/>
        </p:nvSpPr>
        <p:spPr>
          <a:xfrm>
            <a:off x="3229976" y="4381676"/>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123" name="Oval 122">
            <a:extLst>
              <a:ext uri="{FF2B5EF4-FFF2-40B4-BE49-F238E27FC236}">
                <a16:creationId xmlns:a16="http://schemas.microsoft.com/office/drawing/2014/main" id="{07340950-1726-4208-BAE8-ABAAE8F95C2C}"/>
              </a:ext>
            </a:extLst>
          </p:cNvPr>
          <p:cNvSpPr/>
          <p:nvPr/>
        </p:nvSpPr>
        <p:spPr>
          <a:xfrm>
            <a:off x="3645923" y="4397108"/>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24" name="Oval 123">
            <a:extLst>
              <a:ext uri="{FF2B5EF4-FFF2-40B4-BE49-F238E27FC236}">
                <a16:creationId xmlns:a16="http://schemas.microsoft.com/office/drawing/2014/main" id="{A5B4E0B4-4B22-4A3F-B74D-1CB10E25B321}"/>
              </a:ext>
            </a:extLst>
          </p:cNvPr>
          <p:cNvSpPr/>
          <p:nvPr/>
        </p:nvSpPr>
        <p:spPr>
          <a:xfrm>
            <a:off x="6119760" y="6328506"/>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125" name="Oval 124">
            <a:extLst>
              <a:ext uri="{FF2B5EF4-FFF2-40B4-BE49-F238E27FC236}">
                <a16:creationId xmlns:a16="http://schemas.microsoft.com/office/drawing/2014/main" id="{1CE5D997-0D0E-4FA5-B293-C488AB5A9A47}"/>
              </a:ext>
            </a:extLst>
          </p:cNvPr>
          <p:cNvSpPr/>
          <p:nvPr/>
        </p:nvSpPr>
        <p:spPr>
          <a:xfrm>
            <a:off x="6769952" y="5978341"/>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126" name="Oval 125">
            <a:extLst>
              <a:ext uri="{FF2B5EF4-FFF2-40B4-BE49-F238E27FC236}">
                <a16:creationId xmlns:a16="http://schemas.microsoft.com/office/drawing/2014/main" id="{E7CE5D6A-441E-4C0F-BFBD-B06E3F43D079}"/>
              </a:ext>
            </a:extLst>
          </p:cNvPr>
          <p:cNvSpPr/>
          <p:nvPr/>
        </p:nvSpPr>
        <p:spPr>
          <a:xfrm>
            <a:off x="4081750" y="3744671"/>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5</a:t>
            </a:r>
          </a:p>
        </p:txBody>
      </p:sp>
      <p:grpSp>
        <p:nvGrpSpPr>
          <p:cNvPr id="127" name="Group 126">
            <a:extLst>
              <a:ext uri="{FF2B5EF4-FFF2-40B4-BE49-F238E27FC236}">
                <a16:creationId xmlns:a16="http://schemas.microsoft.com/office/drawing/2014/main" id="{D5EFD2F9-905C-4495-9D69-6DE0ABB0E0A5}"/>
              </a:ext>
            </a:extLst>
          </p:cNvPr>
          <p:cNvGrpSpPr/>
          <p:nvPr/>
        </p:nvGrpSpPr>
        <p:grpSpPr>
          <a:xfrm>
            <a:off x="2978438" y="1631799"/>
            <a:ext cx="2741690" cy="1405343"/>
            <a:chOff x="8103584" y="1130785"/>
            <a:chExt cx="2688174" cy="1377910"/>
          </a:xfrm>
        </p:grpSpPr>
        <p:grpSp>
          <p:nvGrpSpPr>
            <p:cNvPr id="128" name="Group 127">
              <a:extLst>
                <a:ext uri="{FF2B5EF4-FFF2-40B4-BE49-F238E27FC236}">
                  <a16:creationId xmlns:a16="http://schemas.microsoft.com/office/drawing/2014/main" id="{BB0A2925-E577-494A-A520-2FF97F5372A7}"/>
                </a:ext>
              </a:extLst>
            </p:cNvPr>
            <p:cNvGrpSpPr/>
            <p:nvPr/>
          </p:nvGrpSpPr>
          <p:grpSpPr>
            <a:xfrm>
              <a:off x="8103584" y="1130785"/>
              <a:ext cx="2688174" cy="1377910"/>
              <a:chOff x="410848" y="1513542"/>
              <a:chExt cx="2688174" cy="1377910"/>
            </a:xfrm>
          </p:grpSpPr>
          <p:sp>
            <p:nvSpPr>
              <p:cNvPr id="135" name="Freeform 202">
                <a:extLst>
                  <a:ext uri="{FF2B5EF4-FFF2-40B4-BE49-F238E27FC236}">
                    <a16:creationId xmlns:a16="http://schemas.microsoft.com/office/drawing/2014/main" id="{B51D47B7-5E9C-4861-BBD6-0007BAA52B96}"/>
                  </a:ext>
                </a:extLst>
              </p:cNvPr>
              <p:cNvSpPr>
                <a:spLocks noChangeAspect="1"/>
              </p:cNvSpPr>
              <p:nvPr/>
            </p:nvSpPr>
            <p:spPr bwMode="auto">
              <a:xfrm>
                <a:off x="410848" y="1513542"/>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rgbClr val="00000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marR="0" lvl="0" indent="0" algn="l" defTabSz="1165103" rtl="0" eaLnBrk="1" fontAlgn="auto" latinLnBrk="0" hangingPunct="1">
                  <a:lnSpc>
                    <a:spcPct val="100000"/>
                  </a:lnSpc>
                  <a:spcBef>
                    <a:spcPts val="0"/>
                  </a:spcBef>
                  <a:spcAft>
                    <a:spcPts val="0"/>
                  </a:spcAft>
                  <a:buClrTx/>
                  <a:buSzTx/>
                  <a:buFontTx/>
                  <a:buNone/>
                  <a:tabLst/>
                  <a:defRPr/>
                </a:pPr>
                <a:endParaRPr kumimoji="0" lang="en-US" sz="1978" b="1" i="0" u="none" strike="noStrike" kern="0" cap="none" spc="0" normalizeH="0" baseline="0" noProof="0">
                  <a:ln>
                    <a:noFill/>
                  </a:ln>
                  <a:solidFill>
                    <a:srgbClr val="505050"/>
                  </a:solidFill>
                  <a:effectLst/>
                  <a:uLnTx/>
                  <a:uFillTx/>
                  <a:latin typeface="Segoe" pitchFamily="34" charset="0"/>
                  <a:ea typeface="+mn-ea"/>
                  <a:cs typeface="+mn-cs"/>
                </a:endParaRPr>
              </a:p>
            </p:txBody>
          </p:sp>
          <p:grpSp>
            <p:nvGrpSpPr>
              <p:cNvPr id="136" name="Group 135">
                <a:extLst>
                  <a:ext uri="{FF2B5EF4-FFF2-40B4-BE49-F238E27FC236}">
                    <a16:creationId xmlns:a16="http://schemas.microsoft.com/office/drawing/2014/main" id="{A6CABAE0-99B9-48F8-8069-A531BB330301}"/>
                  </a:ext>
                </a:extLst>
              </p:cNvPr>
              <p:cNvGrpSpPr/>
              <p:nvPr/>
            </p:nvGrpSpPr>
            <p:grpSpPr>
              <a:xfrm>
                <a:off x="826905" y="2207415"/>
                <a:ext cx="616075" cy="360031"/>
                <a:chOff x="4189334" y="3417458"/>
                <a:chExt cx="616075" cy="360031"/>
              </a:xfrm>
            </p:grpSpPr>
            <p:sp>
              <p:nvSpPr>
                <p:cNvPr id="137" name="Oval 136">
                  <a:extLst>
                    <a:ext uri="{FF2B5EF4-FFF2-40B4-BE49-F238E27FC236}">
                      <a16:creationId xmlns:a16="http://schemas.microsoft.com/office/drawing/2014/main" id="{31F44816-BDBD-41DE-AAB0-34DED69C3989}"/>
                    </a:ext>
                  </a:extLst>
                </p:cNvPr>
                <p:cNvSpPr>
                  <a:spLocks noChangeAspect="1" noChangeArrowheads="1"/>
                </p:cNvSpPr>
                <p:nvPr/>
              </p:nvSpPr>
              <p:spPr bwMode="auto">
                <a:xfrm>
                  <a:off x="4395727" y="3453834"/>
                  <a:ext cx="75936" cy="70021"/>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B33D4903-5A65-4988-B42D-F01E8C0D6E91}"/>
                    </a:ext>
                  </a:extLst>
                </p:cNvPr>
                <p:cNvSpPr>
                  <a:spLocks noChangeAspect="1" noChangeArrowheads="1"/>
                </p:cNvSpPr>
                <p:nvPr/>
              </p:nvSpPr>
              <p:spPr bwMode="auto">
                <a:xfrm flipH="1">
                  <a:off x="4519932" y="3453848"/>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D40482F7-F1A3-4AF0-9FC4-7558BA956617}"/>
                    </a:ext>
                  </a:extLst>
                </p:cNvPr>
                <p:cNvSpPr>
                  <a:spLocks noChangeAspect="1" noChangeArrowheads="1"/>
                </p:cNvSpPr>
                <p:nvPr/>
              </p:nvSpPr>
              <p:spPr bwMode="auto">
                <a:xfrm>
                  <a:off x="4395727" y="3707453"/>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72C2B92F-14BB-4736-8E76-FDEB9F8997FF}"/>
                    </a:ext>
                  </a:extLst>
                </p:cNvPr>
                <p:cNvSpPr>
                  <a:spLocks noChangeAspect="1" noChangeArrowheads="1"/>
                </p:cNvSpPr>
                <p:nvPr/>
              </p:nvSpPr>
              <p:spPr bwMode="auto">
                <a:xfrm flipH="1">
                  <a:off x="4519932" y="3707467"/>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692A6477-A4ED-4AA5-AC85-CA3632284C6F}"/>
                    </a:ext>
                  </a:extLst>
                </p:cNvPr>
                <p:cNvSpPr>
                  <a:spLocks noChangeAspect="1" noChangeArrowheads="1"/>
                </p:cNvSpPr>
                <p:nvPr/>
              </p:nvSpPr>
              <p:spPr bwMode="auto">
                <a:xfrm flipH="1">
                  <a:off x="4624703"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2F1F9E19-E927-484B-A5C3-F1ED30D8150F}"/>
                    </a:ext>
                  </a:extLst>
                </p:cNvPr>
                <p:cNvSpPr>
                  <a:spLocks noChangeAspect="1" noChangeArrowheads="1"/>
                </p:cNvSpPr>
                <p:nvPr/>
              </p:nvSpPr>
              <p:spPr bwMode="auto">
                <a:xfrm>
                  <a:off x="4292530"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B713FA37-9BE3-46A9-BE0E-DC3428085C49}"/>
                    </a:ext>
                  </a:extLst>
                </p:cNvPr>
                <p:cNvSpPr>
                  <a:spLocks noChangeAspect="1" noChangeArrowheads="1"/>
                </p:cNvSpPr>
                <p:nvPr/>
              </p:nvSpPr>
              <p:spPr bwMode="auto">
                <a:xfrm flipH="1">
                  <a:off x="472947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163BC848-8B57-442B-AD17-E1F317FA3F52}"/>
                    </a:ext>
                  </a:extLst>
                </p:cNvPr>
                <p:cNvSpPr>
                  <a:spLocks noChangeAspect="1" noChangeArrowheads="1"/>
                </p:cNvSpPr>
                <p:nvPr/>
              </p:nvSpPr>
              <p:spPr bwMode="auto">
                <a:xfrm flipH="1">
                  <a:off x="418933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5" name="Arc 144">
                  <a:extLst>
                    <a:ext uri="{FF2B5EF4-FFF2-40B4-BE49-F238E27FC236}">
                      <a16:creationId xmlns:a16="http://schemas.microsoft.com/office/drawing/2014/main" id="{4E684B92-A6FB-4110-BCC1-89C00467FAA2}"/>
                    </a:ext>
                  </a:extLst>
                </p:cNvPr>
                <p:cNvSpPr/>
                <p:nvPr/>
              </p:nvSpPr>
              <p:spPr>
                <a:xfrm rot="5012506">
                  <a:off x="4401070"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6" name="Arc 145">
                  <a:extLst>
                    <a:ext uri="{FF2B5EF4-FFF2-40B4-BE49-F238E27FC236}">
                      <a16:creationId xmlns:a16="http://schemas.microsoft.com/office/drawing/2014/main" id="{E7F17944-EECB-4236-9F60-F6A0443A1E86}"/>
                    </a:ext>
                  </a:extLst>
                </p:cNvPr>
                <p:cNvSpPr/>
                <p:nvPr/>
              </p:nvSpPr>
              <p:spPr>
                <a:xfrm rot="16587494" flipH="1">
                  <a:off x="4444687"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7" name="Arc 146">
                  <a:extLst>
                    <a:ext uri="{FF2B5EF4-FFF2-40B4-BE49-F238E27FC236}">
                      <a16:creationId xmlns:a16="http://schemas.microsoft.com/office/drawing/2014/main" id="{497CBDD6-5959-4724-A7E6-35C6860EB686}"/>
                    </a:ext>
                  </a:extLst>
                </p:cNvPr>
                <p:cNvSpPr/>
                <p:nvPr/>
              </p:nvSpPr>
              <p:spPr>
                <a:xfrm rot="7395384">
                  <a:off x="4414927" y="3402642"/>
                  <a:ext cx="115444" cy="145075"/>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607DB59C-A82B-401C-816E-005636AA7DF5}"/>
                    </a:ext>
                  </a:extLst>
                </p:cNvPr>
                <p:cNvCxnSpPr>
                  <a:stCxn id="137" idx="4"/>
                  <a:endCxn id="139" idx="0"/>
                </p:cNvCxnSpPr>
                <p:nvPr/>
              </p:nvCxnSpPr>
              <p:spPr>
                <a:xfrm>
                  <a:off x="4433694" y="3523856"/>
                  <a:ext cx="0" cy="183597"/>
                </a:xfrm>
                <a:prstGeom prst="line">
                  <a:avLst/>
                </a:prstGeom>
                <a:noFill/>
                <a:ln w="9525" cap="flat" cmpd="sng" algn="ctr">
                  <a:solidFill>
                    <a:srgbClr val="0070C0"/>
                  </a:solidFill>
                  <a:prstDash val="solid"/>
                </a:ln>
                <a:effectLst/>
              </p:spPr>
            </p:cxnSp>
            <p:sp>
              <p:nvSpPr>
                <p:cNvPr id="149" name="Oval 148">
                  <a:extLst>
                    <a:ext uri="{FF2B5EF4-FFF2-40B4-BE49-F238E27FC236}">
                      <a16:creationId xmlns:a16="http://schemas.microsoft.com/office/drawing/2014/main" id="{EBE6B5A3-9B63-4DDF-BBC9-25A9932D80DF}"/>
                    </a:ext>
                  </a:extLst>
                </p:cNvPr>
                <p:cNvSpPr>
                  <a:spLocks noChangeAspect="1" noChangeArrowheads="1"/>
                </p:cNvSpPr>
                <p:nvPr/>
              </p:nvSpPr>
              <p:spPr bwMode="auto">
                <a:xfrm>
                  <a:off x="4395727" y="357178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50" name="Straight Connector 149">
                  <a:extLst>
                    <a:ext uri="{FF2B5EF4-FFF2-40B4-BE49-F238E27FC236}">
                      <a16:creationId xmlns:a16="http://schemas.microsoft.com/office/drawing/2014/main" id="{E5EFFC93-DD9A-4B68-8858-9CAD4462FDD5}"/>
                    </a:ext>
                  </a:extLst>
                </p:cNvPr>
                <p:cNvCxnSpPr>
                  <a:stCxn id="138" idx="4"/>
                  <a:endCxn id="140" idx="0"/>
                </p:cNvCxnSpPr>
                <p:nvPr/>
              </p:nvCxnSpPr>
              <p:spPr>
                <a:xfrm>
                  <a:off x="4557899" y="3523870"/>
                  <a:ext cx="0" cy="183597"/>
                </a:xfrm>
                <a:prstGeom prst="line">
                  <a:avLst/>
                </a:prstGeom>
                <a:noFill/>
                <a:ln w="9525" cap="flat" cmpd="sng" algn="ctr">
                  <a:solidFill>
                    <a:srgbClr val="0070C0"/>
                  </a:solidFill>
                  <a:prstDash val="solid"/>
                </a:ln>
                <a:effectLst/>
              </p:spPr>
            </p:cxnSp>
            <p:sp>
              <p:nvSpPr>
                <p:cNvPr id="151" name="Oval 150">
                  <a:extLst>
                    <a:ext uri="{FF2B5EF4-FFF2-40B4-BE49-F238E27FC236}">
                      <a16:creationId xmlns:a16="http://schemas.microsoft.com/office/drawing/2014/main" id="{22595D7D-8E6A-43C3-A19F-5B61F9CD1D50}"/>
                    </a:ext>
                  </a:extLst>
                </p:cNvPr>
                <p:cNvSpPr>
                  <a:spLocks noChangeAspect="1" noChangeArrowheads="1"/>
                </p:cNvSpPr>
                <p:nvPr/>
              </p:nvSpPr>
              <p:spPr bwMode="auto">
                <a:xfrm flipH="1">
                  <a:off x="4519931" y="357180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52" name="Straight Connector 151">
                  <a:extLst>
                    <a:ext uri="{FF2B5EF4-FFF2-40B4-BE49-F238E27FC236}">
                      <a16:creationId xmlns:a16="http://schemas.microsoft.com/office/drawing/2014/main" id="{B59C0D0E-E2C2-4BD6-B9B3-4CFE60669F15}"/>
                    </a:ext>
                  </a:extLst>
                </p:cNvPr>
                <p:cNvCxnSpPr>
                  <a:stCxn id="138" idx="3"/>
                  <a:endCxn id="143" idx="7"/>
                </p:cNvCxnSpPr>
                <p:nvPr/>
              </p:nvCxnSpPr>
              <p:spPr>
                <a:xfrm>
                  <a:off x="4584747" y="3513615"/>
                  <a:ext cx="155848" cy="174003"/>
                </a:xfrm>
                <a:prstGeom prst="line">
                  <a:avLst/>
                </a:prstGeom>
                <a:noFill/>
                <a:ln w="9525" cap="flat" cmpd="sng" algn="ctr">
                  <a:solidFill>
                    <a:srgbClr val="0070C0"/>
                  </a:solidFill>
                  <a:prstDash val="solid"/>
                </a:ln>
                <a:effectLst/>
              </p:spPr>
            </p:cxnSp>
            <p:sp>
              <p:nvSpPr>
                <p:cNvPr id="153" name="Oval 152">
                  <a:extLst>
                    <a:ext uri="{FF2B5EF4-FFF2-40B4-BE49-F238E27FC236}">
                      <a16:creationId xmlns:a16="http://schemas.microsoft.com/office/drawing/2014/main" id="{19B31773-E623-4721-8CA9-1F6A1E3FDE8C}"/>
                    </a:ext>
                  </a:extLst>
                </p:cNvPr>
                <p:cNvSpPr>
                  <a:spLocks noChangeAspect="1" noChangeArrowheads="1"/>
                </p:cNvSpPr>
                <p:nvPr/>
              </p:nvSpPr>
              <p:spPr bwMode="auto">
                <a:xfrm flipH="1">
                  <a:off x="4624703" y="356560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54" name="Straight Connector 153">
                  <a:extLst>
                    <a:ext uri="{FF2B5EF4-FFF2-40B4-BE49-F238E27FC236}">
                      <a16:creationId xmlns:a16="http://schemas.microsoft.com/office/drawing/2014/main" id="{6E332B01-B90F-4EBF-A9ED-599DBCF7D93D}"/>
                    </a:ext>
                  </a:extLst>
                </p:cNvPr>
                <p:cNvCxnSpPr>
                  <a:stCxn id="137" idx="3"/>
                  <a:endCxn id="144" idx="1"/>
                </p:cNvCxnSpPr>
                <p:nvPr/>
              </p:nvCxnSpPr>
              <p:spPr>
                <a:xfrm flipH="1">
                  <a:off x="4254148" y="3513602"/>
                  <a:ext cx="152699" cy="174016"/>
                </a:xfrm>
                <a:prstGeom prst="line">
                  <a:avLst/>
                </a:prstGeom>
                <a:noFill/>
                <a:ln w="9525" cap="flat" cmpd="sng" algn="ctr">
                  <a:solidFill>
                    <a:srgbClr val="0070C0"/>
                  </a:solidFill>
                  <a:prstDash val="solid"/>
                </a:ln>
                <a:effectLst/>
              </p:spPr>
            </p:cxnSp>
            <p:sp>
              <p:nvSpPr>
                <p:cNvPr id="155" name="Oval 154">
                  <a:extLst>
                    <a:ext uri="{FF2B5EF4-FFF2-40B4-BE49-F238E27FC236}">
                      <a16:creationId xmlns:a16="http://schemas.microsoft.com/office/drawing/2014/main" id="{0A0576C6-350B-4434-ABFC-43F6A8F580CE}"/>
                    </a:ext>
                  </a:extLst>
                </p:cNvPr>
                <p:cNvSpPr>
                  <a:spLocks noChangeAspect="1" noChangeArrowheads="1"/>
                </p:cNvSpPr>
                <p:nvPr/>
              </p:nvSpPr>
              <p:spPr bwMode="auto">
                <a:xfrm>
                  <a:off x="4296461" y="3565599"/>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56" name="Straight Connector 155">
                  <a:extLst>
                    <a:ext uri="{FF2B5EF4-FFF2-40B4-BE49-F238E27FC236}">
                      <a16:creationId xmlns:a16="http://schemas.microsoft.com/office/drawing/2014/main" id="{C4A1279C-DC8E-4B09-89E2-6F0ABB606326}"/>
                    </a:ext>
                  </a:extLst>
                </p:cNvPr>
                <p:cNvCxnSpPr>
                  <a:stCxn id="149" idx="3"/>
                  <a:endCxn id="142" idx="7"/>
                </p:cNvCxnSpPr>
                <p:nvPr/>
              </p:nvCxnSpPr>
              <p:spPr>
                <a:xfrm flipH="1">
                  <a:off x="4357345" y="3631553"/>
                  <a:ext cx="49502" cy="67921"/>
                </a:xfrm>
                <a:prstGeom prst="line">
                  <a:avLst/>
                </a:prstGeom>
                <a:noFill/>
                <a:ln w="9525" cap="flat" cmpd="sng" algn="ctr">
                  <a:solidFill>
                    <a:srgbClr val="0070C0"/>
                  </a:solidFill>
                  <a:prstDash val="solid"/>
                </a:ln>
                <a:effectLst/>
              </p:spPr>
            </p:cxnSp>
            <p:cxnSp>
              <p:nvCxnSpPr>
                <p:cNvPr id="157" name="Straight Connector 156">
                  <a:extLst>
                    <a:ext uri="{FF2B5EF4-FFF2-40B4-BE49-F238E27FC236}">
                      <a16:creationId xmlns:a16="http://schemas.microsoft.com/office/drawing/2014/main" id="{63AA63F4-8BE7-47E4-97A4-E33D032CC7EF}"/>
                    </a:ext>
                  </a:extLst>
                </p:cNvPr>
                <p:cNvCxnSpPr>
                  <a:stCxn id="151" idx="3"/>
                  <a:endCxn id="141" idx="7"/>
                </p:cNvCxnSpPr>
                <p:nvPr/>
              </p:nvCxnSpPr>
              <p:spPr>
                <a:xfrm>
                  <a:off x="4584747" y="3631567"/>
                  <a:ext cx="51077" cy="67907"/>
                </a:xfrm>
                <a:prstGeom prst="line">
                  <a:avLst/>
                </a:prstGeom>
                <a:noFill/>
                <a:ln w="9525" cap="flat" cmpd="sng" algn="ctr">
                  <a:solidFill>
                    <a:srgbClr val="0070C0"/>
                  </a:solidFill>
                  <a:prstDash val="solid"/>
                </a:ln>
                <a:effectLst/>
              </p:spPr>
            </p:cxnSp>
          </p:grpSp>
        </p:grpSp>
        <p:grpSp>
          <p:nvGrpSpPr>
            <p:cNvPr id="129" name="Group 4">
              <a:extLst>
                <a:ext uri="{FF2B5EF4-FFF2-40B4-BE49-F238E27FC236}">
                  <a16:creationId xmlns:a16="http://schemas.microsoft.com/office/drawing/2014/main" id="{20906404-DE0E-46C0-8234-01B494F7C381}"/>
                </a:ext>
              </a:extLst>
            </p:cNvPr>
            <p:cNvGrpSpPr>
              <a:grpSpLocks noChangeAspect="1"/>
            </p:cNvGrpSpPr>
            <p:nvPr/>
          </p:nvGrpSpPr>
          <p:grpSpPr bwMode="auto">
            <a:xfrm>
              <a:off x="8350516" y="1809998"/>
              <a:ext cx="648038" cy="643953"/>
              <a:chOff x="3125" y="1415"/>
              <a:chExt cx="1586" cy="1576"/>
            </a:xfrm>
            <a:solidFill>
              <a:srgbClr val="FFFFFF"/>
            </a:solidFill>
          </p:grpSpPr>
          <p:sp>
            <p:nvSpPr>
              <p:cNvPr id="132" name="Freeform 5">
                <a:extLst>
                  <a:ext uri="{FF2B5EF4-FFF2-40B4-BE49-F238E27FC236}">
                    <a16:creationId xmlns:a16="http://schemas.microsoft.com/office/drawing/2014/main" id="{C20B9B04-243E-4887-B41C-8097AC69C605}"/>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133" name="Freeform 6">
                <a:extLst>
                  <a:ext uri="{FF2B5EF4-FFF2-40B4-BE49-F238E27FC236}">
                    <a16:creationId xmlns:a16="http://schemas.microsoft.com/office/drawing/2014/main" id="{A3A71704-733A-42E1-A57F-F85EA718895D}"/>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134" name="Freeform 7">
                <a:extLst>
                  <a:ext uri="{FF2B5EF4-FFF2-40B4-BE49-F238E27FC236}">
                    <a16:creationId xmlns:a16="http://schemas.microsoft.com/office/drawing/2014/main" id="{5252095B-D91A-4DA0-84BB-BF1FE21E19DD}"/>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grpSp>
        <p:sp>
          <p:nvSpPr>
            <p:cNvPr id="130" name="Rectangle 129">
              <a:extLst>
                <a:ext uri="{FF2B5EF4-FFF2-40B4-BE49-F238E27FC236}">
                  <a16:creationId xmlns:a16="http://schemas.microsoft.com/office/drawing/2014/main" id="{1EC1D7CB-FD8F-455E-B770-C0DE42751F95}"/>
                </a:ext>
              </a:extLst>
            </p:cNvPr>
            <p:cNvSpPr/>
            <p:nvPr/>
          </p:nvSpPr>
          <p:spPr>
            <a:xfrm>
              <a:off x="9117125" y="1959918"/>
              <a:ext cx="1466298"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40769"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solidFill>
                      <a:srgbClr val="FFFFFF">
                        <a:alpha val="0"/>
                      </a:srgbClr>
                    </a:solidFill>
                  </a:ln>
                  <a:solidFill>
                    <a:srgbClr val="FFFFFF"/>
                  </a:solidFill>
                  <a:effectLst/>
                  <a:uLnTx/>
                  <a:uFillTx/>
                  <a:latin typeface="Segoe"/>
                  <a:ea typeface="+mn-ea"/>
                  <a:cs typeface="+mn-cs"/>
                </a:rPr>
                <a:t>Active Directory</a:t>
              </a:r>
            </a:p>
          </p:txBody>
        </p:sp>
        <p:pic>
          <p:nvPicPr>
            <p:cNvPr id="131" name="Picture 130">
              <a:extLst>
                <a:ext uri="{FF2B5EF4-FFF2-40B4-BE49-F238E27FC236}">
                  <a16:creationId xmlns:a16="http://schemas.microsoft.com/office/drawing/2014/main" id="{414DF96F-4987-4612-9DB2-E2A584B3A3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174" y="1590015"/>
              <a:ext cx="1882592" cy="436495"/>
            </a:xfrm>
            <a:prstGeom prst="rect">
              <a:avLst/>
            </a:prstGeom>
          </p:spPr>
        </p:pic>
      </p:grpSp>
      <p:sp>
        <p:nvSpPr>
          <p:cNvPr id="158" name="TextBox 157">
            <a:extLst>
              <a:ext uri="{FF2B5EF4-FFF2-40B4-BE49-F238E27FC236}">
                <a16:creationId xmlns:a16="http://schemas.microsoft.com/office/drawing/2014/main" id="{7BF84813-E482-4CA8-A0D1-694E9528F5C2}"/>
              </a:ext>
            </a:extLst>
          </p:cNvPr>
          <p:cNvSpPr txBox="1"/>
          <p:nvPr/>
        </p:nvSpPr>
        <p:spPr>
          <a:xfrm>
            <a:off x="10236032" y="4148412"/>
            <a:ext cx="1549049" cy="859391"/>
          </a:xfrm>
          <a:prstGeom prst="rect">
            <a:avLst/>
          </a:prstGeom>
          <a:noFill/>
        </p:spPr>
        <p:txBody>
          <a:bodyPr wrap="none" lIns="175690" tIns="140552" rIns="175690" bIns="140552" rtlCol="0">
            <a:spAutoFit/>
          </a:bodyPr>
          <a:lstStyle/>
          <a:p>
            <a:pPr defTabSz="878379" fontAlgn="auto">
              <a:lnSpc>
                <a:spcPct val="90000"/>
              </a:lnSpc>
              <a:spcAft>
                <a:spcPts val="575"/>
              </a:spcAft>
              <a:defRPr/>
            </a:pPr>
            <a:r>
              <a:rPr lang="en-US" sz="1800" kern="0">
                <a:solidFill>
                  <a:prstClr val="black"/>
                </a:solidFill>
                <a:latin typeface="Calibri" panose="020F0502020204030204"/>
                <a:cs typeface="Segoe UI Light" panose="020B0502040204020203" pitchFamily="34" charset="0"/>
              </a:rPr>
              <a:t>On-premises</a:t>
            </a:r>
          </a:p>
          <a:p>
            <a:pPr defTabSz="878379" fontAlgn="auto">
              <a:lnSpc>
                <a:spcPct val="90000"/>
              </a:lnSpc>
              <a:spcAft>
                <a:spcPts val="575"/>
              </a:spcAft>
              <a:defRPr/>
            </a:pPr>
            <a:r>
              <a:rPr lang="en-US" sz="1800" kern="0">
                <a:solidFill>
                  <a:prstClr val="black"/>
                </a:solidFill>
                <a:latin typeface="Calibri" panose="020F0502020204030204"/>
                <a:cs typeface="Segoe UI Light" panose="020B0502040204020203" pitchFamily="34" charset="0"/>
              </a:rPr>
              <a:t>directory</a:t>
            </a:r>
          </a:p>
        </p:txBody>
      </p:sp>
      <p:grpSp>
        <p:nvGrpSpPr>
          <p:cNvPr id="159" name="Group 158">
            <a:extLst>
              <a:ext uri="{FF2B5EF4-FFF2-40B4-BE49-F238E27FC236}">
                <a16:creationId xmlns:a16="http://schemas.microsoft.com/office/drawing/2014/main" id="{883B14F9-CDCF-45C6-AB3B-3FFAF05121FF}"/>
              </a:ext>
            </a:extLst>
          </p:cNvPr>
          <p:cNvGrpSpPr/>
          <p:nvPr/>
        </p:nvGrpSpPr>
        <p:grpSpPr>
          <a:xfrm>
            <a:off x="7371255" y="3510213"/>
            <a:ext cx="1338983" cy="1479800"/>
            <a:chOff x="3337766" y="1428258"/>
            <a:chExt cx="426992" cy="488217"/>
          </a:xfrm>
          <a:solidFill>
            <a:srgbClr val="0070C0"/>
          </a:solidFill>
          <a:effectLst>
            <a:outerShdw blurRad="50800" dist="50800" dir="5400000" algn="ctr" rotWithShape="0">
              <a:srgbClr val="505050"/>
            </a:outerShdw>
          </a:effectLst>
        </p:grpSpPr>
        <p:sp>
          <p:nvSpPr>
            <p:cNvPr id="160" name="Freeform 99">
              <a:extLst>
                <a:ext uri="{FF2B5EF4-FFF2-40B4-BE49-F238E27FC236}">
                  <a16:creationId xmlns:a16="http://schemas.microsoft.com/office/drawing/2014/main" id="{83207E67-F8B4-4956-9B37-C32CECE7226D}"/>
                </a:ext>
              </a:extLst>
            </p:cNvPr>
            <p:cNvSpPr>
              <a:spLocks/>
            </p:cNvSpPr>
            <p:nvPr/>
          </p:nvSpPr>
          <p:spPr bwMode="black">
            <a:xfrm>
              <a:off x="3372248" y="1628835"/>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ffectLst/>
            <a:extLst/>
          </p:spPr>
          <p:txBody>
            <a:bodyPr vert="horz" wrap="square" lIns="89593" tIns="44797" rIns="89593" bIns="44797" numCol="1" anchor="t" anchorCtr="0" compatLnSpc="1">
              <a:prstTxWarp prst="textNoShape">
                <a:avLst/>
              </a:prstTxWarp>
            </a:bodyPr>
            <a:lstStyle/>
            <a:p>
              <a:pPr algn="l" defTabSz="914192" fontAlgn="auto">
                <a:defRPr/>
              </a:pPr>
              <a:endParaRPr lang="en-US" sz="1764" kern="0">
                <a:solidFill>
                  <a:srgbClr val="442359"/>
                </a:solidFill>
                <a:latin typeface="Calibri" panose="020F0502020204030204"/>
              </a:endParaRPr>
            </a:p>
          </p:txBody>
        </p:sp>
        <p:sp>
          <p:nvSpPr>
            <p:cNvPr id="161" name="Freeform 99">
              <a:extLst>
                <a:ext uri="{FF2B5EF4-FFF2-40B4-BE49-F238E27FC236}">
                  <a16:creationId xmlns:a16="http://schemas.microsoft.com/office/drawing/2014/main" id="{22BD4F7A-CE64-478B-AB38-296350706C53}"/>
                </a:ext>
              </a:extLst>
            </p:cNvPr>
            <p:cNvSpPr>
              <a:spLocks/>
            </p:cNvSpPr>
            <p:nvPr/>
          </p:nvSpPr>
          <p:spPr bwMode="black">
            <a:xfrm rot="10800000">
              <a:off x="3337766" y="1428258"/>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ffectLst/>
            <a:extLst/>
          </p:spPr>
          <p:txBody>
            <a:bodyPr vert="horz" wrap="square" lIns="89593" tIns="44797" rIns="89593" bIns="44797" numCol="1" anchor="t" anchorCtr="0" compatLnSpc="1">
              <a:prstTxWarp prst="textNoShape">
                <a:avLst/>
              </a:prstTxWarp>
            </a:bodyPr>
            <a:lstStyle/>
            <a:p>
              <a:pPr algn="l" defTabSz="914192" fontAlgn="auto">
                <a:defRPr/>
              </a:pPr>
              <a:endParaRPr lang="en-US" sz="1764" kern="0">
                <a:solidFill>
                  <a:srgbClr val="442359"/>
                </a:solidFill>
                <a:latin typeface="Calibri" panose="020F0502020204030204"/>
              </a:endParaRPr>
            </a:p>
          </p:txBody>
        </p:sp>
      </p:grpSp>
      <p:sp>
        <p:nvSpPr>
          <p:cNvPr id="162" name="TextBox 161">
            <a:extLst>
              <a:ext uri="{FF2B5EF4-FFF2-40B4-BE49-F238E27FC236}">
                <a16:creationId xmlns:a16="http://schemas.microsoft.com/office/drawing/2014/main" id="{E6D86919-915E-4FBD-BC6A-4BD06F33EFD5}"/>
              </a:ext>
            </a:extLst>
          </p:cNvPr>
          <p:cNvSpPr txBox="1"/>
          <p:nvPr/>
        </p:nvSpPr>
        <p:spPr>
          <a:xfrm>
            <a:off x="7056437" y="2956165"/>
            <a:ext cx="2243149" cy="560848"/>
          </a:xfrm>
          <a:prstGeom prst="rect">
            <a:avLst/>
          </a:prstGeom>
          <a:gradFill flip="none" rotWithShape="1">
            <a:gsLst>
              <a:gs pos="0">
                <a:srgbClr val="70AD47">
                  <a:lumMod val="67000"/>
                </a:srgbClr>
              </a:gs>
              <a:gs pos="48000">
                <a:srgbClr val="70AD47">
                  <a:lumMod val="97000"/>
                  <a:lumOff val="3000"/>
                </a:srgbClr>
              </a:gs>
              <a:gs pos="100000">
                <a:srgbClr val="70AD47">
                  <a:lumMod val="60000"/>
                  <a:lumOff val="40000"/>
                </a:srgbClr>
              </a:gs>
            </a:gsLst>
            <a:lin ang="16200000" scaled="1"/>
            <a:tileRect/>
          </a:gradFill>
          <a:ln>
            <a:noFill/>
          </a:ln>
          <a:effectLst/>
        </p:spPr>
        <p:txBody>
          <a:bodyPr wrap="none" lIns="175690" tIns="140552" rIns="175690" bIns="140552" rtlCol="0">
            <a:spAutoFit/>
          </a:bodyPr>
          <a:lstStyle/>
          <a:p>
            <a:pPr marL="0" marR="0" lvl="0" indent="0" defTabSz="878379" eaLnBrk="1" fontAlgn="auto" latinLnBrk="0" hangingPunct="1">
              <a:lnSpc>
                <a:spcPct val="90000"/>
              </a:lnSpc>
              <a:spcBef>
                <a:spcPts val="0"/>
              </a:spcBef>
              <a:spcAft>
                <a:spcPts val="575"/>
              </a:spcAft>
              <a:buClrTx/>
              <a:buSzTx/>
              <a:buFontTx/>
              <a:buNone/>
              <a:tabLst/>
              <a:defRPr/>
            </a:pPr>
            <a:r>
              <a:rPr kumimoji="0" lang="en-US" sz="2000" b="0" i="0" u="none" strike="noStrike" kern="0" cap="none" spc="0" normalizeH="0" baseline="0" noProof="0">
                <a:ln>
                  <a:noFill/>
                </a:ln>
                <a:solidFill>
                  <a:srgbClr val="FFFFFF"/>
                </a:solidFill>
                <a:effectLst/>
                <a:uLnTx/>
                <a:uFillTx/>
                <a:latin typeface="Calibri" panose="020F0502020204030204"/>
                <a:ea typeface="+mn-ea"/>
                <a:cs typeface="Segoe UI Light" panose="020B0502040204020203" pitchFamily="34" charset="0"/>
              </a:rPr>
              <a:t>Azure AD Connect</a:t>
            </a:r>
          </a:p>
        </p:txBody>
      </p:sp>
      <p:pic>
        <p:nvPicPr>
          <p:cNvPr id="163" name="Picture 162">
            <a:extLst>
              <a:ext uri="{FF2B5EF4-FFF2-40B4-BE49-F238E27FC236}">
                <a16:creationId xmlns:a16="http://schemas.microsoft.com/office/drawing/2014/main" id="{E0B810C7-957B-4775-9357-F8E69B588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2015" y="5197422"/>
            <a:ext cx="1670851" cy="1204093"/>
          </a:xfrm>
          <a:prstGeom prst="rect">
            <a:avLst/>
          </a:prstGeom>
        </p:spPr>
      </p:pic>
      <p:grpSp>
        <p:nvGrpSpPr>
          <p:cNvPr id="164" name="Group 163">
            <a:extLst>
              <a:ext uri="{FF2B5EF4-FFF2-40B4-BE49-F238E27FC236}">
                <a16:creationId xmlns:a16="http://schemas.microsoft.com/office/drawing/2014/main" id="{BE07FBC0-74F1-43C0-BA92-EA6FA4021B57}"/>
              </a:ext>
            </a:extLst>
          </p:cNvPr>
          <p:cNvGrpSpPr/>
          <p:nvPr/>
        </p:nvGrpSpPr>
        <p:grpSpPr>
          <a:xfrm>
            <a:off x="9120062" y="2873794"/>
            <a:ext cx="304109" cy="282577"/>
            <a:chOff x="3708933" y="4809995"/>
            <a:chExt cx="661072" cy="632242"/>
          </a:xfrm>
        </p:grpSpPr>
        <p:sp useBgFill="1">
          <p:nvSpPr>
            <p:cNvPr id="165" name="Circle: Hollow 164">
              <a:extLst>
                <a:ext uri="{FF2B5EF4-FFF2-40B4-BE49-F238E27FC236}">
                  <a16:creationId xmlns:a16="http://schemas.microsoft.com/office/drawing/2014/main" id="{5FCF139E-B315-429E-A475-91884BBC563C}"/>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166" name="Freeform 31">
              <a:extLst>
                <a:ext uri="{FF2B5EF4-FFF2-40B4-BE49-F238E27FC236}">
                  <a16:creationId xmlns:a16="http://schemas.microsoft.com/office/drawing/2014/main" id="{3591F7C8-6C27-4276-9F26-5E2A9D731FD5}"/>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167" name="Group 166">
            <a:extLst>
              <a:ext uri="{FF2B5EF4-FFF2-40B4-BE49-F238E27FC236}">
                <a16:creationId xmlns:a16="http://schemas.microsoft.com/office/drawing/2014/main" id="{D5669683-1DA5-4C36-BB7A-6049F2A04AD4}"/>
              </a:ext>
            </a:extLst>
          </p:cNvPr>
          <p:cNvGrpSpPr/>
          <p:nvPr/>
        </p:nvGrpSpPr>
        <p:grpSpPr>
          <a:xfrm>
            <a:off x="122910" y="2354261"/>
            <a:ext cx="2219396" cy="4209014"/>
            <a:chOff x="7960713" y="1018778"/>
            <a:chExt cx="3393529" cy="5207376"/>
          </a:xfrm>
        </p:grpSpPr>
        <p:grpSp>
          <p:nvGrpSpPr>
            <p:cNvPr id="168" name="Group 167">
              <a:extLst>
                <a:ext uri="{FF2B5EF4-FFF2-40B4-BE49-F238E27FC236}">
                  <a16:creationId xmlns:a16="http://schemas.microsoft.com/office/drawing/2014/main" id="{A9647E49-4C10-4D5D-82D5-7748C0191277}"/>
                </a:ext>
              </a:extLst>
            </p:cNvPr>
            <p:cNvGrpSpPr/>
            <p:nvPr/>
          </p:nvGrpSpPr>
          <p:grpSpPr>
            <a:xfrm>
              <a:off x="7960713" y="1018778"/>
              <a:ext cx="3393529" cy="5207376"/>
              <a:chOff x="9104444" y="1018778"/>
              <a:chExt cx="2847340" cy="5207376"/>
            </a:xfrm>
          </p:grpSpPr>
          <p:sp>
            <p:nvSpPr>
              <p:cNvPr id="170" name="Rectangle 169">
                <a:extLst>
                  <a:ext uri="{FF2B5EF4-FFF2-40B4-BE49-F238E27FC236}">
                    <a16:creationId xmlns:a16="http://schemas.microsoft.com/office/drawing/2014/main" id="{9F949CA1-9048-4134-89D0-064EAC33A9B8}"/>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C51FF532-6DC1-4407-BAC1-E4954CBD0232}"/>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Federated Identity</a:t>
                </a:r>
              </a:p>
            </p:txBody>
          </p:sp>
          <p:sp>
            <p:nvSpPr>
              <p:cNvPr id="172" name="Rounded Rectangle 26">
                <a:extLst>
                  <a:ext uri="{FF2B5EF4-FFF2-40B4-BE49-F238E27FC236}">
                    <a16:creationId xmlns:a16="http://schemas.microsoft.com/office/drawing/2014/main" id="{DBB0820E-23CA-40E0-9141-3041667CA1BE}"/>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173" name="Straight Arrow Connector 172">
                <a:extLst>
                  <a:ext uri="{FF2B5EF4-FFF2-40B4-BE49-F238E27FC236}">
                    <a16:creationId xmlns:a16="http://schemas.microsoft.com/office/drawing/2014/main" id="{F8F89BF1-4F22-4379-ABCB-1242DC0DED62}"/>
                  </a:ext>
                </a:extLst>
              </p:cNvPr>
              <p:cNvCxnSpPr/>
              <p:nvPr/>
            </p:nvCxnSpPr>
            <p:spPr>
              <a:xfrm>
                <a:off x="9770277"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Rounded Rectangle 28">
                <a:extLst>
                  <a:ext uri="{FF2B5EF4-FFF2-40B4-BE49-F238E27FC236}">
                    <a16:creationId xmlns:a16="http://schemas.microsoft.com/office/drawing/2014/main" id="{FF238051-BEC3-4711-8DEA-B1D7CB6BB238}"/>
                  </a:ext>
                </a:extLst>
              </p:cNvPr>
              <p:cNvSpPr/>
              <p:nvPr/>
            </p:nvSpPr>
            <p:spPr bwMode="auto">
              <a:xfrm>
                <a:off x="9200591" y="3782223"/>
                <a:ext cx="1139372" cy="438912"/>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175" name="Straight Arrow Connector 174">
                <a:extLst>
                  <a:ext uri="{FF2B5EF4-FFF2-40B4-BE49-F238E27FC236}">
                    <a16:creationId xmlns:a16="http://schemas.microsoft.com/office/drawing/2014/main" id="{1FC3DFDF-FC19-40B8-A233-FEBDD35261E3}"/>
                  </a:ext>
                </a:extLst>
              </p:cNvPr>
              <p:cNvCxnSpPr/>
              <p:nvPr/>
            </p:nvCxnSpPr>
            <p:spPr>
              <a:xfrm>
                <a:off x="9770277"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CD3BBAA-B4E7-49E5-AFF3-FCFC41CAD2D6}"/>
                  </a:ext>
                </a:extLst>
              </p:cNvPr>
              <p:cNvCxnSpPr/>
              <p:nvPr/>
            </p:nvCxnSpPr>
            <p:spPr>
              <a:xfrm>
                <a:off x="1120176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C97C89BD-1AE5-401E-A269-E8CD1877B1FC}"/>
                  </a:ext>
                </a:extLst>
              </p:cNvPr>
              <p:cNvCxnSpPr/>
              <p:nvPr/>
            </p:nvCxnSpPr>
            <p:spPr>
              <a:xfrm>
                <a:off x="11201763"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925A368-E8E8-4374-B3B9-2AC4BEE10C53}"/>
                  </a:ext>
                </a:extLst>
              </p:cNvPr>
              <p:cNvSpPr txBox="1"/>
              <p:nvPr/>
            </p:nvSpPr>
            <p:spPr>
              <a:xfrm>
                <a:off x="9200591" y="5081581"/>
                <a:ext cx="2751193" cy="748035"/>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single sign-on and additional flexibility </a:t>
                </a:r>
              </a:p>
            </p:txBody>
          </p:sp>
          <p:grpSp>
            <p:nvGrpSpPr>
              <p:cNvPr id="179" name="Group 178">
                <a:extLst>
                  <a:ext uri="{FF2B5EF4-FFF2-40B4-BE49-F238E27FC236}">
                    <a16:creationId xmlns:a16="http://schemas.microsoft.com/office/drawing/2014/main" id="{B1292BA1-123D-456D-A23A-39C20F4F7F8B}"/>
                  </a:ext>
                </a:extLst>
              </p:cNvPr>
              <p:cNvGrpSpPr/>
              <p:nvPr/>
            </p:nvGrpSpPr>
            <p:grpSpPr>
              <a:xfrm>
                <a:off x="9117144" y="1912696"/>
                <a:ext cx="2834640" cy="1076562"/>
                <a:chOff x="245159" y="1950796"/>
                <a:chExt cx="2834640" cy="1076562"/>
              </a:xfrm>
            </p:grpSpPr>
            <p:sp>
              <p:nvSpPr>
                <p:cNvPr id="181" name="Rectangle 75">
                  <a:extLst>
                    <a:ext uri="{FF2B5EF4-FFF2-40B4-BE49-F238E27FC236}">
                      <a16:creationId xmlns:a16="http://schemas.microsoft.com/office/drawing/2014/main" id="{130EDE5D-86F2-4646-9836-4F62E8C13078}"/>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182" name="Picture 6">
                  <a:extLst>
                    <a:ext uri="{FF2B5EF4-FFF2-40B4-BE49-F238E27FC236}">
                      <a16:creationId xmlns:a16="http://schemas.microsoft.com/office/drawing/2014/main" id="{0F38EE43-67FF-48CB-963D-C1B5E24A7A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180" name="Rectangle 179">
                <a:extLst>
                  <a:ext uri="{FF2B5EF4-FFF2-40B4-BE49-F238E27FC236}">
                    <a16:creationId xmlns:a16="http://schemas.microsoft.com/office/drawing/2014/main" id="{38DF68AD-EE2C-4C9A-8668-2B52A3849F8E}"/>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169" name="Rounded Rectangle 23">
              <a:extLst>
                <a:ext uri="{FF2B5EF4-FFF2-40B4-BE49-F238E27FC236}">
                  <a16:creationId xmlns:a16="http://schemas.microsoft.com/office/drawing/2014/main" id="{8741D192-B693-42DD-87BC-935085654D60}"/>
                </a:ext>
              </a:extLst>
            </p:cNvPr>
            <p:cNvSpPr/>
            <p:nvPr/>
          </p:nvSpPr>
          <p:spPr bwMode="auto">
            <a:xfrm>
              <a:off x="9684470" y="3795063"/>
              <a:ext cx="1551757" cy="437122"/>
            </a:xfrm>
            <a:prstGeom prst="roundRect">
              <a:avLst/>
            </a:prstGeom>
            <a:solidFill>
              <a:srgbClr val="E81123"/>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Federation</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grpSp>
        <p:nvGrpSpPr>
          <p:cNvPr id="183" name="Group 182">
            <a:extLst>
              <a:ext uri="{FF2B5EF4-FFF2-40B4-BE49-F238E27FC236}">
                <a16:creationId xmlns:a16="http://schemas.microsoft.com/office/drawing/2014/main" id="{3201512D-F312-4112-B123-92B0F32B7BA7}"/>
              </a:ext>
            </a:extLst>
          </p:cNvPr>
          <p:cNvGrpSpPr/>
          <p:nvPr/>
        </p:nvGrpSpPr>
        <p:grpSpPr>
          <a:xfrm>
            <a:off x="1806249" y="3588701"/>
            <a:ext cx="564407" cy="565246"/>
            <a:chOff x="1273427" y="3123526"/>
            <a:chExt cx="709560" cy="701011"/>
          </a:xfrm>
          <a:solidFill>
            <a:srgbClr val="006256"/>
          </a:solidFill>
        </p:grpSpPr>
        <p:sp>
          <p:nvSpPr>
            <p:cNvPr id="184" name="Freeform 126">
              <a:extLst>
                <a:ext uri="{FF2B5EF4-FFF2-40B4-BE49-F238E27FC236}">
                  <a16:creationId xmlns:a16="http://schemas.microsoft.com/office/drawing/2014/main" id="{E5BC8ED1-42D2-41D8-AA05-137EEF2D183A}"/>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85" name="Oval 184">
              <a:extLst>
                <a:ext uri="{FF2B5EF4-FFF2-40B4-BE49-F238E27FC236}">
                  <a16:creationId xmlns:a16="http://schemas.microsoft.com/office/drawing/2014/main" id="{57A047D0-A7BE-46B7-A6A0-3E02BFEC9204}"/>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86" name="Oval 185">
              <a:extLst>
                <a:ext uri="{FF2B5EF4-FFF2-40B4-BE49-F238E27FC236}">
                  <a16:creationId xmlns:a16="http://schemas.microsoft.com/office/drawing/2014/main" id="{3E4DBE67-D05C-4A4D-AAD6-A5610F35D193}"/>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87" name="Oval 186">
              <a:extLst>
                <a:ext uri="{FF2B5EF4-FFF2-40B4-BE49-F238E27FC236}">
                  <a16:creationId xmlns:a16="http://schemas.microsoft.com/office/drawing/2014/main" id="{BAC1D895-E10D-4D5D-A79A-33268664CA90}"/>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88" name="Oval 187">
              <a:extLst>
                <a:ext uri="{FF2B5EF4-FFF2-40B4-BE49-F238E27FC236}">
                  <a16:creationId xmlns:a16="http://schemas.microsoft.com/office/drawing/2014/main" id="{A1B4F8EA-7BB0-4BAC-A42A-5D1DF8AA6B3E}"/>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89" name="Straight Connector 188">
              <a:extLst>
                <a:ext uri="{FF2B5EF4-FFF2-40B4-BE49-F238E27FC236}">
                  <a16:creationId xmlns:a16="http://schemas.microsoft.com/office/drawing/2014/main" id="{39664F78-A5EB-4DDE-A2BE-C9059B6530FF}"/>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90" name="Straight Connector 189">
              <a:extLst>
                <a:ext uri="{FF2B5EF4-FFF2-40B4-BE49-F238E27FC236}">
                  <a16:creationId xmlns:a16="http://schemas.microsoft.com/office/drawing/2014/main" id="{D79DC606-7803-45FF-A7E8-79E99E9E6295}"/>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91" name="Straight Connector 190">
              <a:extLst>
                <a:ext uri="{FF2B5EF4-FFF2-40B4-BE49-F238E27FC236}">
                  <a16:creationId xmlns:a16="http://schemas.microsoft.com/office/drawing/2014/main" id="{A4EC939D-EB41-4846-A6E0-E81D2DF45557}"/>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92" name="Straight Connector 191">
              <a:extLst>
                <a:ext uri="{FF2B5EF4-FFF2-40B4-BE49-F238E27FC236}">
                  <a16:creationId xmlns:a16="http://schemas.microsoft.com/office/drawing/2014/main" id="{C969A855-4B91-4F94-86D1-03C6FB6F7562}"/>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93" name="Straight Connector 192">
              <a:extLst>
                <a:ext uri="{FF2B5EF4-FFF2-40B4-BE49-F238E27FC236}">
                  <a16:creationId xmlns:a16="http://schemas.microsoft.com/office/drawing/2014/main" id="{389DCAE2-F24E-4870-86BE-79C7E11B0684}"/>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94" name="Group 193">
            <a:extLst>
              <a:ext uri="{FF2B5EF4-FFF2-40B4-BE49-F238E27FC236}">
                <a16:creationId xmlns:a16="http://schemas.microsoft.com/office/drawing/2014/main" id="{3F724247-8D2C-4616-A48E-B2C319AE2A1C}"/>
              </a:ext>
            </a:extLst>
          </p:cNvPr>
          <p:cNvGrpSpPr/>
          <p:nvPr/>
        </p:nvGrpSpPr>
        <p:grpSpPr>
          <a:xfrm>
            <a:off x="1816555" y="5124518"/>
            <a:ext cx="596726" cy="475841"/>
            <a:chOff x="191554" y="1562316"/>
            <a:chExt cx="1077282" cy="660995"/>
          </a:xfrm>
        </p:grpSpPr>
        <p:sp>
          <p:nvSpPr>
            <p:cNvPr id="195" name="Freeform 21">
              <a:extLst>
                <a:ext uri="{FF2B5EF4-FFF2-40B4-BE49-F238E27FC236}">
                  <a16:creationId xmlns:a16="http://schemas.microsoft.com/office/drawing/2014/main" id="{60953016-A973-4C78-8071-C83E1807C086}"/>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96" name="Freeform 22">
              <a:extLst>
                <a:ext uri="{FF2B5EF4-FFF2-40B4-BE49-F238E27FC236}">
                  <a16:creationId xmlns:a16="http://schemas.microsoft.com/office/drawing/2014/main" id="{8AFEF506-0CE4-4076-A1A0-10442EBEF505}"/>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97" name="Oval 196">
              <a:extLst>
                <a:ext uri="{FF2B5EF4-FFF2-40B4-BE49-F238E27FC236}">
                  <a16:creationId xmlns:a16="http://schemas.microsoft.com/office/drawing/2014/main" id="{D6D892CD-2840-4872-82E9-AD70A37BFA7E}"/>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98" name="Oval 197">
              <a:extLst>
                <a:ext uri="{FF2B5EF4-FFF2-40B4-BE49-F238E27FC236}">
                  <a16:creationId xmlns:a16="http://schemas.microsoft.com/office/drawing/2014/main" id="{D6FD75F4-12D6-4A2B-94ED-69E3AAED1237}"/>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99" name="Oval 198">
              <a:extLst>
                <a:ext uri="{FF2B5EF4-FFF2-40B4-BE49-F238E27FC236}">
                  <a16:creationId xmlns:a16="http://schemas.microsoft.com/office/drawing/2014/main" id="{505CED5F-38E3-4791-A0C5-AA374AC1E596}"/>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0" name="Oval 199">
              <a:extLst>
                <a:ext uri="{FF2B5EF4-FFF2-40B4-BE49-F238E27FC236}">
                  <a16:creationId xmlns:a16="http://schemas.microsoft.com/office/drawing/2014/main" id="{ADD08786-572A-4BDF-9A77-3C0A4830D376}"/>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1" name="Oval 200">
              <a:extLst>
                <a:ext uri="{FF2B5EF4-FFF2-40B4-BE49-F238E27FC236}">
                  <a16:creationId xmlns:a16="http://schemas.microsoft.com/office/drawing/2014/main" id="{13F72A89-CD34-44FB-9F2D-8ED954FD1EE3}"/>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2" name="Oval 201">
              <a:extLst>
                <a:ext uri="{FF2B5EF4-FFF2-40B4-BE49-F238E27FC236}">
                  <a16:creationId xmlns:a16="http://schemas.microsoft.com/office/drawing/2014/main" id="{99B861C7-8F60-456F-AF35-5D25E36141EA}"/>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3" name="Oval 202">
              <a:extLst>
                <a:ext uri="{FF2B5EF4-FFF2-40B4-BE49-F238E27FC236}">
                  <a16:creationId xmlns:a16="http://schemas.microsoft.com/office/drawing/2014/main" id="{D439F3C0-69EC-4AF4-A036-0CEF9545615F}"/>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4" name="Oval 203">
              <a:extLst>
                <a:ext uri="{FF2B5EF4-FFF2-40B4-BE49-F238E27FC236}">
                  <a16:creationId xmlns:a16="http://schemas.microsoft.com/office/drawing/2014/main" id="{3AFA39D2-D81D-454B-A8E6-C5F8D7382F6C}"/>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5" name="Arc 204">
              <a:extLst>
                <a:ext uri="{FF2B5EF4-FFF2-40B4-BE49-F238E27FC236}">
                  <a16:creationId xmlns:a16="http://schemas.microsoft.com/office/drawing/2014/main" id="{7003B8E6-0C66-487B-A84D-C734BD4C5E1E}"/>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206" name="Arc 205">
              <a:extLst>
                <a:ext uri="{FF2B5EF4-FFF2-40B4-BE49-F238E27FC236}">
                  <a16:creationId xmlns:a16="http://schemas.microsoft.com/office/drawing/2014/main" id="{9149AD50-8E8B-4425-B731-D6767716F5C2}"/>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207" name="Arc 206">
              <a:extLst>
                <a:ext uri="{FF2B5EF4-FFF2-40B4-BE49-F238E27FC236}">
                  <a16:creationId xmlns:a16="http://schemas.microsoft.com/office/drawing/2014/main" id="{41C8B00E-BE95-45F2-B29F-E75BFF78E6B8}"/>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208" name="Straight Connector 207">
              <a:extLst>
                <a:ext uri="{FF2B5EF4-FFF2-40B4-BE49-F238E27FC236}">
                  <a16:creationId xmlns:a16="http://schemas.microsoft.com/office/drawing/2014/main" id="{35A0D334-73CB-49CB-B7D8-0FF66C0EE31B}"/>
                </a:ext>
              </a:extLst>
            </p:cNvPr>
            <p:cNvCxnSpPr>
              <a:stCxn id="197" idx="4"/>
              <a:endCxn id="199"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209" name="Oval 208">
              <a:extLst>
                <a:ext uri="{FF2B5EF4-FFF2-40B4-BE49-F238E27FC236}">
                  <a16:creationId xmlns:a16="http://schemas.microsoft.com/office/drawing/2014/main" id="{76829569-1E8C-44C2-8C1E-96A1EC3A661D}"/>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0" name="Straight Connector 209">
              <a:extLst>
                <a:ext uri="{FF2B5EF4-FFF2-40B4-BE49-F238E27FC236}">
                  <a16:creationId xmlns:a16="http://schemas.microsoft.com/office/drawing/2014/main" id="{4667449A-F548-431F-8710-B1D4B4681D9A}"/>
                </a:ext>
              </a:extLst>
            </p:cNvPr>
            <p:cNvCxnSpPr>
              <a:stCxn id="198" idx="4"/>
              <a:endCxn id="200"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211" name="Oval 210">
              <a:extLst>
                <a:ext uri="{FF2B5EF4-FFF2-40B4-BE49-F238E27FC236}">
                  <a16:creationId xmlns:a16="http://schemas.microsoft.com/office/drawing/2014/main" id="{4FD58B58-EF94-4603-AC41-CF43B0D3C160}"/>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2" name="Straight Connector 211">
              <a:extLst>
                <a:ext uri="{FF2B5EF4-FFF2-40B4-BE49-F238E27FC236}">
                  <a16:creationId xmlns:a16="http://schemas.microsoft.com/office/drawing/2014/main" id="{A18D651F-E702-498F-9DAF-C1532AA04912}"/>
                </a:ext>
              </a:extLst>
            </p:cNvPr>
            <p:cNvCxnSpPr>
              <a:stCxn id="198" idx="3"/>
              <a:endCxn id="203"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213" name="Oval 212">
              <a:extLst>
                <a:ext uri="{FF2B5EF4-FFF2-40B4-BE49-F238E27FC236}">
                  <a16:creationId xmlns:a16="http://schemas.microsoft.com/office/drawing/2014/main" id="{EA1B8A85-9839-45B2-9255-B85074BE9516}"/>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4" name="Straight Connector 213">
              <a:extLst>
                <a:ext uri="{FF2B5EF4-FFF2-40B4-BE49-F238E27FC236}">
                  <a16:creationId xmlns:a16="http://schemas.microsoft.com/office/drawing/2014/main" id="{15059155-E7BD-4BE4-90B3-7451BE686A49}"/>
                </a:ext>
              </a:extLst>
            </p:cNvPr>
            <p:cNvCxnSpPr>
              <a:stCxn id="197" idx="3"/>
              <a:endCxn id="204"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215" name="Oval 214">
              <a:extLst>
                <a:ext uri="{FF2B5EF4-FFF2-40B4-BE49-F238E27FC236}">
                  <a16:creationId xmlns:a16="http://schemas.microsoft.com/office/drawing/2014/main" id="{5DAFC774-5282-4FD8-A7EE-5D6BE1C1C731}"/>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6" name="Straight Connector 215">
              <a:extLst>
                <a:ext uri="{FF2B5EF4-FFF2-40B4-BE49-F238E27FC236}">
                  <a16:creationId xmlns:a16="http://schemas.microsoft.com/office/drawing/2014/main" id="{5D056F98-464D-4199-82C5-C22CF0FAFB9F}"/>
                </a:ext>
              </a:extLst>
            </p:cNvPr>
            <p:cNvCxnSpPr>
              <a:stCxn id="209" idx="3"/>
              <a:endCxn id="202"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217" name="Straight Connector 216">
              <a:extLst>
                <a:ext uri="{FF2B5EF4-FFF2-40B4-BE49-F238E27FC236}">
                  <a16:creationId xmlns:a16="http://schemas.microsoft.com/office/drawing/2014/main" id="{08F31E88-09F1-4F7D-88A8-198243B52AF2}"/>
                </a:ext>
              </a:extLst>
            </p:cNvPr>
            <p:cNvCxnSpPr>
              <a:stCxn id="211" idx="3"/>
              <a:endCxn id="201" idx="7"/>
            </p:cNvCxnSpPr>
            <p:nvPr/>
          </p:nvCxnSpPr>
          <p:spPr>
            <a:xfrm>
              <a:off x="854365" y="1944153"/>
              <a:ext cx="69252" cy="84716"/>
            </a:xfrm>
            <a:prstGeom prst="line">
              <a:avLst/>
            </a:prstGeom>
            <a:noFill/>
            <a:ln w="9525" cap="flat" cmpd="sng" algn="ctr">
              <a:solidFill>
                <a:srgbClr val="FFFFFF"/>
              </a:solidFill>
              <a:prstDash val="solid"/>
            </a:ln>
            <a:effectLst/>
          </p:spPr>
        </p:cxnSp>
      </p:grpSp>
      <p:sp>
        <p:nvSpPr>
          <p:cNvPr id="218" name="Rectangle 217">
            <a:extLst>
              <a:ext uri="{FF2B5EF4-FFF2-40B4-BE49-F238E27FC236}">
                <a16:creationId xmlns:a16="http://schemas.microsoft.com/office/drawing/2014/main" id="{D29B75A2-AC2D-497C-BFF3-35FAFF331614}"/>
              </a:ext>
            </a:extLst>
          </p:cNvPr>
          <p:cNvSpPr/>
          <p:nvPr/>
        </p:nvSpPr>
        <p:spPr>
          <a:xfrm>
            <a:off x="381016" y="6576489"/>
            <a:ext cx="1792477" cy="246221"/>
          </a:xfrm>
          <a:prstGeom prst="rect">
            <a:avLst/>
          </a:prstGeom>
        </p:spPr>
        <p:txBody>
          <a:bodyPr wrap="none">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on-</a:t>
            </a:r>
            <a:r>
              <a:rPr lang="fr-FR" sz="1000" i="1" dirty="0" err="1">
                <a:solidFill>
                  <a:srgbClr val="0070C0"/>
                </a:solidFill>
              </a:rPr>
              <a:t>premises</a:t>
            </a:r>
            <a:endParaRPr lang="en-US" sz="1000" i="1" dirty="0">
              <a:solidFill>
                <a:srgbClr val="0070C0"/>
              </a:solidFill>
            </a:endParaRPr>
          </a:p>
        </p:txBody>
      </p:sp>
      <p:grpSp>
        <p:nvGrpSpPr>
          <p:cNvPr id="219" name="Group 218">
            <a:extLst>
              <a:ext uri="{FF2B5EF4-FFF2-40B4-BE49-F238E27FC236}">
                <a16:creationId xmlns:a16="http://schemas.microsoft.com/office/drawing/2014/main" id="{DE8F2020-CAFB-4C73-975F-73F862495AFD}"/>
              </a:ext>
            </a:extLst>
          </p:cNvPr>
          <p:cNvGrpSpPr/>
          <p:nvPr/>
        </p:nvGrpSpPr>
        <p:grpSpPr>
          <a:xfrm>
            <a:off x="91824" y="4368079"/>
            <a:ext cx="304109" cy="282577"/>
            <a:chOff x="3708933" y="4809995"/>
            <a:chExt cx="661072" cy="632242"/>
          </a:xfrm>
        </p:grpSpPr>
        <p:sp useBgFill="1">
          <p:nvSpPr>
            <p:cNvPr id="220" name="Circle: Hollow 219">
              <a:extLst>
                <a:ext uri="{FF2B5EF4-FFF2-40B4-BE49-F238E27FC236}">
                  <a16:creationId xmlns:a16="http://schemas.microsoft.com/office/drawing/2014/main" id="{BBEF3572-9050-429D-8387-02E20F2E5B42}"/>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21" name="Freeform 31">
              <a:extLst>
                <a:ext uri="{FF2B5EF4-FFF2-40B4-BE49-F238E27FC236}">
                  <a16:creationId xmlns:a16="http://schemas.microsoft.com/office/drawing/2014/main" id="{13736A0E-73AD-4DA0-8912-A089BE5A84FF}"/>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cxnSp>
        <p:nvCxnSpPr>
          <p:cNvPr id="222" name="Straight Connector 221">
            <a:extLst>
              <a:ext uri="{FF2B5EF4-FFF2-40B4-BE49-F238E27FC236}">
                <a16:creationId xmlns:a16="http://schemas.microsoft.com/office/drawing/2014/main" id="{CB8D6D77-45C2-421B-A114-BCE719B6312A}"/>
              </a:ext>
            </a:extLst>
          </p:cNvPr>
          <p:cNvCxnSpPr/>
          <p:nvPr/>
        </p:nvCxnSpPr>
        <p:spPr>
          <a:xfrm>
            <a:off x="2428598" y="1527945"/>
            <a:ext cx="0" cy="544399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D43EE903-9D9F-45E0-A307-9991A93C5F9A}"/>
              </a:ext>
            </a:extLst>
          </p:cNvPr>
          <p:cNvSpPr/>
          <p:nvPr/>
        </p:nvSpPr>
        <p:spPr>
          <a:xfrm>
            <a:off x="9581007" y="1575650"/>
            <a:ext cx="2700997" cy="338554"/>
          </a:xfrm>
          <a:prstGeom prst="rect">
            <a:avLst/>
          </a:prstGeom>
          <a:ln>
            <a:solidFill>
              <a:schemeClr val="tx2"/>
            </a:solidFill>
          </a:ln>
        </p:spPr>
        <p:txBody>
          <a:bodyPr wrap="none">
            <a:spAutoFit/>
          </a:bodyPr>
          <a:lstStyle/>
          <a:p>
            <a:r>
              <a:rPr lang="en-US" sz="1600" b="1" dirty="0"/>
              <a:t>single sign-on with AD FS</a:t>
            </a:r>
            <a:endParaRPr lang="fr-FR" sz="1600" b="1" dirty="0"/>
          </a:p>
        </p:txBody>
      </p:sp>
    </p:spTree>
    <p:extLst>
      <p:ext uri="{BB962C8B-B14F-4D97-AF65-F5344CB8AC3E}">
        <p14:creationId xmlns:p14="http://schemas.microsoft.com/office/powerpoint/2010/main" val="37513039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3FC951-E162-478E-9360-8394FDE0E4A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32</a:t>
            </a:fld>
            <a:endParaRPr lang="en-US" dirty="0"/>
          </a:p>
        </p:txBody>
      </p:sp>
      <p:sp>
        <p:nvSpPr>
          <p:cNvPr id="3" name="Text Placeholder 2">
            <a:extLst>
              <a:ext uri="{FF2B5EF4-FFF2-40B4-BE49-F238E27FC236}">
                <a16:creationId xmlns:a16="http://schemas.microsoft.com/office/drawing/2014/main" id="{7A68850E-6CFE-40CD-BCBA-9021DF81E69C}"/>
              </a:ext>
            </a:extLst>
          </p:cNvPr>
          <p:cNvSpPr>
            <a:spLocks noGrp="1"/>
          </p:cNvSpPr>
          <p:nvPr>
            <p:ph type="body" sz="quarter" idx="13"/>
          </p:nvPr>
        </p:nvSpPr>
        <p:spPr/>
        <p:txBody>
          <a:bodyPr/>
          <a:lstStyle/>
          <a:p>
            <a:r>
              <a:rPr lang="en-US" sz="2400" dirty="0"/>
              <a:t>Azure AD Identity Models (4/5) - </a:t>
            </a:r>
            <a:r>
              <a:rPr lang="en-US" sz="2400" b="1" dirty="0"/>
              <a:t>Pass-Through Authentication (PTA) overview</a:t>
            </a:r>
          </a:p>
          <a:p>
            <a:endParaRPr lang="fr-FR" sz="2400" dirty="0"/>
          </a:p>
        </p:txBody>
      </p:sp>
      <p:cxnSp>
        <p:nvCxnSpPr>
          <p:cNvPr id="87" name="Elbow Connector 68">
            <a:extLst>
              <a:ext uri="{FF2B5EF4-FFF2-40B4-BE49-F238E27FC236}">
                <a16:creationId xmlns:a16="http://schemas.microsoft.com/office/drawing/2014/main" id="{F71A6C54-08D9-414B-893C-9AC57CFDA997}"/>
              </a:ext>
            </a:extLst>
          </p:cNvPr>
          <p:cNvCxnSpPr>
            <a:cxnSpLocks/>
          </p:cNvCxnSpPr>
          <p:nvPr/>
        </p:nvCxnSpPr>
        <p:spPr>
          <a:xfrm>
            <a:off x="5850977" y="2269019"/>
            <a:ext cx="3743186" cy="2937821"/>
          </a:xfrm>
          <a:prstGeom prst="bentConnector3">
            <a:avLst>
              <a:gd name="adj1" fmla="val 63571"/>
            </a:avLst>
          </a:prstGeom>
          <a:noFill/>
          <a:ln w="57150" cap="rnd" cmpd="sng" algn="ctr">
            <a:solidFill>
              <a:srgbClr val="E7E6E6">
                <a:lumMod val="25000"/>
              </a:srgbClr>
            </a:solidFill>
            <a:prstDash val="solid"/>
            <a:headEnd type="triangle"/>
            <a:tailEnd type="none"/>
          </a:ln>
          <a:effectLst/>
        </p:spPr>
      </p:cxnSp>
      <p:sp>
        <p:nvSpPr>
          <p:cNvPr id="88" name="TextBox 87">
            <a:extLst>
              <a:ext uri="{FF2B5EF4-FFF2-40B4-BE49-F238E27FC236}">
                <a16:creationId xmlns:a16="http://schemas.microsoft.com/office/drawing/2014/main" id="{373D5BA2-ED36-455F-8FDF-5C09B6BC3A9B}"/>
              </a:ext>
            </a:extLst>
          </p:cNvPr>
          <p:cNvSpPr txBox="1"/>
          <p:nvPr/>
        </p:nvSpPr>
        <p:spPr>
          <a:xfrm>
            <a:off x="6123634" y="1847429"/>
            <a:ext cx="1604399" cy="506833"/>
          </a:xfrm>
          <a:prstGeom prst="rect">
            <a:avLst/>
          </a:prstGeom>
          <a:noFill/>
        </p:spPr>
        <p:txBody>
          <a:bodyPr wrap="none" lIns="179285" tIns="143428" rIns="179285" bIns="143428" rtlCol="0">
            <a:spAutoFit/>
          </a:bodyPr>
          <a:lstStyle/>
          <a:p>
            <a:pPr algn="l" defTabSz="932742" fontAlgn="auto">
              <a:lnSpc>
                <a:spcPct val="90000"/>
              </a:lnSpc>
              <a:spcAft>
                <a:spcPts val="588"/>
              </a:spcAft>
              <a:defRPr/>
            </a:pPr>
            <a:r>
              <a:rPr lang="en-US" sz="1568" kern="0">
                <a:solidFill>
                  <a:prstClr val="black"/>
                </a:solidFill>
                <a:ea typeface="Segoe UI" pitchFamily="34" charset="0"/>
                <a:cs typeface="Segoe UI" pitchFamily="34" charset="0"/>
              </a:rPr>
              <a:t>User accounts</a:t>
            </a:r>
          </a:p>
        </p:txBody>
      </p:sp>
      <p:grpSp>
        <p:nvGrpSpPr>
          <p:cNvPr id="89" name="Group 88">
            <a:extLst>
              <a:ext uri="{FF2B5EF4-FFF2-40B4-BE49-F238E27FC236}">
                <a16:creationId xmlns:a16="http://schemas.microsoft.com/office/drawing/2014/main" id="{D82BA835-A620-4E1B-9789-F9B315D1DA84}"/>
              </a:ext>
            </a:extLst>
          </p:cNvPr>
          <p:cNvGrpSpPr/>
          <p:nvPr/>
        </p:nvGrpSpPr>
        <p:grpSpPr>
          <a:xfrm>
            <a:off x="2461783" y="4381650"/>
            <a:ext cx="1696017" cy="1706953"/>
            <a:chOff x="1217915" y="4007609"/>
            <a:chExt cx="2260915" cy="2275493"/>
          </a:xfrm>
        </p:grpSpPr>
        <p:sp>
          <p:nvSpPr>
            <p:cNvPr id="90" name="Freeform 83">
              <a:extLst>
                <a:ext uri="{FF2B5EF4-FFF2-40B4-BE49-F238E27FC236}">
                  <a16:creationId xmlns:a16="http://schemas.microsoft.com/office/drawing/2014/main" id="{A729A16A-8558-4181-BD80-6B7E8E80B066}"/>
                </a:ext>
              </a:extLst>
            </p:cNvPr>
            <p:cNvSpPr>
              <a:spLocks noEditPoints="1"/>
            </p:cNvSpPr>
            <p:nvPr/>
          </p:nvSpPr>
          <p:spPr bwMode="auto">
            <a:xfrm>
              <a:off x="1217915" y="4007609"/>
              <a:ext cx="2115858" cy="2275493"/>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rgbClr val="008272"/>
            </a:solidFill>
            <a:ln>
              <a:noFill/>
            </a:ln>
          </p:spPr>
          <p:txBody>
            <a:bodyPr vert="horz" wrap="square" lIns="89642" tIns="44821" rIns="89642" bIns="44821" numCol="1" anchor="t" anchorCtr="0" compatLnSpc="1">
              <a:prstTxWarp prst="textNoShape">
                <a:avLst/>
              </a:prstTxWarp>
            </a:bodyPr>
            <a:lstStyle/>
            <a:p>
              <a:pPr algn="l" defTabSz="932742" fontAlgn="auto">
                <a:defRPr/>
              </a:pPr>
              <a:endParaRPr lang="en-US" sz="1765" kern="0">
                <a:solidFill>
                  <a:prstClr val="black"/>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F0950EA2-4F7B-4146-A972-0FD43DAE6F4C}"/>
                </a:ext>
              </a:extLst>
            </p:cNvPr>
            <p:cNvSpPr txBox="1"/>
            <p:nvPr/>
          </p:nvSpPr>
          <p:spPr>
            <a:xfrm>
              <a:off x="2183431" y="5303009"/>
              <a:ext cx="1295399" cy="724002"/>
            </a:xfrm>
            <a:prstGeom prst="rect">
              <a:avLst/>
            </a:prstGeom>
            <a:noFill/>
          </p:spPr>
          <p:txBody>
            <a:bodyPr wrap="square" lIns="179285" tIns="143428" rIns="179285" bIns="143428" rtlCol="0">
              <a:spAutoFit/>
            </a:bodyPr>
            <a:lstStyle/>
            <a:p>
              <a:pPr defTabSz="932742" fontAlgn="auto">
                <a:lnSpc>
                  <a:spcPct val="70000"/>
                </a:lnSpc>
                <a:spcAft>
                  <a:spcPts val="588"/>
                </a:spcAft>
                <a:defRPr/>
              </a:pPr>
              <a:r>
                <a:rPr lang="en-US" sz="2353" kern="0">
                  <a:solidFill>
                    <a:prstClr val="black"/>
                  </a:solidFill>
                  <a:ea typeface="Segoe UI" pitchFamily="34" charset="0"/>
                  <a:cs typeface="Segoe UI" pitchFamily="34" charset="0"/>
                </a:rPr>
                <a:t>User</a:t>
              </a:r>
            </a:p>
          </p:txBody>
        </p:sp>
      </p:grpSp>
      <p:cxnSp>
        <p:nvCxnSpPr>
          <p:cNvPr id="92" name="Straight Arrow Connector 91">
            <a:extLst>
              <a:ext uri="{FF2B5EF4-FFF2-40B4-BE49-F238E27FC236}">
                <a16:creationId xmlns:a16="http://schemas.microsoft.com/office/drawing/2014/main" id="{C0A6BE41-DA3B-4940-9D76-8268486A4DD3}"/>
              </a:ext>
            </a:extLst>
          </p:cNvPr>
          <p:cNvCxnSpPr/>
          <p:nvPr/>
        </p:nvCxnSpPr>
        <p:spPr>
          <a:xfrm flipV="1">
            <a:off x="3307962" y="3024057"/>
            <a:ext cx="0" cy="1254995"/>
          </a:xfrm>
          <a:prstGeom prst="straightConnector1">
            <a:avLst/>
          </a:prstGeom>
          <a:noFill/>
          <a:ln w="57150" cap="flat" cmpd="sng" algn="ctr">
            <a:solidFill>
              <a:srgbClr val="E7E6E6"/>
            </a:solidFill>
            <a:prstDash val="solid"/>
            <a:headEnd type="none"/>
            <a:tailEnd type="triangle"/>
          </a:ln>
          <a:effectLst/>
        </p:spPr>
      </p:cxnSp>
      <p:sp>
        <p:nvSpPr>
          <p:cNvPr id="93" name="TextBox 92">
            <a:extLst>
              <a:ext uri="{FF2B5EF4-FFF2-40B4-BE49-F238E27FC236}">
                <a16:creationId xmlns:a16="http://schemas.microsoft.com/office/drawing/2014/main" id="{B3327FE6-EC68-4592-B538-EEB80A871CB3}"/>
              </a:ext>
            </a:extLst>
          </p:cNvPr>
          <p:cNvSpPr txBox="1"/>
          <p:nvPr/>
        </p:nvSpPr>
        <p:spPr>
          <a:xfrm rot="16200000">
            <a:off x="2590208" y="3398139"/>
            <a:ext cx="1062584" cy="506833"/>
          </a:xfrm>
          <a:prstGeom prst="rect">
            <a:avLst/>
          </a:prstGeom>
          <a:noFill/>
        </p:spPr>
        <p:txBody>
          <a:bodyPr wrap="none" lIns="179285" tIns="143428" rIns="179285" bIns="143428" rtlCol="0">
            <a:spAutoFit/>
          </a:bodyPr>
          <a:lstStyle/>
          <a:p>
            <a:pPr algn="l" defTabSz="932742" fontAlgn="auto">
              <a:lnSpc>
                <a:spcPct val="90000"/>
              </a:lnSpc>
              <a:spcAft>
                <a:spcPts val="588"/>
              </a:spcAft>
              <a:defRPr/>
            </a:pPr>
            <a:r>
              <a:rPr lang="en-US" sz="1568" kern="0">
                <a:solidFill>
                  <a:prstClr val="black"/>
                </a:solidFill>
                <a:ea typeface="Segoe UI" pitchFamily="34" charset="0"/>
                <a:cs typeface="Segoe UI" pitchFamily="34" charset="0"/>
              </a:rPr>
              <a:t>Sign-on</a:t>
            </a:r>
          </a:p>
        </p:txBody>
      </p:sp>
      <p:cxnSp>
        <p:nvCxnSpPr>
          <p:cNvPr id="94" name="Connector: Elbow 93">
            <a:extLst>
              <a:ext uri="{FF2B5EF4-FFF2-40B4-BE49-F238E27FC236}">
                <a16:creationId xmlns:a16="http://schemas.microsoft.com/office/drawing/2014/main" id="{38E590BD-2620-4F24-8E57-62BD79FBA788}"/>
              </a:ext>
            </a:extLst>
          </p:cNvPr>
          <p:cNvCxnSpPr>
            <a:cxnSpLocks/>
          </p:cNvCxnSpPr>
          <p:nvPr/>
        </p:nvCxnSpPr>
        <p:spPr>
          <a:xfrm>
            <a:off x="5782763" y="2574513"/>
            <a:ext cx="4405077" cy="3039815"/>
          </a:xfrm>
          <a:prstGeom prst="bentConnector3">
            <a:avLst>
              <a:gd name="adj1" fmla="val 19887"/>
            </a:avLst>
          </a:prstGeom>
          <a:noFill/>
          <a:ln w="57150" cap="flat" cmpd="sng" algn="ctr">
            <a:solidFill>
              <a:srgbClr val="E7E6E6"/>
            </a:solidFill>
            <a:prstDash val="solid"/>
            <a:headEnd type="none"/>
            <a:tailEnd type="triangle"/>
          </a:ln>
          <a:effectLst/>
        </p:spPr>
      </p:cxnSp>
      <p:cxnSp>
        <p:nvCxnSpPr>
          <p:cNvPr id="95" name="Connector: Elbow 94">
            <a:extLst>
              <a:ext uri="{FF2B5EF4-FFF2-40B4-BE49-F238E27FC236}">
                <a16:creationId xmlns:a16="http://schemas.microsoft.com/office/drawing/2014/main" id="{47DE91E4-286C-443F-BD6C-5B340D1EAC4C}"/>
              </a:ext>
            </a:extLst>
          </p:cNvPr>
          <p:cNvCxnSpPr>
            <a:cxnSpLocks/>
          </p:cNvCxnSpPr>
          <p:nvPr/>
        </p:nvCxnSpPr>
        <p:spPr>
          <a:xfrm rot="10800000">
            <a:off x="5637846" y="2842386"/>
            <a:ext cx="4462289" cy="2992194"/>
          </a:xfrm>
          <a:prstGeom prst="bentConnector3">
            <a:avLst>
              <a:gd name="adj1" fmla="val 84345"/>
            </a:avLst>
          </a:prstGeom>
          <a:noFill/>
          <a:ln w="57150" cap="flat" cmpd="sng" algn="ctr">
            <a:solidFill>
              <a:srgbClr val="E7E6E6"/>
            </a:solidFill>
            <a:prstDash val="solid"/>
            <a:headEnd type="none"/>
            <a:tailEnd type="triangle"/>
          </a:ln>
          <a:effectLst/>
        </p:spPr>
      </p:cxnSp>
      <p:sp>
        <p:nvSpPr>
          <p:cNvPr id="96" name="Cylinder 95">
            <a:extLst>
              <a:ext uri="{FF2B5EF4-FFF2-40B4-BE49-F238E27FC236}">
                <a16:creationId xmlns:a16="http://schemas.microsoft.com/office/drawing/2014/main" id="{AC73CD55-E7C7-438F-98DF-744AD24DA6A8}"/>
              </a:ext>
            </a:extLst>
          </p:cNvPr>
          <p:cNvSpPr/>
          <p:nvPr/>
        </p:nvSpPr>
        <p:spPr bwMode="auto">
          <a:xfrm>
            <a:off x="6197526" y="3919734"/>
            <a:ext cx="648072" cy="1249803"/>
          </a:xfrm>
          <a:prstGeom prst="can">
            <a:avLst/>
          </a:prstGeom>
          <a:solidFill>
            <a:srgbClr val="ED7D31">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pt-PT"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7" name="Rectangle 96">
            <a:extLst>
              <a:ext uri="{FF2B5EF4-FFF2-40B4-BE49-F238E27FC236}">
                <a16:creationId xmlns:a16="http://schemas.microsoft.com/office/drawing/2014/main" id="{4483065F-4F2E-4F78-AAB8-7B072DD0129A}"/>
              </a:ext>
            </a:extLst>
          </p:cNvPr>
          <p:cNvSpPr/>
          <p:nvPr/>
        </p:nvSpPr>
        <p:spPr>
          <a:xfrm>
            <a:off x="6180852" y="4423662"/>
            <a:ext cx="736869" cy="341632"/>
          </a:xfrm>
          <a:prstGeom prst="rect">
            <a:avLst/>
          </a:prstGeom>
        </p:spPr>
        <p:txBody>
          <a:bodyPr wrap="none">
            <a:spAutoFit/>
          </a:bodyPr>
          <a:lstStyle/>
          <a:p>
            <a:pPr defTabSz="932472">
              <a:lnSpc>
                <a:spcPct val="90000"/>
              </a:lnSpc>
              <a:spcBef>
                <a:spcPct val="0"/>
              </a:spcBef>
              <a:spcAft>
                <a:spcPct val="0"/>
              </a:spcAft>
            </a:pPr>
            <a:r>
              <a:rPr lang="pt-PT" sz="1800">
                <a:solidFill>
                  <a:prstClr val="black"/>
                </a:solidFill>
                <a:latin typeface="Calibri" panose="020F0502020204030204"/>
                <a:ea typeface="Segoe UI" pitchFamily="34" charset="0"/>
                <a:cs typeface="Segoe UI" pitchFamily="34" charset="0"/>
              </a:rPr>
              <a:t>Agent</a:t>
            </a:r>
          </a:p>
        </p:txBody>
      </p:sp>
      <p:sp>
        <p:nvSpPr>
          <p:cNvPr id="98" name="Oval 97">
            <a:extLst>
              <a:ext uri="{FF2B5EF4-FFF2-40B4-BE49-F238E27FC236}">
                <a16:creationId xmlns:a16="http://schemas.microsoft.com/office/drawing/2014/main" id="{D3463A9A-6068-4E75-B9C4-3B6C03FC7B6F}"/>
              </a:ext>
            </a:extLst>
          </p:cNvPr>
          <p:cNvSpPr/>
          <p:nvPr/>
        </p:nvSpPr>
        <p:spPr>
          <a:xfrm>
            <a:off x="7280133" y="5922867"/>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99" name="Oval 98">
            <a:extLst>
              <a:ext uri="{FF2B5EF4-FFF2-40B4-BE49-F238E27FC236}">
                <a16:creationId xmlns:a16="http://schemas.microsoft.com/office/drawing/2014/main" id="{82FD61B0-2370-4556-B459-96EDCF02B5F1}"/>
              </a:ext>
            </a:extLst>
          </p:cNvPr>
          <p:cNvSpPr/>
          <p:nvPr/>
        </p:nvSpPr>
        <p:spPr>
          <a:xfrm>
            <a:off x="7187949" y="5227591"/>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00" name="Oval 99">
            <a:extLst>
              <a:ext uri="{FF2B5EF4-FFF2-40B4-BE49-F238E27FC236}">
                <a16:creationId xmlns:a16="http://schemas.microsoft.com/office/drawing/2014/main" id="{7AE0946C-74E9-486B-965F-E003D3C35CD9}"/>
              </a:ext>
            </a:extLst>
          </p:cNvPr>
          <p:cNvSpPr/>
          <p:nvPr/>
        </p:nvSpPr>
        <p:spPr>
          <a:xfrm>
            <a:off x="3194662" y="3945404"/>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grpSp>
        <p:nvGrpSpPr>
          <p:cNvPr id="101" name="Group 100">
            <a:extLst>
              <a:ext uri="{FF2B5EF4-FFF2-40B4-BE49-F238E27FC236}">
                <a16:creationId xmlns:a16="http://schemas.microsoft.com/office/drawing/2014/main" id="{F01CF64C-7E94-4D6D-A256-7AE783F134B8}"/>
              </a:ext>
            </a:extLst>
          </p:cNvPr>
          <p:cNvGrpSpPr/>
          <p:nvPr/>
        </p:nvGrpSpPr>
        <p:grpSpPr>
          <a:xfrm>
            <a:off x="2910992" y="1592262"/>
            <a:ext cx="2741690" cy="1405343"/>
            <a:chOff x="8103584" y="1130785"/>
            <a:chExt cx="2688174" cy="1377910"/>
          </a:xfrm>
        </p:grpSpPr>
        <p:grpSp>
          <p:nvGrpSpPr>
            <p:cNvPr id="102" name="Group 101">
              <a:extLst>
                <a:ext uri="{FF2B5EF4-FFF2-40B4-BE49-F238E27FC236}">
                  <a16:creationId xmlns:a16="http://schemas.microsoft.com/office/drawing/2014/main" id="{076B486E-DC28-42B1-AF75-AFB22E130937}"/>
                </a:ext>
              </a:extLst>
            </p:cNvPr>
            <p:cNvGrpSpPr/>
            <p:nvPr/>
          </p:nvGrpSpPr>
          <p:grpSpPr>
            <a:xfrm>
              <a:off x="8103584" y="1130785"/>
              <a:ext cx="2688174" cy="1377910"/>
              <a:chOff x="410848" y="1513542"/>
              <a:chExt cx="2688174" cy="1377910"/>
            </a:xfrm>
          </p:grpSpPr>
          <p:sp>
            <p:nvSpPr>
              <p:cNvPr id="109" name="Freeform 202">
                <a:extLst>
                  <a:ext uri="{FF2B5EF4-FFF2-40B4-BE49-F238E27FC236}">
                    <a16:creationId xmlns:a16="http://schemas.microsoft.com/office/drawing/2014/main" id="{5302F429-C3AE-45D8-86FE-5CC04AA4EA16}"/>
                  </a:ext>
                </a:extLst>
              </p:cNvPr>
              <p:cNvSpPr>
                <a:spLocks noChangeAspect="1"/>
              </p:cNvSpPr>
              <p:nvPr/>
            </p:nvSpPr>
            <p:spPr bwMode="auto">
              <a:xfrm>
                <a:off x="410848" y="1513542"/>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rgbClr val="00000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marR="0" lvl="0" indent="0" algn="l" defTabSz="1165103" rtl="0" eaLnBrk="1" fontAlgn="auto" latinLnBrk="0" hangingPunct="1">
                  <a:lnSpc>
                    <a:spcPct val="100000"/>
                  </a:lnSpc>
                  <a:spcBef>
                    <a:spcPts val="0"/>
                  </a:spcBef>
                  <a:spcAft>
                    <a:spcPts val="0"/>
                  </a:spcAft>
                  <a:buClrTx/>
                  <a:buSzTx/>
                  <a:buFontTx/>
                  <a:buNone/>
                  <a:tabLst/>
                  <a:defRPr/>
                </a:pPr>
                <a:endParaRPr kumimoji="0" lang="en-US" sz="1978" b="1" i="0" u="none" strike="noStrike" kern="0" cap="none" spc="0" normalizeH="0" baseline="0" noProof="0">
                  <a:ln>
                    <a:noFill/>
                  </a:ln>
                  <a:solidFill>
                    <a:srgbClr val="505050"/>
                  </a:solidFill>
                  <a:effectLst/>
                  <a:uLnTx/>
                  <a:uFillTx/>
                  <a:latin typeface="Segoe" pitchFamily="34" charset="0"/>
                  <a:ea typeface="+mn-ea"/>
                  <a:cs typeface="+mn-cs"/>
                </a:endParaRPr>
              </a:p>
            </p:txBody>
          </p:sp>
          <p:grpSp>
            <p:nvGrpSpPr>
              <p:cNvPr id="110" name="Group 109">
                <a:extLst>
                  <a:ext uri="{FF2B5EF4-FFF2-40B4-BE49-F238E27FC236}">
                    <a16:creationId xmlns:a16="http://schemas.microsoft.com/office/drawing/2014/main" id="{B35B6D75-5B6D-4EB2-923A-145A654E4B9E}"/>
                  </a:ext>
                </a:extLst>
              </p:cNvPr>
              <p:cNvGrpSpPr/>
              <p:nvPr/>
            </p:nvGrpSpPr>
            <p:grpSpPr>
              <a:xfrm>
                <a:off x="826905" y="2207415"/>
                <a:ext cx="616075" cy="360031"/>
                <a:chOff x="4189334" y="3417458"/>
                <a:chExt cx="616075" cy="360031"/>
              </a:xfrm>
            </p:grpSpPr>
            <p:sp>
              <p:nvSpPr>
                <p:cNvPr id="111" name="Oval 110">
                  <a:extLst>
                    <a:ext uri="{FF2B5EF4-FFF2-40B4-BE49-F238E27FC236}">
                      <a16:creationId xmlns:a16="http://schemas.microsoft.com/office/drawing/2014/main" id="{36356469-9FFB-4CB7-B321-FCABE2D69D08}"/>
                    </a:ext>
                  </a:extLst>
                </p:cNvPr>
                <p:cNvSpPr>
                  <a:spLocks noChangeAspect="1" noChangeArrowheads="1"/>
                </p:cNvSpPr>
                <p:nvPr/>
              </p:nvSpPr>
              <p:spPr bwMode="auto">
                <a:xfrm>
                  <a:off x="4395727" y="3453834"/>
                  <a:ext cx="75936" cy="70021"/>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7FFA7C53-D678-4D74-8C10-6B67FE806186}"/>
                    </a:ext>
                  </a:extLst>
                </p:cNvPr>
                <p:cNvSpPr>
                  <a:spLocks noChangeAspect="1" noChangeArrowheads="1"/>
                </p:cNvSpPr>
                <p:nvPr/>
              </p:nvSpPr>
              <p:spPr bwMode="auto">
                <a:xfrm flipH="1">
                  <a:off x="4519932" y="3453848"/>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2E8860ED-AD6A-48E6-8254-F925C8955CDE}"/>
                    </a:ext>
                  </a:extLst>
                </p:cNvPr>
                <p:cNvSpPr>
                  <a:spLocks noChangeAspect="1" noChangeArrowheads="1"/>
                </p:cNvSpPr>
                <p:nvPr/>
              </p:nvSpPr>
              <p:spPr bwMode="auto">
                <a:xfrm>
                  <a:off x="4395727" y="3707453"/>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BA2B4E28-15B7-411F-B38D-D13198770DE6}"/>
                    </a:ext>
                  </a:extLst>
                </p:cNvPr>
                <p:cNvSpPr>
                  <a:spLocks noChangeAspect="1" noChangeArrowheads="1"/>
                </p:cNvSpPr>
                <p:nvPr/>
              </p:nvSpPr>
              <p:spPr bwMode="auto">
                <a:xfrm flipH="1">
                  <a:off x="4519932" y="3707467"/>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1889FF1A-369C-48F7-A770-8D01612A1DEC}"/>
                    </a:ext>
                  </a:extLst>
                </p:cNvPr>
                <p:cNvSpPr>
                  <a:spLocks noChangeAspect="1" noChangeArrowheads="1"/>
                </p:cNvSpPr>
                <p:nvPr/>
              </p:nvSpPr>
              <p:spPr bwMode="auto">
                <a:xfrm flipH="1">
                  <a:off x="4624703"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62212500-756C-4073-924E-1893B951B25C}"/>
                    </a:ext>
                  </a:extLst>
                </p:cNvPr>
                <p:cNvSpPr>
                  <a:spLocks noChangeAspect="1" noChangeArrowheads="1"/>
                </p:cNvSpPr>
                <p:nvPr/>
              </p:nvSpPr>
              <p:spPr bwMode="auto">
                <a:xfrm>
                  <a:off x="4292530"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D6C9713F-07B5-4AA2-BABE-89AD8C935B8E}"/>
                    </a:ext>
                  </a:extLst>
                </p:cNvPr>
                <p:cNvSpPr>
                  <a:spLocks noChangeAspect="1" noChangeArrowheads="1"/>
                </p:cNvSpPr>
                <p:nvPr/>
              </p:nvSpPr>
              <p:spPr bwMode="auto">
                <a:xfrm flipH="1">
                  <a:off x="472947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6E906902-2AF5-43CA-9415-ACA53ADA7DF9}"/>
                    </a:ext>
                  </a:extLst>
                </p:cNvPr>
                <p:cNvSpPr>
                  <a:spLocks noChangeAspect="1" noChangeArrowheads="1"/>
                </p:cNvSpPr>
                <p:nvPr/>
              </p:nvSpPr>
              <p:spPr bwMode="auto">
                <a:xfrm flipH="1">
                  <a:off x="418933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9" name="Arc 118">
                  <a:extLst>
                    <a:ext uri="{FF2B5EF4-FFF2-40B4-BE49-F238E27FC236}">
                      <a16:creationId xmlns:a16="http://schemas.microsoft.com/office/drawing/2014/main" id="{367D0A0E-7DCF-40FA-B9AD-4068665390F1}"/>
                    </a:ext>
                  </a:extLst>
                </p:cNvPr>
                <p:cNvSpPr/>
                <p:nvPr/>
              </p:nvSpPr>
              <p:spPr>
                <a:xfrm rot="5012506">
                  <a:off x="4401070"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20" name="Arc 119">
                  <a:extLst>
                    <a:ext uri="{FF2B5EF4-FFF2-40B4-BE49-F238E27FC236}">
                      <a16:creationId xmlns:a16="http://schemas.microsoft.com/office/drawing/2014/main" id="{5C5538A8-0462-452B-95D8-C7309F5DD901}"/>
                    </a:ext>
                  </a:extLst>
                </p:cNvPr>
                <p:cNvSpPr/>
                <p:nvPr/>
              </p:nvSpPr>
              <p:spPr>
                <a:xfrm rot="16587494" flipH="1">
                  <a:off x="4444687"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21" name="Arc 120">
                  <a:extLst>
                    <a:ext uri="{FF2B5EF4-FFF2-40B4-BE49-F238E27FC236}">
                      <a16:creationId xmlns:a16="http://schemas.microsoft.com/office/drawing/2014/main" id="{7954A0ED-0156-4BD4-A832-FF3B7748860B}"/>
                    </a:ext>
                  </a:extLst>
                </p:cNvPr>
                <p:cNvSpPr/>
                <p:nvPr/>
              </p:nvSpPr>
              <p:spPr>
                <a:xfrm rot="7395384">
                  <a:off x="4414927" y="3402642"/>
                  <a:ext cx="115444" cy="145075"/>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22" name="Straight Connector 121">
                  <a:extLst>
                    <a:ext uri="{FF2B5EF4-FFF2-40B4-BE49-F238E27FC236}">
                      <a16:creationId xmlns:a16="http://schemas.microsoft.com/office/drawing/2014/main" id="{3619050E-B57D-425F-B5FD-B9E33D153593}"/>
                    </a:ext>
                  </a:extLst>
                </p:cNvPr>
                <p:cNvCxnSpPr>
                  <a:stCxn id="111" idx="4"/>
                  <a:endCxn id="113" idx="0"/>
                </p:cNvCxnSpPr>
                <p:nvPr/>
              </p:nvCxnSpPr>
              <p:spPr>
                <a:xfrm>
                  <a:off x="4433694" y="3523856"/>
                  <a:ext cx="0" cy="183597"/>
                </a:xfrm>
                <a:prstGeom prst="line">
                  <a:avLst/>
                </a:prstGeom>
                <a:noFill/>
                <a:ln w="9525" cap="flat" cmpd="sng" algn="ctr">
                  <a:solidFill>
                    <a:srgbClr val="0070C0"/>
                  </a:solidFill>
                  <a:prstDash val="solid"/>
                </a:ln>
                <a:effectLst/>
              </p:spPr>
            </p:cxnSp>
            <p:sp>
              <p:nvSpPr>
                <p:cNvPr id="123" name="Oval 122">
                  <a:extLst>
                    <a:ext uri="{FF2B5EF4-FFF2-40B4-BE49-F238E27FC236}">
                      <a16:creationId xmlns:a16="http://schemas.microsoft.com/office/drawing/2014/main" id="{7D43FF16-652A-4B5E-A660-7602A776549C}"/>
                    </a:ext>
                  </a:extLst>
                </p:cNvPr>
                <p:cNvSpPr>
                  <a:spLocks noChangeAspect="1" noChangeArrowheads="1"/>
                </p:cNvSpPr>
                <p:nvPr/>
              </p:nvSpPr>
              <p:spPr bwMode="auto">
                <a:xfrm>
                  <a:off x="4395727" y="357178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24" name="Straight Connector 123">
                  <a:extLst>
                    <a:ext uri="{FF2B5EF4-FFF2-40B4-BE49-F238E27FC236}">
                      <a16:creationId xmlns:a16="http://schemas.microsoft.com/office/drawing/2014/main" id="{554F0219-02BA-4D03-B21D-C10910A4EFDE}"/>
                    </a:ext>
                  </a:extLst>
                </p:cNvPr>
                <p:cNvCxnSpPr>
                  <a:stCxn id="112" idx="4"/>
                  <a:endCxn id="114" idx="0"/>
                </p:cNvCxnSpPr>
                <p:nvPr/>
              </p:nvCxnSpPr>
              <p:spPr>
                <a:xfrm>
                  <a:off x="4557899" y="3523870"/>
                  <a:ext cx="0" cy="183597"/>
                </a:xfrm>
                <a:prstGeom prst="line">
                  <a:avLst/>
                </a:prstGeom>
                <a:noFill/>
                <a:ln w="9525" cap="flat" cmpd="sng" algn="ctr">
                  <a:solidFill>
                    <a:srgbClr val="0070C0"/>
                  </a:solidFill>
                  <a:prstDash val="solid"/>
                </a:ln>
                <a:effectLst/>
              </p:spPr>
            </p:cxnSp>
            <p:sp>
              <p:nvSpPr>
                <p:cNvPr id="125" name="Oval 124">
                  <a:extLst>
                    <a:ext uri="{FF2B5EF4-FFF2-40B4-BE49-F238E27FC236}">
                      <a16:creationId xmlns:a16="http://schemas.microsoft.com/office/drawing/2014/main" id="{FA058CF2-201E-46BF-A614-FB504C0DEDF8}"/>
                    </a:ext>
                  </a:extLst>
                </p:cNvPr>
                <p:cNvSpPr>
                  <a:spLocks noChangeAspect="1" noChangeArrowheads="1"/>
                </p:cNvSpPr>
                <p:nvPr/>
              </p:nvSpPr>
              <p:spPr bwMode="auto">
                <a:xfrm flipH="1">
                  <a:off x="4519931" y="357180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26" name="Straight Connector 125">
                  <a:extLst>
                    <a:ext uri="{FF2B5EF4-FFF2-40B4-BE49-F238E27FC236}">
                      <a16:creationId xmlns:a16="http://schemas.microsoft.com/office/drawing/2014/main" id="{CC15290C-F867-4127-A224-ECB5A7636F04}"/>
                    </a:ext>
                  </a:extLst>
                </p:cNvPr>
                <p:cNvCxnSpPr>
                  <a:stCxn id="112" idx="3"/>
                  <a:endCxn id="117" idx="7"/>
                </p:cNvCxnSpPr>
                <p:nvPr/>
              </p:nvCxnSpPr>
              <p:spPr>
                <a:xfrm>
                  <a:off x="4584747" y="3513615"/>
                  <a:ext cx="155848" cy="174003"/>
                </a:xfrm>
                <a:prstGeom prst="line">
                  <a:avLst/>
                </a:prstGeom>
                <a:noFill/>
                <a:ln w="9525" cap="flat" cmpd="sng" algn="ctr">
                  <a:solidFill>
                    <a:srgbClr val="0070C0"/>
                  </a:solidFill>
                  <a:prstDash val="solid"/>
                </a:ln>
                <a:effectLst/>
              </p:spPr>
            </p:cxnSp>
            <p:sp>
              <p:nvSpPr>
                <p:cNvPr id="127" name="Oval 126">
                  <a:extLst>
                    <a:ext uri="{FF2B5EF4-FFF2-40B4-BE49-F238E27FC236}">
                      <a16:creationId xmlns:a16="http://schemas.microsoft.com/office/drawing/2014/main" id="{9B816079-939D-4306-83FD-D66FA376E794}"/>
                    </a:ext>
                  </a:extLst>
                </p:cNvPr>
                <p:cNvSpPr>
                  <a:spLocks noChangeAspect="1" noChangeArrowheads="1"/>
                </p:cNvSpPr>
                <p:nvPr/>
              </p:nvSpPr>
              <p:spPr bwMode="auto">
                <a:xfrm flipH="1">
                  <a:off x="4624703" y="356560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6D3AE6A4-3F04-4D58-8289-3A0569EDDD8F}"/>
                    </a:ext>
                  </a:extLst>
                </p:cNvPr>
                <p:cNvCxnSpPr>
                  <a:stCxn id="111" idx="3"/>
                  <a:endCxn id="118" idx="1"/>
                </p:cNvCxnSpPr>
                <p:nvPr/>
              </p:nvCxnSpPr>
              <p:spPr>
                <a:xfrm flipH="1">
                  <a:off x="4254148" y="3513602"/>
                  <a:ext cx="152699" cy="174016"/>
                </a:xfrm>
                <a:prstGeom prst="line">
                  <a:avLst/>
                </a:prstGeom>
                <a:noFill/>
                <a:ln w="9525" cap="flat" cmpd="sng" algn="ctr">
                  <a:solidFill>
                    <a:srgbClr val="0070C0"/>
                  </a:solidFill>
                  <a:prstDash val="solid"/>
                </a:ln>
                <a:effectLst/>
              </p:spPr>
            </p:cxnSp>
            <p:sp>
              <p:nvSpPr>
                <p:cNvPr id="129" name="Oval 128">
                  <a:extLst>
                    <a:ext uri="{FF2B5EF4-FFF2-40B4-BE49-F238E27FC236}">
                      <a16:creationId xmlns:a16="http://schemas.microsoft.com/office/drawing/2014/main" id="{D3671068-95CE-4198-8F9A-CE3D18A1DCF7}"/>
                    </a:ext>
                  </a:extLst>
                </p:cNvPr>
                <p:cNvSpPr>
                  <a:spLocks noChangeAspect="1" noChangeArrowheads="1"/>
                </p:cNvSpPr>
                <p:nvPr/>
              </p:nvSpPr>
              <p:spPr bwMode="auto">
                <a:xfrm>
                  <a:off x="4296461" y="3565599"/>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30" name="Straight Connector 129">
                  <a:extLst>
                    <a:ext uri="{FF2B5EF4-FFF2-40B4-BE49-F238E27FC236}">
                      <a16:creationId xmlns:a16="http://schemas.microsoft.com/office/drawing/2014/main" id="{8A0F520F-229B-45C8-9D23-B14A2BD2D18A}"/>
                    </a:ext>
                  </a:extLst>
                </p:cNvPr>
                <p:cNvCxnSpPr>
                  <a:stCxn id="123" idx="3"/>
                  <a:endCxn id="116" idx="7"/>
                </p:cNvCxnSpPr>
                <p:nvPr/>
              </p:nvCxnSpPr>
              <p:spPr>
                <a:xfrm flipH="1">
                  <a:off x="4357345" y="3631553"/>
                  <a:ext cx="49502" cy="67921"/>
                </a:xfrm>
                <a:prstGeom prst="line">
                  <a:avLst/>
                </a:prstGeom>
                <a:noFill/>
                <a:ln w="9525" cap="flat" cmpd="sng" algn="ctr">
                  <a:solidFill>
                    <a:srgbClr val="0070C0"/>
                  </a:solidFill>
                  <a:prstDash val="solid"/>
                </a:ln>
                <a:effectLst/>
              </p:spPr>
            </p:cxnSp>
            <p:cxnSp>
              <p:nvCxnSpPr>
                <p:cNvPr id="131" name="Straight Connector 130">
                  <a:extLst>
                    <a:ext uri="{FF2B5EF4-FFF2-40B4-BE49-F238E27FC236}">
                      <a16:creationId xmlns:a16="http://schemas.microsoft.com/office/drawing/2014/main" id="{CC07C421-8934-4E71-9749-B818346525F8}"/>
                    </a:ext>
                  </a:extLst>
                </p:cNvPr>
                <p:cNvCxnSpPr>
                  <a:stCxn id="125" idx="3"/>
                  <a:endCxn id="115" idx="7"/>
                </p:cNvCxnSpPr>
                <p:nvPr/>
              </p:nvCxnSpPr>
              <p:spPr>
                <a:xfrm>
                  <a:off x="4584747" y="3631567"/>
                  <a:ext cx="51077" cy="67907"/>
                </a:xfrm>
                <a:prstGeom prst="line">
                  <a:avLst/>
                </a:prstGeom>
                <a:noFill/>
                <a:ln w="9525" cap="flat" cmpd="sng" algn="ctr">
                  <a:solidFill>
                    <a:srgbClr val="0070C0"/>
                  </a:solidFill>
                  <a:prstDash val="solid"/>
                </a:ln>
                <a:effectLst/>
              </p:spPr>
            </p:cxnSp>
          </p:grpSp>
        </p:grpSp>
        <p:grpSp>
          <p:nvGrpSpPr>
            <p:cNvPr id="103" name="Group 4">
              <a:extLst>
                <a:ext uri="{FF2B5EF4-FFF2-40B4-BE49-F238E27FC236}">
                  <a16:creationId xmlns:a16="http://schemas.microsoft.com/office/drawing/2014/main" id="{653BEE72-C963-4623-B7CC-A5C081588720}"/>
                </a:ext>
              </a:extLst>
            </p:cNvPr>
            <p:cNvGrpSpPr>
              <a:grpSpLocks noChangeAspect="1"/>
            </p:cNvGrpSpPr>
            <p:nvPr/>
          </p:nvGrpSpPr>
          <p:grpSpPr bwMode="auto">
            <a:xfrm>
              <a:off x="8350516" y="1809998"/>
              <a:ext cx="648038" cy="643953"/>
              <a:chOff x="3125" y="1415"/>
              <a:chExt cx="1586" cy="1576"/>
            </a:xfrm>
            <a:solidFill>
              <a:srgbClr val="FFFFFF"/>
            </a:solidFill>
          </p:grpSpPr>
          <p:sp>
            <p:nvSpPr>
              <p:cNvPr id="106" name="Freeform 5">
                <a:extLst>
                  <a:ext uri="{FF2B5EF4-FFF2-40B4-BE49-F238E27FC236}">
                    <a16:creationId xmlns:a16="http://schemas.microsoft.com/office/drawing/2014/main" id="{75591378-5902-49B1-A662-75FF5EA0FAD9}"/>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107" name="Freeform 6">
                <a:extLst>
                  <a:ext uri="{FF2B5EF4-FFF2-40B4-BE49-F238E27FC236}">
                    <a16:creationId xmlns:a16="http://schemas.microsoft.com/office/drawing/2014/main" id="{E6858F79-7130-4F42-BCA9-2C402DF221AA}"/>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108" name="Freeform 7">
                <a:extLst>
                  <a:ext uri="{FF2B5EF4-FFF2-40B4-BE49-F238E27FC236}">
                    <a16:creationId xmlns:a16="http://schemas.microsoft.com/office/drawing/2014/main" id="{52325D35-94F1-4B2E-8695-2A774FCC36F2}"/>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grpSp>
        <p:sp>
          <p:nvSpPr>
            <p:cNvPr id="104" name="Rectangle 103">
              <a:extLst>
                <a:ext uri="{FF2B5EF4-FFF2-40B4-BE49-F238E27FC236}">
                  <a16:creationId xmlns:a16="http://schemas.microsoft.com/office/drawing/2014/main" id="{5E0494A3-A53C-4FA7-8679-2FA5558090F8}"/>
                </a:ext>
              </a:extLst>
            </p:cNvPr>
            <p:cNvSpPr/>
            <p:nvPr/>
          </p:nvSpPr>
          <p:spPr>
            <a:xfrm>
              <a:off x="9117125" y="1959918"/>
              <a:ext cx="1466298"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40769"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solidFill>
                      <a:srgbClr val="FFFFFF">
                        <a:alpha val="0"/>
                      </a:srgbClr>
                    </a:solidFill>
                  </a:ln>
                  <a:solidFill>
                    <a:srgbClr val="FFFFFF"/>
                  </a:solidFill>
                  <a:effectLst/>
                  <a:uLnTx/>
                  <a:uFillTx/>
                  <a:latin typeface="Segoe"/>
                  <a:ea typeface="+mn-ea"/>
                  <a:cs typeface="+mn-cs"/>
                </a:rPr>
                <a:t>Active Directory</a:t>
              </a:r>
            </a:p>
          </p:txBody>
        </p:sp>
        <p:pic>
          <p:nvPicPr>
            <p:cNvPr id="105" name="Picture 104">
              <a:extLst>
                <a:ext uri="{FF2B5EF4-FFF2-40B4-BE49-F238E27FC236}">
                  <a16:creationId xmlns:a16="http://schemas.microsoft.com/office/drawing/2014/main" id="{82740DFD-F147-483A-924A-E1078AA9AA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174" y="1590015"/>
              <a:ext cx="1882592" cy="436495"/>
            </a:xfrm>
            <a:prstGeom prst="rect">
              <a:avLst/>
            </a:prstGeom>
          </p:spPr>
        </p:pic>
      </p:grpSp>
      <p:sp>
        <p:nvSpPr>
          <p:cNvPr id="132" name="TextBox 131">
            <a:extLst>
              <a:ext uri="{FF2B5EF4-FFF2-40B4-BE49-F238E27FC236}">
                <a16:creationId xmlns:a16="http://schemas.microsoft.com/office/drawing/2014/main" id="{00A6DA5F-22F4-43A9-9F7F-0D08E3BBD6BC}"/>
              </a:ext>
            </a:extLst>
          </p:cNvPr>
          <p:cNvSpPr txBox="1"/>
          <p:nvPr/>
        </p:nvSpPr>
        <p:spPr>
          <a:xfrm>
            <a:off x="10318692" y="4094420"/>
            <a:ext cx="1549049" cy="859391"/>
          </a:xfrm>
          <a:prstGeom prst="rect">
            <a:avLst/>
          </a:prstGeom>
          <a:noFill/>
        </p:spPr>
        <p:txBody>
          <a:bodyPr wrap="none" lIns="175690" tIns="140552" rIns="175690" bIns="140552" rtlCol="0">
            <a:spAutoFit/>
          </a:bodyPr>
          <a:lstStyle/>
          <a:p>
            <a:pPr defTabSz="878379" fontAlgn="auto">
              <a:lnSpc>
                <a:spcPct val="90000"/>
              </a:lnSpc>
              <a:spcAft>
                <a:spcPts val="575"/>
              </a:spcAft>
              <a:defRPr/>
            </a:pPr>
            <a:r>
              <a:rPr lang="en-US" sz="1800" kern="0">
                <a:solidFill>
                  <a:prstClr val="black"/>
                </a:solidFill>
                <a:latin typeface="Calibri" panose="020F0502020204030204"/>
                <a:cs typeface="Segoe UI Light" panose="020B0502040204020203" pitchFamily="34" charset="0"/>
              </a:rPr>
              <a:t>On-premises</a:t>
            </a:r>
          </a:p>
          <a:p>
            <a:pPr defTabSz="878379" fontAlgn="auto">
              <a:lnSpc>
                <a:spcPct val="90000"/>
              </a:lnSpc>
              <a:spcAft>
                <a:spcPts val="575"/>
              </a:spcAft>
              <a:defRPr/>
            </a:pPr>
            <a:r>
              <a:rPr lang="en-US" sz="1800" kern="0">
                <a:solidFill>
                  <a:prstClr val="black"/>
                </a:solidFill>
                <a:latin typeface="Calibri" panose="020F0502020204030204"/>
                <a:cs typeface="Segoe UI Light" panose="020B0502040204020203" pitchFamily="34" charset="0"/>
              </a:rPr>
              <a:t>directory</a:t>
            </a:r>
          </a:p>
        </p:txBody>
      </p:sp>
      <p:grpSp>
        <p:nvGrpSpPr>
          <p:cNvPr id="133" name="Group 132">
            <a:extLst>
              <a:ext uri="{FF2B5EF4-FFF2-40B4-BE49-F238E27FC236}">
                <a16:creationId xmlns:a16="http://schemas.microsoft.com/office/drawing/2014/main" id="{2F01C27C-973A-4558-B62C-84BD60411C03}"/>
              </a:ext>
            </a:extLst>
          </p:cNvPr>
          <p:cNvGrpSpPr/>
          <p:nvPr/>
        </p:nvGrpSpPr>
        <p:grpSpPr>
          <a:xfrm>
            <a:off x="7618583" y="3289310"/>
            <a:ext cx="1338983" cy="1479800"/>
            <a:chOff x="3337766" y="1428258"/>
            <a:chExt cx="426992" cy="488217"/>
          </a:xfrm>
          <a:solidFill>
            <a:srgbClr val="0070C0"/>
          </a:solidFill>
          <a:effectLst>
            <a:outerShdw blurRad="50800" dist="50800" dir="5400000" algn="ctr" rotWithShape="0">
              <a:srgbClr val="505050"/>
            </a:outerShdw>
          </a:effectLst>
        </p:grpSpPr>
        <p:sp>
          <p:nvSpPr>
            <p:cNvPr id="134" name="Freeform 99">
              <a:extLst>
                <a:ext uri="{FF2B5EF4-FFF2-40B4-BE49-F238E27FC236}">
                  <a16:creationId xmlns:a16="http://schemas.microsoft.com/office/drawing/2014/main" id="{11D97D87-CFB6-44B2-A1EB-1AC205334BD7}"/>
                </a:ext>
              </a:extLst>
            </p:cNvPr>
            <p:cNvSpPr>
              <a:spLocks/>
            </p:cNvSpPr>
            <p:nvPr/>
          </p:nvSpPr>
          <p:spPr bwMode="black">
            <a:xfrm>
              <a:off x="3372248" y="1628835"/>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ffectLst/>
            <a:extLst/>
          </p:spPr>
          <p:txBody>
            <a:bodyPr vert="horz" wrap="square" lIns="89593" tIns="44797" rIns="89593" bIns="44797" numCol="1" anchor="t" anchorCtr="0" compatLnSpc="1">
              <a:prstTxWarp prst="textNoShape">
                <a:avLst/>
              </a:prstTxWarp>
            </a:bodyPr>
            <a:lstStyle/>
            <a:p>
              <a:pPr algn="l" defTabSz="914192" fontAlgn="auto">
                <a:defRPr/>
              </a:pPr>
              <a:endParaRPr lang="en-US" sz="1764" kern="0">
                <a:solidFill>
                  <a:srgbClr val="442359"/>
                </a:solidFill>
                <a:latin typeface="Calibri" panose="020F0502020204030204"/>
              </a:endParaRPr>
            </a:p>
          </p:txBody>
        </p:sp>
        <p:sp>
          <p:nvSpPr>
            <p:cNvPr id="135" name="Freeform 99">
              <a:extLst>
                <a:ext uri="{FF2B5EF4-FFF2-40B4-BE49-F238E27FC236}">
                  <a16:creationId xmlns:a16="http://schemas.microsoft.com/office/drawing/2014/main" id="{FBDC72B9-4CEF-4DCC-9D5E-24C83FC26D07}"/>
                </a:ext>
              </a:extLst>
            </p:cNvPr>
            <p:cNvSpPr>
              <a:spLocks/>
            </p:cNvSpPr>
            <p:nvPr/>
          </p:nvSpPr>
          <p:spPr bwMode="black">
            <a:xfrm rot="10800000">
              <a:off x="3337766" y="1428258"/>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ffectLst/>
            <a:extLst/>
          </p:spPr>
          <p:txBody>
            <a:bodyPr vert="horz" wrap="square" lIns="89593" tIns="44797" rIns="89593" bIns="44797" numCol="1" anchor="t" anchorCtr="0" compatLnSpc="1">
              <a:prstTxWarp prst="textNoShape">
                <a:avLst/>
              </a:prstTxWarp>
            </a:bodyPr>
            <a:lstStyle/>
            <a:p>
              <a:pPr algn="l" defTabSz="914192" fontAlgn="auto">
                <a:defRPr/>
              </a:pPr>
              <a:endParaRPr lang="en-US" sz="1764" kern="0">
                <a:solidFill>
                  <a:srgbClr val="442359"/>
                </a:solidFill>
                <a:latin typeface="Calibri" panose="020F0502020204030204"/>
              </a:endParaRPr>
            </a:p>
          </p:txBody>
        </p:sp>
      </p:grpSp>
      <p:sp>
        <p:nvSpPr>
          <p:cNvPr id="136" name="TextBox 135">
            <a:extLst>
              <a:ext uri="{FF2B5EF4-FFF2-40B4-BE49-F238E27FC236}">
                <a16:creationId xmlns:a16="http://schemas.microsoft.com/office/drawing/2014/main" id="{F009279D-19B3-466A-B0EA-31DFD700DE68}"/>
              </a:ext>
            </a:extLst>
          </p:cNvPr>
          <p:cNvSpPr txBox="1"/>
          <p:nvPr/>
        </p:nvSpPr>
        <p:spPr>
          <a:xfrm>
            <a:off x="7303765" y="2735262"/>
            <a:ext cx="2243149" cy="560848"/>
          </a:xfrm>
          <a:prstGeom prst="rect">
            <a:avLst/>
          </a:prstGeom>
          <a:gradFill flip="none" rotWithShape="1">
            <a:gsLst>
              <a:gs pos="0">
                <a:srgbClr val="70AD47">
                  <a:lumMod val="67000"/>
                </a:srgbClr>
              </a:gs>
              <a:gs pos="48000">
                <a:srgbClr val="70AD47">
                  <a:lumMod val="97000"/>
                  <a:lumOff val="3000"/>
                </a:srgbClr>
              </a:gs>
              <a:gs pos="100000">
                <a:srgbClr val="70AD47">
                  <a:lumMod val="60000"/>
                  <a:lumOff val="40000"/>
                </a:srgbClr>
              </a:gs>
            </a:gsLst>
            <a:lin ang="16200000" scaled="1"/>
            <a:tileRect/>
          </a:gradFill>
          <a:ln>
            <a:noFill/>
          </a:ln>
          <a:effectLst/>
        </p:spPr>
        <p:txBody>
          <a:bodyPr wrap="none" lIns="175690" tIns="140552" rIns="175690" bIns="140552" rtlCol="0">
            <a:spAutoFit/>
          </a:bodyPr>
          <a:lstStyle/>
          <a:p>
            <a:pPr marL="0" marR="0" lvl="0" indent="0" defTabSz="878379" eaLnBrk="1" fontAlgn="auto" latinLnBrk="0" hangingPunct="1">
              <a:lnSpc>
                <a:spcPct val="90000"/>
              </a:lnSpc>
              <a:spcBef>
                <a:spcPts val="0"/>
              </a:spcBef>
              <a:spcAft>
                <a:spcPts val="575"/>
              </a:spcAft>
              <a:buClrTx/>
              <a:buSzTx/>
              <a:buFontTx/>
              <a:buNone/>
              <a:tabLst/>
              <a:defRPr/>
            </a:pPr>
            <a:r>
              <a:rPr kumimoji="0" lang="en-US" sz="2000" b="0" i="0" u="none" strike="noStrike" kern="0" cap="none" spc="0" normalizeH="0" baseline="0" noProof="0">
                <a:ln>
                  <a:noFill/>
                </a:ln>
                <a:solidFill>
                  <a:srgbClr val="FFFFFF"/>
                </a:solidFill>
                <a:effectLst/>
                <a:uLnTx/>
                <a:uFillTx/>
                <a:latin typeface="Calibri" panose="020F0502020204030204"/>
                <a:ea typeface="+mn-ea"/>
                <a:cs typeface="Segoe UI Light" panose="020B0502040204020203" pitchFamily="34" charset="0"/>
              </a:rPr>
              <a:t>Azure AD Connect</a:t>
            </a:r>
          </a:p>
        </p:txBody>
      </p:sp>
      <p:pic>
        <p:nvPicPr>
          <p:cNvPr id="137" name="Picture 136">
            <a:extLst>
              <a:ext uri="{FF2B5EF4-FFF2-40B4-BE49-F238E27FC236}">
                <a16:creationId xmlns:a16="http://schemas.microsoft.com/office/drawing/2014/main" id="{EB306466-BED1-4BF6-9F74-4C5F620B8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6604" y="5012893"/>
            <a:ext cx="1670851" cy="1204093"/>
          </a:xfrm>
          <a:prstGeom prst="rect">
            <a:avLst/>
          </a:prstGeom>
        </p:spPr>
      </p:pic>
      <p:grpSp>
        <p:nvGrpSpPr>
          <p:cNvPr id="138" name="Group 137">
            <a:extLst>
              <a:ext uri="{FF2B5EF4-FFF2-40B4-BE49-F238E27FC236}">
                <a16:creationId xmlns:a16="http://schemas.microsoft.com/office/drawing/2014/main" id="{C13E7C2B-72BF-4463-8C67-633992DA880C}"/>
              </a:ext>
            </a:extLst>
          </p:cNvPr>
          <p:cNvGrpSpPr/>
          <p:nvPr/>
        </p:nvGrpSpPr>
        <p:grpSpPr>
          <a:xfrm>
            <a:off x="9348288" y="2650845"/>
            <a:ext cx="304109" cy="282577"/>
            <a:chOff x="3708933" y="4809995"/>
            <a:chExt cx="661072" cy="632242"/>
          </a:xfrm>
        </p:grpSpPr>
        <p:sp useBgFill="1">
          <p:nvSpPr>
            <p:cNvPr id="139" name="Circle: Hollow 138">
              <a:extLst>
                <a:ext uri="{FF2B5EF4-FFF2-40B4-BE49-F238E27FC236}">
                  <a16:creationId xmlns:a16="http://schemas.microsoft.com/office/drawing/2014/main" id="{5D924514-10C3-4921-A613-EB7E0D8B4A81}"/>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140" name="Freeform 31">
              <a:extLst>
                <a:ext uri="{FF2B5EF4-FFF2-40B4-BE49-F238E27FC236}">
                  <a16:creationId xmlns:a16="http://schemas.microsoft.com/office/drawing/2014/main" id="{475CEFE4-8CC5-4051-9B2B-097445B9DB8A}"/>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141" name="Group 140">
            <a:extLst>
              <a:ext uri="{FF2B5EF4-FFF2-40B4-BE49-F238E27FC236}">
                <a16:creationId xmlns:a16="http://schemas.microsoft.com/office/drawing/2014/main" id="{D6F91925-6D7C-4BFF-BD7C-15FE54EBE71B}"/>
              </a:ext>
            </a:extLst>
          </p:cNvPr>
          <p:cNvGrpSpPr/>
          <p:nvPr/>
        </p:nvGrpSpPr>
        <p:grpSpPr>
          <a:xfrm>
            <a:off x="79109" y="2354261"/>
            <a:ext cx="2219396" cy="4209014"/>
            <a:chOff x="7960713" y="1018778"/>
            <a:chExt cx="3393529" cy="5207376"/>
          </a:xfrm>
        </p:grpSpPr>
        <p:grpSp>
          <p:nvGrpSpPr>
            <p:cNvPr id="142" name="Group 141">
              <a:extLst>
                <a:ext uri="{FF2B5EF4-FFF2-40B4-BE49-F238E27FC236}">
                  <a16:creationId xmlns:a16="http://schemas.microsoft.com/office/drawing/2014/main" id="{D76C3F15-4722-44BA-9528-6399E9F40058}"/>
                </a:ext>
              </a:extLst>
            </p:cNvPr>
            <p:cNvGrpSpPr/>
            <p:nvPr/>
          </p:nvGrpSpPr>
          <p:grpSpPr>
            <a:xfrm>
              <a:off x="7960713" y="1018778"/>
              <a:ext cx="3393529" cy="5207376"/>
              <a:chOff x="9104444" y="1018778"/>
              <a:chExt cx="2847340" cy="5207376"/>
            </a:xfrm>
          </p:grpSpPr>
          <p:sp>
            <p:nvSpPr>
              <p:cNvPr id="144" name="Rectangle 143">
                <a:extLst>
                  <a:ext uri="{FF2B5EF4-FFF2-40B4-BE49-F238E27FC236}">
                    <a16:creationId xmlns:a16="http://schemas.microsoft.com/office/drawing/2014/main" id="{03D0D6AF-D1A3-4DB9-86E9-1C51DF821864}"/>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4388AFA7-A047-49A8-BE1B-2C228DD6DBA8}"/>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P</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ass-</a:t>
                </a: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T</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hrough </a:t>
                </a: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A</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uthentication</a:t>
                </a:r>
              </a:p>
            </p:txBody>
          </p:sp>
          <p:sp>
            <p:nvSpPr>
              <p:cNvPr id="146" name="Rounded Rectangle 26">
                <a:extLst>
                  <a:ext uri="{FF2B5EF4-FFF2-40B4-BE49-F238E27FC236}">
                    <a16:creationId xmlns:a16="http://schemas.microsoft.com/office/drawing/2014/main" id="{017A1EB0-95BC-4522-BB56-1FE1F2BCAACE}"/>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147" name="Straight Arrow Connector 146">
                <a:extLst>
                  <a:ext uri="{FF2B5EF4-FFF2-40B4-BE49-F238E27FC236}">
                    <a16:creationId xmlns:a16="http://schemas.microsoft.com/office/drawing/2014/main" id="{C39B936A-B10F-41AB-B41B-72BAF5328B75}"/>
                  </a:ext>
                </a:extLst>
              </p:cNvPr>
              <p:cNvCxnSpPr/>
              <p:nvPr/>
            </p:nvCxnSpPr>
            <p:spPr>
              <a:xfrm>
                <a:off x="967005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Rounded Rectangle 28">
                <a:extLst>
                  <a:ext uri="{FF2B5EF4-FFF2-40B4-BE49-F238E27FC236}">
                    <a16:creationId xmlns:a16="http://schemas.microsoft.com/office/drawing/2014/main" id="{8DE3E6E7-17E5-43F0-817F-8AC79525712B}"/>
                  </a:ext>
                </a:extLst>
              </p:cNvPr>
              <p:cNvSpPr/>
              <p:nvPr/>
            </p:nvSpPr>
            <p:spPr bwMode="auto">
              <a:xfrm>
                <a:off x="9150885" y="3782223"/>
                <a:ext cx="1122597" cy="417427"/>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149" name="Straight Arrow Connector 148">
                <a:extLst>
                  <a:ext uri="{FF2B5EF4-FFF2-40B4-BE49-F238E27FC236}">
                    <a16:creationId xmlns:a16="http://schemas.microsoft.com/office/drawing/2014/main" id="{05E7AAED-DBB7-4986-A84B-89CE2E9C3422}"/>
                  </a:ext>
                </a:extLst>
              </p:cNvPr>
              <p:cNvCxnSpPr/>
              <p:nvPr/>
            </p:nvCxnSpPr>
            <p:spPr>
              <a:xfrm>
                <a:off x="9670052"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CF7C45A-A429-4172-B0A9-F83770BF020B}"/>
                  </a:ext>
                </a:extLst>
              </p:cNvPr>
              <p:cNvCxnSpPr/>
              <p:nvPr/>
            </p:nvCxnSpPr>
            <p:spPr>
              <a:xfrm>
                <a:off x="11055559"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9798AE2D-CF18-4034-B600-E2116AE9F75C}"/>
                  </a:ext>
                </a:extLst>
              </p:cNvPr>
              <p:cNvCxnSpPr>
                <a:cxnSpLocks/>
              </p:cNvCxnSpPr>
              <p:nvPr/>
            </p:nvCxnSpPr>
            <p:spPr>
              <a:xfrm>
                <a:off x="11055559" y="4232184"/>
                <a:ext cx="0" cy="328791"/>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3495BCD4-3C67-409D-9287-4FCCD00DD7E6}"/>
                  </a:ext>
                </a:extLst>
              </p:cNvPr>
              <p:cNvSpPr txBox="1"/>
              <p:nvPr/>
            </p:nvSpPr>
            <p:spPr>
              <a:xfrm>
                <a:off x="9150885" y="5081581"/>
                <a:ext cx="2800899" cy="748035"/>
              </a:xfrm>
              <a:prstGeom prst="rect">
                <a:avLst/>
              </a:prstGeom>
              <a:noFill/>
            </p:spPr>
            <p:txBody>
              <a:bodyPr wrap="square" lIns="0" tIns="0" rIns="0" bIns="0" rtlCol="0">
                <a:sp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single sign-on in some scenarios and additional flexibility </a:t>
                </a:r>
              </a:p>
            </p:txBody>
          </p:sp>
          <p:grpSp>
            <p:nvGrpSpPr>
              <p:cNvPr id="153" name="Group 152">
                <a:extLst>
                  <a:ext uri="{FF2B5EF4-FFF2-40B4-BE49-F238E27FC236}">
                    <a16:creationId xmlns:a16="http://schemas.microsoft.com/office/drawing/2014/main" id="{F6319B2C-1FCC-4071-98C5-A26160DB50B1}"/>
                  </a:ext>
                </a:extLst>
              </p:cNvPr>
              <p:cNvGrpSpPr/>
              <p:nvPr/>
            </p:nvGrpSpPr>
            <p:grpSpPr>
              <a:xfrm>
                <a:off x="9117144" y="1912696"/>
                <a:ext cx="2834640" cy="1076562"/>
                <a:chOff x="245159" y="1950796"/>
                <a:chExt cx="2834640" cy="1076562"/>
              </a:xfrm>
            </p:grpSpPr>
            <p:sp>
              <p:nvSpPr>
                <p:cNvPr id="155" name="Rectangle 75">
                  <a:extLst>
                    <a:ext uri="{FF2B5EF4-FFF2-40B4-BE49-F238E27FC236}">
                      <a16:creationId xmlns:a16="http://schemas.microsoft.com/office/drawing/2014/main" id="{D3FC8CDF-509B-4E27-8357-5C7DA9EAEAA5}"/>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156" name="Picture 6">
                  <a:extLst>
                    <a:ext uri="{FF2B5EF4-FFF2-40B4-BE49-F238E27FC236}">
                      <a16:creationId xmlns:a16="http://schemas.microsoft.com/office/drawing/2014/main" id="{662FD8E4-8C8C-4AE5-9DAF-9960EC440E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154" name="Rectangle 153">
                <a:extLst>
                  <a:ext uri="{FF2B5EF4-FFF2-40B4-BE49-F238E27FC236}">
                    <a16:creationId xmlns:a16="http://schemas.microsoft.com/office/drawing/2014/main" id="{27549810-A688-43C7-BA46-4EE75E4CEE42}"/>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143" name="Rounded Rectangle 23">
              <a:extLst>
                <a:ext uri="{FF2B5EF4-FFF2-40B4-BE49-F238E27FC236}">
                  <a16:creationId xmlns:a16="http://schemas.microsoft.com/office/drawing/2014/main" id="{99D82CCB-CC83-45B9-B043-E611EA211542}"/>
                </a:ext>
              </a:extLst>
            </p:cNvPr>
            <p:cNvSpPr/>
            <p:nvPr/>
          </p:nvSpPr>
          <p:spPr bwMode="auto">
            <a:xfrm>
              <a:off x="9605237" y="3589290"/>
              <a:ext cx="1454842" cy="702667"/>
            </a:xfrm>
            <a:prstGeom prst="roundRect">
              <a:avLst/>
            </a:prstGeom>
            <a:solidFill>
              <a:srgbClr val="0078D7"/>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Azure AD App Proxy Connector</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grpSp>
        <p:nvGrpSpPr>
          <p:cNvPr id="157" name="Group 156">
            <a:extLst>
              <a:ext uri="{FF2B5EF4-FFF2-40B4-BE49-F238E27FC236}">
                <a16:creationId xmlns:a16="http://schemas.microsoft.com/office/drawing/2014/main" id="{1666D562-1DF8-4473-A2D0-C375465F75F9}"/>
              </a:ext>
            </a:extLst>
          </p:cNvPr>
          <p:cNvGrpSpPr/>
          <p:nvPr/>
        </p:nvGrpSpPr>
        <p:grpSpPr>
          <a:xfrm>
            <a:off x="1734098" y="3588701"/>
            <a:ext cx="564407" cy="565246"/>
            <a:chOff x="1273427" y="3123526"/>
            <a:chExt cx="709560" cy="701011"/>
          </a:xfrm>
          <a:solidFill>
            <a:srgbClr val="006256"/>
          </a:solidFill>
        </p:grpSpPr>
        <p:sp>
          <p:nvSpPr>
            <p:cNvPr id="158" name="Freeform 126">
              <a:extLst>
                <a:ext uri="{FF2B5EF4-FFF2-40B4-BE49-F238E27FC236}">
                  <a16:creationId xmlns:a16="http://schemas.microsoft.com/office/drawing/2014/main" id="{9D01AF74-02A3-4B91-A887-0437D31179F8}"/>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59" name="Oval 158">
              <a:extLst>
                <a:ext uri="{FF2B5EF4-FFF2-40B4-BE49-F238E27FC236}">
                  <a16:creationId xmlns:a16="http://schemas.microsoft.com/office/drawing/2014/main" id="{25EB246F-0FA7-492D-AFF8-22099A1CF821}"/>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60" name="Oval 159">
              <a:extLst>
                <a:ext uri="{FF2B5EF4-FFF2-40B4-BE49-F238E27FC236}">
                  <a16:creationId xmlns:a16="http://schemas.microsoft.com/office/drawing/2014/main" id="{A63DAA1C-64A8-4AC9-B891-5C89C69DAFB1}"/>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61" name="Oval 160">
              <a:extLst>
                <a:ext uri="{FF2B5EF4-FFF2-40B4-BE49-F238E27FC236}">
                  <a16:creationId xmlns:a16="http://schemas.microsoft.com/office/drawing/2014/main" id="{FECA3B42-4D14-4C11-9B10-A6D25355C804}"/>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62" name="Oval 161">
              <a:extLst>
                <a:ext uri="{FF2B5EF4-FFF2-40B4-BE49-F238E27FC236}">
                  <a16:creationId xmlns:a16="http://schemas.microsoft.com/office/drawing/2014/main" id="{89AEF9B2-136E-4FC5-8DE6-6886FE016D50}"/>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63" name="Straight Connector 162">
              <a:extLst>
                <a:ext uri="{FF2B5EF4-FFF2-40B4-BE49-F238E27FC236}">
                  <a16:creationId xmlns:a16="http://schemas.microsoft.com/office/drawing/2014/main" id="{2D4BF874-3F96-4660-AB5A-EC9E296BE8E4}"/>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64" name="Straight Connector 163">
              <a:extLst>
                <a:ext uri="{FF2B5EF4-FFF2-40B4-BE49-F238E27FC236}">
                  <a16:creationId xmlns:a16="http://schemas.microsoft.com/office/drawing/2014/main" id="{E0A3ECE8-64D3-41C2-BC39-738BDE7F13B4}"/>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65" name="Straight Connector 164">
              <a:extLst>
                <a:ext uri="{FF2B5EF4-FFF2-40B4-BE49-F238E27FC236}">
                  <a16:creationId xmlns:a16="http://schemas.microsoft.com/office/drawing/2014/main" id="{71ED73D6-9894-4EA9-96DD-FA84704367FF}"/>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66" name="Straight Connector 165">
              <a:extLst>
                <a:ext uri="{FF2B5EF4-FFF2-40B4-BE49-F238E27FC236}">
                  <a16:creationId xmlns:a16="http://schemas.microsoft.com/office/drawing/2014/main" id="{42603A2C-C454-40D6-A79C-92F75705D4B5}"/>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67" name="Straight Connector 166">
              <a:extLst>
                <a:ext uri="{FF2B5EF4-FFF2-40B4-BE49-F238E27FC236}">
                  <a16:creationId xmlns:a16="http://schemas.microsoft.com/office/drawing/2014/main" id="{88BA4929-CA99-4A05-8C25-149B86456651}"/>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68" name="Group 167">
            <a:extLst>
              <a:ext uri="{FF2B5EF4-FFF2-40B4-BE49-F238E27FC236}">
                <a16:creationId xmlns:a16="http://schemas.microsoft.com/office/drawing/2014/main" id="{063F6B60-E5CE-42EC-8784-60A9BDB030D3}"/>
              </a:ext>
            </a:extLst>
          </p:cNvPr>
          <p:cNvGrpSpPr/>
          <p:nvPr/>
        </p:nvGrpSpPr>
        <p:grpSpPr>
          <a:xfrm>
            <a:off x="1766823" y="5143164"/>
            <a:ext cx="596726" cy="475841"/>
            <a:chOff x="191554" y="1562316"/>
            <a:chExt cx="1077282" cy="660995"/>
          </a:xfrm>
        </p:grpSpPr>
        <p:sp>
          <p:nvSpPr>
            <p:cNvPr id="169" name="Freeform 21">
              <a:extLst>
                <a:ext uri="{FF2B5EF4-FFF2-40B4-BE49-F238E27FC236}">
                  <a16:creationId xmlns:a16="http://schemas.microsoft.com/office/drawing/2014/main" id="{0C2F8D23-4789-4651-8F62-3399653CCB17}"/>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0" name="Freeform 22">
              <a:extLst>
                <a:ext uri="{FF2B5EF4-FFF2-40B4-BE49-F238E27FC236}">
                  <a16:creationId xmlns:a16="http://schemas.microsoft.com/office/drawing/2014/main" id="{68BE44D6-C1D2-4D9E-9497-9C4843C52F74}"/>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1" name="Oval 170">
              <a:extLst>
                <a:ext uri="{FF2B5EF4-FFF2-40B4-BE49-F238E27FC236}">
                  <a16:creationId xmlns:a16="http://schemas.microsoft.com/office/drawing/2014/main" id="{FD95B78E-867E-4235-8504-C80F137D1AD2}"/>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2" name="Oval 171">
              <a:extLst>
                <a:ext uri="{FF2B5EF4-FFF2-40B4-BE49-F238E27FC236}">
                  <a16:creationId xmlns:a16="http://schemas.microsoft.com/office/drawing/2014/main" id="{9DE21CA8-3521-44ED-B41A-AB4062F44B97}"/>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3" name="Oval 172">
              <a:extLst>
                <a:ext uri="{FF2B5EF4-FFF2-40B4-BE49-F238E27FC236}">
                  <a16:creationId xmlns:a16="http://schemas.microsoft.com/office/drawing/2014/main" id="{CA52A791-0D56-4B55-B354-5C4123ABF505}"/>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4" name="Oval 173">
              <a:extLst>
                <a:ext uri="{FF2B5EF4-FFF2-40B4-BE49-F238E27FC236}">
                  <a16:creationId xmlns:a16="http://schemas.microsoft.com/office/drawing/2014/main" id="{64C1D4F1-AE4E-44C4-B853-12B3F1AEAA2D}"/>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5" name="Oval 174">
              <a:extLst>
                <a:ext uri="{FF2B5EF4-FFF2-40B4-BE49-F238E27FC236}">
                  <a16:creationId xmlns:a16="http://schemas.microsoft.com/office/drawing/2014/main" id="{2382AFA4-BEAC-42E1-A4A3-DA3CCECA4A8F}"/>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6" name="Oval 175">
              <a:extLst>
                <a:ext uri="{FF2B5EF4-FFF2-40B4-BE49-F238E27FC236}">
                  <a16:creationId xmlns:a16="http://schemas.microsoft.com/office/drawing/2014/main" id="{4A79BBF0-8D0D-4909-B491-78657B4882D9}"/>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7" name="Oval 176">
              <a:extLst>
                <a:ext uri="{FF2B5EF4-FFF2-40B4-BE49-F238E27FC236}">
                  <a16:creationId xmlns:a16="http://schemas.microsoft.com/office/drawing/2014/main" id="{A6B851B1-F09C-4A0E-A358-F6A6CE80F6A6}"/>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8" name="Oval 177">
              <a:extLst>
                <a:ext uri="{FF2B5EF4-FFF2-40B4-BE49-F238E27FC236}">
                  <a16:creationId xmlns:a16="http://schemas.microsoft.com/office/drawing/2014/main" id="{30D910F0-3624-4B09-BC2E-D2C4D7CB95D8}"/>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9" name="Arc 178">
              <a:extLst>
                <a:ext uri="{FF2B5EF4-FFF2-40B4-BE49-F238E27FC236}">
                  <a16:creationId xmlns:a16="http://schemas.microsoft.com/office/drawing/2014/main" id="{01DA3920-2E49-4078-BE87-67071F9E1D12}"/>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80" name="Arc 179">
              <a:extLst>
                <a:ext uri="{FF2B5EF4-FFF2-40B4-BE49-F238E27FC236}">
                  <a16:creationId xmlns:a16="http://schemas.microsoft.com/office/drawing/2014/main" id="{C0B7ED63-1085-4266-9CBB-9EBA3539DBDF}"/>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81" name="Arc 180">
              <a:extLst>
                <a:ext uri="{FF2B5EF4-FFF2-40B4-BE49-F238E27FC236}">
                  <a16:creationId xmlns:a16="http://schemas.microsoft.com/office/drawing/2014/main" id="{08B85CEF-8915-4CB9-8862-FD0FA7CE50D7}"/>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182" name="Straight Connector 181">
              <a:extLst>
                <a:ext uri="{FF2B5EF4-FFF2-40B4-BE49-F238E27FC236}">
                  <a16:creationId xmlns:a16="http://schemas.microsoft.com/office/drawing/2014/main" id="{3FCA4275-7F34-4348-A1F0-3F5D764C8804}"/>
                </a:ext>
              </a:extLst>
            </p:cNvPr>
            <p:cNvCxnSpPr>
              <a:stCxn id="171" idx="4"/>
              <a:endCxn id="173"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183" name="Oval 182">
              <a:extLst>
                <a:ext uri="{FF2B5EF4-FFF2-40B4-BE49-F238E27FC236}">
                  <a16:creationId xmlns:a16="http://schemas.microsoft.com/office/drawing/2014/main" id="{67E92A34-450E-4E80-B821-940A02D5B650}"/>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84" name="Straight Connector 183">
              <a:extLst>
                <a:ext uri="{FF2B5EF4-FFF2-40B4-BE49-F238E27FC236}">
                  <a16:creationId xmlns:a16="http://schemas.microsoft.com/office/drawing/2014/main" id="{4CC4D04C-11B0-4CBF-8FFA-705719DB0A95}"/>
                </a:ext>
              </a:extLst>
            </p:cNvPr>
            <p:cNvCxnSpPr>
              <a:stCxn id="172" idx="4"/>
              <a:endCxn id="174"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185" name="Oval 184">
              <a:extLst>
                <a:ext uri="{FF2B5EF4-FFF2-40B4-BE49-F238E27FC236}">
                  <a16:creationId xmlns:a16="http://schemas.microsoft.com/office/drawing/2014/main" id="{76DB1891-61C7-4DAE-95A8-F933E6006EE2}"/>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86" name="Straight Connector 185">
              <a:extLst>
                <a:ext uri="{FF2B5EF4-FFF2-40B4-BE49-F238E27FC236}">
                  <a16:creationId xmlns:a16="http://schemas.microsoft.com/office/drawing/2014/main" id="{6A76BA3F-4DE4-4334-8E02-99E66A130636}"/>
                </a:ext>
              </a:extLst>
            </p:cNvPr>
            <p:cNvCxnSpPr>
              <a:stCxn id="172" idx="3"/>
              <a:endCxn id="177"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187" name="Oval 186">
              <a:extLst>
                <a:ext uri="{FF2B5EF4-FFF2-40B4-BE49-F238E27FC236}">
                  <a16:creationId xmlns:a16="http://schemas.microsoft.com/office/drawing/2014/main" id="{59F1A27A-D5EE-4EA4-8E7D-8AA3B63CFD36}"/>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88" name="Straight Connector 187">
              <a:extLst>
                <a:ext uri="{FF2B5EF4-FFF2-40B4-BE49-F238E27FC236}">
                  <a16:creationId xmlns:a16="http://schemas.microsoft.com/office/drawing/2014/main" id="{B1CF636A-DCD6-499D-8D2D-43899786F38E}"/>
                </a:ext>
              </a:extLst>
            </p:cNvPr>
            <p:cNvCxnSpPr>
              <a:stCxn id="171" idx="3"/>
              <a:endCxn id="178"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189" name="Oval 188">
              <a:extLst>
                <a:ext uri="{FF2B5EF4-FFF2-40B4-BE49-F238E27FC236}">
                  <a16:creationId xmlns:a16="http://schemas.microsoft.com/office/drawing/2014/main" id="{F57F1FC4-DBB0-479F-84CE-EA805A4EE42A}"/>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0" name="Straight Connector 189">
              <a:extLst>
                <a:ext uri="{FF2B5EF4-FFF2-40B4-BE49-F238E27FC236}">
                  <a16:creationId xmlns:a16="http://schemas.microsoft.com/office/drawing/2014/main" id="{B647AA8C-C62F-4A62-99A7-61317D94905E}"/>
                </a:ext>
              </a:extLst>
            </p:cNvPr>
            <p:cNvCxnSpPr>
              <a:stCxn id="183" idx="3"/>
              <a:endCxn id="176"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191" name="Straight Connector 190">
              <a:extLst>
                <a:ext uri="{FF2B5EF4-FFF2-40B4-BE49-F238E27FC236}">
                  <a16:creationId xmlns:a16="http://schemas.microsoft.com/office/drawing/2014/main" id="{BD6D9820-2CA5-4C46-9664-2C3429103418}"/>
                </a:ext>
              </a:extLst>
            </p:cNvPr>
            <p:cNvCxnSpPr>
              <a:stCxn id="185" idx="3"/>
              <a:endCxn id="175" idx="7"/>
            </p:cNvCxnSpPr>
            <p:nvPr/>
          </p:nvCxnSpPr>
          <p:spPr>
            <a:xfrm>
              <a:off x="854365" y="1944153"/>
              <a:ext cx="69252" cy="84716"/>
            </a:xfrm>
            <a:prstGeom prst="line">
              <a:avLst/>
            </a:prstGeom>
            <a:noFill/>
            <a:ln w="9525" cap="flat" cmpd="sng" algn="ctr">
              <a:solidFill>
                <a:srgbClr val="FFFFFF"/>
              </a:solidFill>
              <a:prstDash val="solid"/>
            </a:ln>
            <a:effectLst/>
          </p:spPr>
        </p:cxnSp>
      </p:grpSp>
      <p:sp>
        <p:nvSpPr>
          <p:cNvPr id="192" name="Rectangle 191">
            <a:extLst>
              <a:ext uri="{FF2B5EF4-FFF2-40B4-BE49-F238E27FC236}">
                <a16:creationId xmlns:a16="http://schemas.microsoft.com/office/drawing/2014/main" id="{1BD672DD-4780-4A3C-88F6-C5087DF28D97}"/>
              </a:ext>
            </a:extLst>
          </p:cNvPr>
          <p:cNvSpPr/>
          <p:nvPr/>
        </p:nvSpPr>
        <p:spPr>
          <a:xfrm>
            <a:off x="405763" y="6582883"/>
            <a:ext cx="1792477" cy="246221"/>
          </a:xfrm>
          <a:prstGeom prst="rect">
            <a:avLst/>
          </a:prstGeom>
        </p:spPr>
        <p:txBody>
          <a:bodyPr wrap="none">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on-</a:t>
            </a:r>
            <a:r>
              <a:rPr lang="fr-FR" sz="1000" i="1" dirty="0" err="1">
                <a:solidFill>
                  <a:srgbClr val="0070C0"/>
                </a:solidFill>
              </a:rPr>
              <a:t>premises</a:t>
            </a:r>
            <a:endParaRPr lang="en-US" sz="1000" i="1" dirty="0">
              <a:solidFill>
                <a:srgbClr val="0070C0"/>
              </a:solidFill>
            </a:endParaRPr>
          </a:p>
        </p:txBody>
      </p:sp>
      <p:grpSp>
        <p:nvGrpSpPr>
          <p:cNvPr id="193" name="Group 192">
            <a:extLst>
              <a:ext uri="{FF2B5EF4-FFF2-40B4-BE49-F238E27FC236}">
                <a16:creationId xmlns:a16="http://schemas.microsoft.com/office/drawing/2014/main" id="{573E803D-BD97-456E-868A-86223438EFAB}"/>
              </a:ext>
            </a:extLst>
          </p:cNvPr>
          <p:cNvGrpSpPr/>
          <p:nvPr/>
        </p:nvGrpSpPr>
        <p:grpSpPr>
          <a:xfrm>
            <a:off x="385" y="4348958"/>
            <a:ext cx="304109" cy="282577"/>
            <a:chOff x="3708933" y="4809995"/>
            <a:chExt cx="661072" cy="632242"/>
          </a:xfrm>
        </p:grpSpPr>
        <p:sp useBgFill="1">
          <p:nvSpPr>
            <p:cNvPr id="194" name="Circle: Hollow 193">
              <a:extLst>
                <a:ext uri="{FF2B5EF4-FFF2-40B4-BE49-F238E27FC236}">
                  <a16:creationId xmlns:a16="http://schemas.microsoft.com/office/drawing/2014/main" id="{C898CC9A-090D-4598-A1FF-365DC323FC43}"/>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195" name="Freeform 31">
              <a:extLst>
                <a:ext uri="{FF2B5EF4-FFF2-40B4-BE49-F238E27FC236}">
                  <a16:creationId xmlns:a16="http://schemas.microsoft.com/office/drawing/2014/main" id="{89AC0AB4-83F8-409F-9378-BF3576D36459}"/>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cxnSp>
        <p:nvCxnSpPr>
          <p:cNvPr id="196" name="Straight Connector 195">
            <a:extLst>
              <a:ext uri="{FF2B5EF4-FFF2-40B4-BE49-F238E27FC236}">
                <a16:creationId xmlns:a16="http://schemas.microsoft.com/office/drawing/2014/main" id="{B27EE474-D410-498F-ABC5-5104335A6378}"/>
              </a:ext>
            </a:extLst>
          </p:cNvPr>
          <p:cNvCxnSpPr/>
          <p:nvPr/>
        </p:nvCxnSpPr>
        <p:spPr>
          <a:xfrm>
            <a:off x="2377799" y="1527945"/>
            <a:ext cx="0" cy="544399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1193DBCE-075C-496A-B38F-79F2D9FF7B4F}"/>
              </a:ext>
            </a:extLst>
          </p:cNvPr>
          <p:cNvSpPr/>
          <p:nvPr/>
        </p:nvSpPr>
        <p:spPr>
          <a:xfrm>
            <a:off x="9301588" y="1591949"/>
            <a:ext cx="2820516" cy="338554"/>
          </a:xfrm>
          <a:prstGeom prst="rect">
            <a:avLst/>
          </a:prstGeom>
          <a:ln>
            <a:solidFill>
              <a:schemeClr val="tx2"/>
            </a:solidFill>
          </a:ln>
        </p:spPr>
        <p:txBody>
          <a:bodyPr wrap="none">
            <a:spAutoFit/>
          </a:bodyPr>
          <a:lstStyle/>
          <a:p>
            <a:r>
              <a:rPr lang="en-US" sz="1600" b="1" dirty="0"/>
              <a:t>single sign-on </a:t>
            </a:r>
            <a:r>
              <a:rPr lang="en-US" sz="1600" dirty="0"/>
              <a:t>without ADFS</a:t>
            </a:r>
            <a:endParaRPr lang="fr-FR" sz="1600" dirty="0"/>
          </a:p>
        </p:txBody>
      </p:sp>
    </p:spTree>
    <p:extLst>
      <p:ext uri="{BB962C8B-B14F-4D97-AF65-F5344CB8AC3E}">
        <p14:creationId xmlns:p14="http://schemas.microsoft.com/office/powerpoint/2010/main" val="33236075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42D27E-D6F6-4E2E-A45A-B6D23B739A58}"/>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33</a:t>
            </a:fld>
            <a:endParaRPr lang="en-US" dirty="0"/>
          </a:p>
        </p:txBody>
      </p:sp>
      <p:sp>
        <p:nvSpPr>
          <p:cNvPr id="3" name="Text Placeholder 2">
            <a:extLst>
              <a:ext uri="{FF2B5EF4-FFF2-40B4-BE49-F238E27FC236}">
                <a16:creationId xmlns:a16="http://schemas.microsoft.com/office/drawing/2014/main" id="{448E2F1C-540D-41D1-8F25-49C766F5BF53}"/>
              </a:ext>
            </a:extLst>
          </p:cNvPr>
          <p:cNvSpPr>
            <a:spLocks noGrp="1"/>
          </p:cNvSpPr>
          <p:nvPr>
            <p:ph type="body" sz="quarter" idx="13"/>
          </p:nvPr>
        </p:nvSpPr>
        <p:spPr/>
        <p:txBody>
          <a:bodyPr/>
          <a:lstStyle/>
          <a:p>
            <a:r>
              <a:rPr lang="en-US" sz="2400" dirty="0"/>
              <a:t>Azure Identity Models (5/5) – </a:t>
            </a:r>
            <a:r>
              <a:rPr lang="en-US" sz="2400" b="1" dirty="0"/>
              <a:t>Seamless SSO</a:t>
            </a:r>
            <a:r>
              <a:rPr lang="fr-FR" sz="2400" b="1" dirty="0"/>
              <a:t> </a:t>
            </a:r>
            <a:r>
              <a:rPr lang="fr-FR" sz="1400" dirty="0"/>
              <a:t>(</a:t>
            </a:r>
            <a:r>
              <a:rPr lang="en-US" sz="1400" dirty="0"/>
              <a:t>in combination with PHS or PTA</a:t>
            </a:r>
            <a:r>
              <a:rPr lang="fr-FR" sz="1400" dirty="0"/>
              <a:t>) </a:t>
            </a:r>
            <a:r>
              <a:rPr lang="fr-FR" sz="2400" dirty="0"/>
              <a:t>- </a:t>
            </a:r>
            <a:r>
              <a:rPr lang="fr-FR" sz="2400" dirty="0" err="1"/>
              <a:t>Overview</a:t>
            </a:r>
            <a:endParaRPr lang="en-US" sz="2400" dirty="0"/>
          </a:p>
        </p:txBody>
      </p:sp>
      <p:cxnSp>
        <p:nvCxnSpPr>
          <p:cNvPr id="89" name="Elbow Connector 68">
            <a:extLst>
              <a:ext uri="{FF2B5EF4-FFF2-40B4-BE49-F238E27FC236}">
                <a16:creationId xmlns:a16="http://schemas.microsoft.com/office/drawing/2014/main" id="{66463A41-C8BA-40DB-8368-58E74C8FE166}"/>
              </a:ext>
            </a:extLst>
          </p:cNvPr>
          <p:cNvCxnSpPr>
            <a:cxnSpLocks/>
            <a:stCxn id="109" idx="3"/>
          </p:cNvCxnSpPr>
          <p:nvPr/>
        </p:nvCxnSpPr>
        <p:spPr>
          <a:xfrm>
            <a:off x="5679284" y="2321921"/>
            <a:ext cx="4456128" cy="2990676"/>
          </a:xfrm>
          <a:prstGeom prst="bentConnector3">
            <a:avLst>
              <a:gd name="adj1" fmla="val 50000"/>
            </a:avLst>
          </a:prstGeom>
          <a:noFill/>
          <a:ln w="57150" cap="rnd" cmpd="sng" algn="ctr">
            <a:solidFill>
              <a:srgbClr val="E7E6E6">
                <a:lumMod val="25000"/>
              </a:srgbClr>
            </a:solidFill>
            <a:prstDash val="solid"/>
            <a:headEnd type="triangle"/>
            <a:tailEnd type="none"/>
          </a:ln>
          <a:effectLst/>
        </p:spPr>
      </p:cxnSp>
      <p:sp>
        <p:nvSpPr>
          <p:cNvPr id="90" name="TextBox 89">
            <a:extLst>
              <a:ext uri="{FF2B5EF4-FFF2-40B4-BE49-F238E27FC236}">
                <a16:creationId xmlns:a16="http://schemas.microsoft.com/office/drawing/2014/main" id="{3F9594F6-AB2A-4339-BB60-ECD2E8048CDC}"/>
              </a:ext>
            </a:extLst>
          </p:cNvPr>
          <p:cNvSpPr txBox="1"/>
          <p:nvPr/>
        </p:nvSpPr>
        <p:spPr>
          <a:xfrm>
            <a:off x="5989637" y="1923629"/>
            <a:ext cx="1604399" cy="506833"/>
          </a:xfrm>
          <a:prstGeom prst="rect">
            <a:avLst/>
          </a:prstGeom>
          <a:noFill/>
        </p:spPr>
        <p:txBody>
          <a:bodyPr wrap="none" lIns="179285" tIns="143428" rIns="179285" bIns="143428" rtlCol="0">
            <a:spAutoFit/>
          </a:bodyPr>
          <a:lstStyle/>
          <a:p>
            <a:pPr algn="l" defTabSz="932742" fontAlgn="auto">
              <a:lnSpc>
                <a:spcPct val="90000"/>
              </a:lnSpc>
              <a:spcAft>
                <a:spcPts val="588"/>
              </a:spcAft>
              <a:defRPr/>
            </a:pPr>
            <a:r>
              <a:rPr lang="en-US" sz="1568" kern="0">
                <a:solidFill>
                  <a:prstClr val="black"/>
                </a:solidFill>
                <a:ea typeface="Segoe UI" pitchFamily="34" charset="0"/>
                <a:cs typeface="Segoe UI" pitchFamily="34" charset="0"/>
              </a:rPr>
              <a:t>User accounts</a:t>
            </a:r>
          </a:p>
        </p:txBody>
      </p:sp>
      <p:grpSp>
        <p:nvGrpSpPr>
          <p:cNvPr id="91" name="Group 90">
            <a:extLst>
              <a:ext uri="{FF2B5EF4-FFF2-40B4-BE49-F238E27FC236}">
                <a16:creationId xmlns:a16="http://schemas.microsoft.com/office/drawing/2014/main" id="{D39D6A03-C55C-46D0-ADC8-BC7FB7C697F0}"/>
              </a:ext>
            </a:extLst>
          </p:cNvPr>
          <p:cNvGrpSpPr/>
          <p:nvPr/>
        </p:nvGrpSpPr>
        <p:grpSpPr>
          <a:xfrm>
            <a:off x="2538105" y="4405335"/>
            <a:ext cx="1696017" cy="1706953"/>
            <a:chOff x="1217915" y="4007609"/>
            <a:chExt cx="2260915" cy="2275493"/>
          </a:xfrm>
        </p:grpSpPr>
        <p:sp>
          <p:nvSpPr>
            <p:cNvPr id="92" name="Freeform 83">
              <a:extLst>
                <a:ext uri="{FF2B5EF4-FFF2-40B4-BE49-F238E27FC236}">
                  <a16:creationId xmlns:a16="http://schemas.microsoft.com/office/drawing/2014/main" id="{42F1E519-FD4C-4DD6-A1E6-6FDF9E3A7B9F}"/>
                </a:ext>
              </a:extLst>
            </p:cNvPr>
            <p:cNvSpPr>
              <a:spLocks noEditPoints="1"/>
            </p:cNvSpPr>
            <p:nvPr/>
          </p:nvSpPr>
          <p:spPr bwMode="auto">
            <a:xfrm>
              <a:off x="1217915" y="4007609"/>
              <a:ext cx="2115858" cy="2275493"/>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rgbClr val="008272"/>
            </a:solidFill>
            <a:ln>
              <a:noFill/>
            </a:ln>
          </p:spPr>
          <p:txBody>
            <a:bodyPr vert="horz" wrap="square" lIns="89642" tIns="44821" rIns="89642" bIns="44821" numCol="1" anchor="t" anchorCtr="0" compatLnSpc="1">
              <a:prstTxWarp prst="textNoShape">
                <a:avLst/>
              </a:prstTxWarp>
            </a:bodyPr>
            <a:lstStyle/>
            <a:p>
              <a:pPr algn="l" defTabSz="932742" fontAlgn="auto">
                <a:defRPr/>
              </a:pPr>
              <a:endParaRPr lang="en-US" sz="1765" kern="0">
                <a:solidFill>
                  <a:prstClr val="black"/>
                </a:solidFill>
                <a:ea typeface="Segoe UI" pitchFamily="34" charset="0"/>
                <a:cs typeface="Segoe UI" pitchFamily="34" charset="0"/>
              </a:endParaRPr>
            </a:p>
          </p:txBody>
        </p:sp>
        <p:sp>
          <p:nvSpPr>
            <p:cNvPr id="93" name="TextBox 92">
              <a:extLst>
                <a:ext uri="{FF2B5EF4-FFF2-40B4-BE49-F238E27FC236}">
                  <a16:creationId xmlns:a16="http://schemas.microsoft.com/office/drawing/2014/main" id="{B3215690-B2A1-4471-AB57-F192BFECCD0B}"/>
                </a:ext>
              </a:extLst>
            </p:cNvPr>
            <p:cNvSpPr txBox="1"/>
            <p:nvPr/>
          </p:nvSpPr>
          <p:spPr>
            <a:xfrm>
              <a:off x="2183431" y="5303009"/>
              <a:ext cx="1295399" cy="724002"/>
            </a:xfrm>
            <a:prstGeom prst="rect">
              <a:avLst/>
            </a:prstGeom>
            <a:noFill/>
          </p:spPr>
          <p:txBody>
            <a:bodyPr wrap="square" lIns="179285" tIns="143428" rIns="179285" bIns="143428" rtlCol="0">
              <a:spAutoFit/>
            </a:bodyPr>
            <a:lstStyle/>
            <a:p>
              <a:pPr defTabSz="932742" fontAlgn="auto">
                <a:lnSpc>
                  <a:spcPct val="70000"/>
                </a:lnSpc>
                <a:spcAft>
                  <a:spcPts val="588"/>
                </a:spcAft>
                <a:defRPr/>
              </a:pPr>
              <a:r>
                <a:rPr lang="en-US" sz="2353" kern="0">
                  <a:solidFill>
                    <a:prstClr val="black"/>
                  </a:solidFill>
                  <a:ea typeface="Segoe UI" pitchFamily="34" charset="0"/>
                  <a:cs typeface="Segoe UI" pitchFamily="34" charset="0"/>
                </a:rPr>
                <a:t>User</a:t>
              </a:r>
            </a:p>
          </p:txBody>
        </p:sp>
      </p:grpSp>
      <p:cxnSp>
        <p:nvCxnSpPr>
          <p:cNvPr id="94" name="Straight Arrow Connector 93">
            <a:extLst>
              <a:ext uri="{FF2B5EF4-FFF2-40B4-BE49-F238E27FC236}">
                <a16:creationId xmlns:a16="http://schemas.microsoft.com/office/drawing/2014/main" id="{C20384E5-99C0-4531-B887-FBEEE297711E}"/>
              </a:ext>
            </a:extLst>
          </p:cNvPr>
          <p:cNvCxnSpPr/>
          <p:nvPr/>
        </p:nvCxnSpPr>
        <p:spPr>
          <a:xfrm flipV="1">
            <a:off x="3384284" y="3047742"/>
            <a:ext cx="0" cy="1254995"/>
          </a:xfrm>
          <a:prstGeom prst="straightConnector1">
            <a:avLst/>
          </a:prstGeom>
          <a:noFill/>
          <a:ln w="57150" cap="flat" cmpd="sng" algn="ctr">
            <a:solidFill>
              <a:srgbClr val="E7E6E6"/>
            </a:solidFill>
            <a:prstDash val="solid"/>
            <a:headEnd type="none"/>
            <a:tailEnd type="triangle"/>
          </a:ln>
          <a:effectLst/>
        </p:spPr>
      </p:cxnSp>
      <p:sp>
        <p:nvSpPr>
          <p:cNvPr id="95" name="TextBox 94">
            <a:extLst>
              <a:ext uri="{FF2B5EF4-FFF2-40B4-BE49-F238E27FC236}">
                <a16:creationId xmlns:a16="http://schemas.microsoft.com/office/drawing/2014/main" id="{392732E5-F322-4765-8432-9D40336E8F6E}"/>
              </a:ext>
            </a:extLst>
          </p:cNvPr>
          <p:cNvSpPr txBox="1"/>
          <p:nvPr/>
        </p:nvSpPr>
        <p:spPr>
          <a:xfrm rot="16200000">
            <a:off x="2666530" y="3421824"/>
            <a:ext cx="1062584" cy="506833"/>
          </a:xfrm>
          <a:prstGeom prst="rect">
            <a:avLst/>
          </a:prstGeom>
          <a:noFill/>
        </p:spPr>
        <p:txBody>
          <a:bodyPr wrap="none" lIns="179285" tIns="143428" rIns="179285" bIns="143428" rtlCol="0">
            <a:spAutoFit/>
          </a:bodyPr>
          <a:lstStyle/>
          <a:p>
            <a:pPr algn="l" defTabSz="932742" fontAlgn="auto">
              <a:lnSpc>
                <a:spcPct val="90000"/>
              </a:lnSpc>
              <a:spcAft>
                <a:spcPts val="588"/>
              </a:spcAft>
              <a:defRPr/>
            </a:pPr>
            <a:r>
              <a:rPr lang="en-US" sz="1568" kern="0">
                <a:solidFill>
                  <a:prstClr val="black"/>
                </a:solidFill>
                <a:ea typeface="Segoe UI" pitchFamily="34" charset="0"/>
                <a:cs typeface="Segoe UI" pitchFamily="34" charset="0"/>
              </a:rPr>
              <a:t>Sign-on</a:t>
            </a:r>
          </a:p>
        </p:txBody>
      </p:sp>
      <p:cxnSp>
        <p:nvCxnSpPr>
          <p:cNvPr id="96" name="Connector: Elbow 95">
            <a:extLst>
              <a:ext uri="{FF2B5EF4-FFF2-40B4-BE49-F238E27FC236}">
                <a16:creationId xmlns:a16="http://schemas.microsoft.com/office/drawing/2014/main" id="{F8D93B2E-4F17-44B9-8041-CC19C0AAAF34}"/>
              </a:ext>
            </a:extLst>
          </p:cNvPr>
          <p:cNvCxnSpPr>
            <a:cxnSpLocks/>
          </p:cNvCxnSpPr>
          <p:nvPr/>
        </p:nvCxnSpPr>
        <p:spPr>
          <a:xfrm rot="10800000">
            <a:off x="4343185" y="5493049"/>
            <a:ext cx="5327300" cy="241004"/>
          </a:xfrm>
          <a:prstGeom prst="bentConnector3">
            <a:avLst>
              <a:gd name="adj1" fmla="val 44457"/>
            </a:avLst>
          </a:prstGeom>
          <a:noFill/>
          <a:ln w="57150" cap="flat" cmpd="sng" algn="ctr">
            <a:solidFill>
              <a:srgbClr val="E7E6E6"/>
            </a:solidFill>
            <a:prstDash val="solid"/>
            <a:headEnd type="none"/>
            <a:tailEnd type="triangle"/>
          </a:ln>
          <a:effectLst/>
        </p:spPr>
      </p:cxnSp>
      <p:cxnSp>
        <p:nvCxnSpPr>
          <p:cNvPr id="97" name="Connector: Elbow 96">
            <a:extLst>
              <a:ext uri="{FF2B5EF4-FFF2-40B4-BE49-F238E27FC236}">
                <a16:creationId xmlns:a16="http://schemas.microsoft.com/office/drawing/2014/main" id="{9FB48CF9-731D-4A5E-9E4D-8FBCD8040A0D}"/>
              </a:ext>
            </a:extLst>
          </p:cNvPr>
          <p:cNvCxnSpPr>
            <a:cxnSpLocks/>
          </p:cNvCxnSpPr>
          <p:nvPr/>
        </p:nvCxnSpPr>
        <p:spPr>
          <a:xfrm>
            <a:off x="4353086" y="5734053"/>
            <a:ext cx="5337724" cy="237386"/>
          </a:xfrm>
          <a:prstGeom prst="bentConnector3">
            <a:avLst>
              <a:gd name="adj1" fmla="val 50000"/>
            </a:avLst>
          </a:prstGeom>
          <a:noFill/>
          <a:ln w="57150" cap="flat" cmpd="sng" algn="ctr">
            <a:solidFill>
              <a:srgbClr val="E7E6E6"/>
            </a:solidFill>
            <a:prstDash val="solid"/>
            <a:headEnd type="none"/>
            <a:tailEnd type="triangle"/>
          </a:ln>
          <a:effectLst/>
        </p:spPr>
      </p:cxnSp>
      <p:cxnSp>
        <p:nvCxnSpPr>
          <p:cNvPr id="98" name="Straight Arrow Connector 97">
            <a:extLst>
              <a:ext uri="{FF2B5EF4-FFF2-40B4-BE49-F238E27FC236}">
                <a16:creationId xmlns:a16="http://schemas.microsoft.com/office/drawing/2014/main" id="{03FBDA3A-8828-46E3-9EFC-1705A5CF6BB6}"/>
              </a:ext>
            </a:extLst>
          </p:cNvPr>
          <p:cNvCxnSpPr>
            <a:cxnSpLocks/>
          </p:cNvCxnSpPr>
          <p:nvPr/>
        </p:nvCxnSpPr>
        <p:spPr>
          <a:xfrm>
            <a:off x="3705041" y="3075642"/>
            <a:ext cx="0" cy="1278437"/>
          </a:xfrm>
          <a:prstGeom prst="straightConnector1">
            <a:avLst/>
          </a:prstGeom>
          <a:noFill/>
          <a:ln w="57150" cap="flat" cmpd="sng" algn="ctr">
            <a:solidFill>
              <a:srgbClr val="E7E6E6"/>
            </a:solidFill>
            <a:prstDash val="solid"/>
            <a:headEnd type="none"/>
            <a:tailEnd type="triangle"/>
          </a:ln>
          <a:effectLst/>
        </p:spPr>
      </p:cxnSp>
      <p:sp>
        <p:nvSpPr>
          <p:cNvPr id="99" name="Oval 98">
            <a:extLst>
              <a:ext uri="{FF2B5EF4-FFF2-40B4-BE49-F238E27FC236}">
                <a16:creationId xmlns:a16="http://schemas.microsoft.com/office/drawing/2014/main" id="{98A9BC87-9C4D-45A8-8D4D-67B983DFFA00}"/>
              </a:ext>
            </a:extLst>
          </p:cNvPr>
          <p:cNvSpPr/>
          <p:nvPr/>
        </p:nvSpPr>
        <p:spPr>
          <a:xfrm>
            <a:off x="3277634" y="3990285"/>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100" name="Oval 99">
            <a:extLst>
              <a:ext uri="{FF2B5EF4-FFF2-40B4-BE49-F238E27FC236}">
                <a16:creationId xmlns:a16="http://schemas.microsoft.com/office/drawing/2014/main" id="{8C4DBF1B-46CE-487B-BA0E-CEA785D059BE}"/>
              </a:ext>
            </a:extLst>
          </p:cNvPr>
          <p:cNvSpPr/>
          <p:nvPr/>
        </p:nvSpPr>
        <p:spPr>
          <a:xfrm>
            <a:off x="3605598" y="3780598"/>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01" name="Oval 100">
            <a:extLst>
              <a:ext uri="{FF2B5EF4-FFF2-40B4-BE49-F238E27FC236}">
                <a16:creationId xmlns:a16="http://schemas.microsoft.com/office/drawing/2014/main" id="{9C6CF8FC-0898-4640-AF5B-DEA2624912A9}"/>
              </a:ext>
            </a:extLst>
          </p:cNvPr>
          <p:cNvSpPr/>
          <p:nvPr/>
        </p:nvSpPr>
        <p:spPr>
          <a:xfrm>
            <a:off x="5227637" y="5840983"/>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102" name="Oval 101">
            <a:extLst>
              <a:ext uri="{FF2B5EF4-FFF2-40B4-BE49-F238E27FC236}">
                <a16:creationId xmlns:a16="http://schemas.microsoft.com/office/drawing/2014/main" id="{643C84EE-7594-4439-A66A-EAFA73DC5AB4}"/>
              </a:ext>
            </a:extLst>
          </p:cNvPr>
          <p:cNvSpPr/>
          <p:nvPr/>
        </p:nvSpPr>
        <p:spPr>
          <a:xfrm>
            <a:off x="5170925" y="5158717"/>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4</a:t>
            </a:r>
          </a:p>
        </p:txBody>
      </p:sp>
      <p:cxnSp>
        <p:nvCxnSpPr>
          <p:cNvPr id="103" name="Straight Arrow Connector 102">
            <a:extLst>
              <a:ext uri="{FF2B5EF4-FFF2-40B4-BE49-F238E27FC236}">
                <a16:creationId xmlns:a16="http://schemas.microsoft.com/office/drawing/2014/main" id="{834CF444-A9DC-42B7-A0AB-D36314EE8504}"/>
              </a:ext>
            </a:extLst>
          </p:cNvPr>
          <p:cNvCxnSpPr/>
          <p:nvPr/>
        </p:nvCxnSpPr>
        <p:spPr>
          <a:xfrm flipV="1">
            <a:off x="4234122" y="3056687"/>
            <a:ext cx="0" cy="1254995"/>
          </a:xfrm>
          <a:prstGeom prst="straightConnector1">
            <a:avLst/>
          </a:prstGeom>
          <a:noFill/>
          <a:ln w="57150" cap="flat" cmpd="sng" algn="ctr">
            <a:solidFill>
              <a:srgbClr val="E7E6E6"/>
            </a:solidFill>
            <a:prstDash val="solid"/>
            <a:headEnd type="none"/>
            <a:tailEnd type="triangle"/>
          </a:ln>
          <a:effectLst/>
        </p:spPr>
      </p:cxnSp>
      <p:sp>
        <p:nvSpPr>
          <p:cNvPr id="104" name="Oval 103">
            <a:extLst>
              <a:ext uri="{FF2B5EF4-FFF2-40B4-BE49-F238E27FC236}">
                <a16:creationId xmlns:a16="http://schemas.microsoft.com/office/drawing/2014/main" id="{BF05734A-7DE3-413E-BCCA-FCC86744A9EF}"/>
              </a:ext>
            </a:extLst>
          </p:cNvPr>
          <p:cNvSpPr/>
          <p:nvPr/>
        </p:nvSpPr>
        <p:spPr>
          <a:xfrm>
            <a:off x="4165406" y="3559050"/>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5</a:t>
            </a:r>
          </a:p>
        </p:txBody>
      </p:sp>
      <p:grpSp>
        <p:nvGrpSpPr>
          <p:cNvPr id="105" name="Group 104">
            <a:extLst>
              <a:ext uri="{FF2B5EF4-FFF2-40B4-BE49-F238E27FC236}">
                <a16:creationId xmlns:a16="http://schemas.microsoft.com/office/drawing/2014/main" id="{4A00EAF1-D85B-46E4-8122-0E5A130B9B18}"/>
              </a:ext>
            </a:extLst>
          </p:cNvPr>
          <p:cNvGrpSpPr/>
          <p:nvPr/>
        </p:nvGrpSpPr>
        <p:grpSpPr>
          <a:xfrm>
            <a:off x="2971242" y="1630955"/>
            <a:ext cx="2741690" cy="1405343"/>
            <a:chOff x="8103584" y="1130785"/>
            <a:chExt cx="2688174" cy="1377910"/>
          </a:xfrm>
        </p:grpSpPr>
        <p:grpSp>
          <p:nvGrpSpPr>
            <p:cNvPr id="106" name="Group 105">
              <a:extLst>
                <a:ext uri="{FF2B5EF4-FFF2-40B4-BE49-F238E27FC236}">
                  <a16:creationId xmlns:a16="http://schemas.microsoft.com/office/drawing/2014/main" id="{A658BEEA-9330-499B-AC08-84A79DC08F3B}"/>
                </a:ext>
              </a:extLst>
            </p:cNvPr>
            <p:cNvGrpSpPr/>
            <p:nvPr/>
          </p:nvGrpSpPr>
          <p:grpSpPr>
            <a:xfrm>
              <a:off x="8103584" y="1130785"/>
              <a:ext cx="2688174" cy="1377910"/>
              <a:chOff x="410848" y="1513542"/>
              <a:chExt cx="2688174" cy="1377910"/>
            </a:xfrm>
          </p:grpSpPr>
          <p:sp>
            <p:nvSpPr>
              <p:cNvPr id="113" name="Freeform 202">
                <a:extLst>
                  <a:ext uri="{FF2B5EF4-FFF2-40B4-BE49-F238E27FC236}">
                    <a16:creationId xmlns:a16="http://schemas.microsoft.com/office/drawing/2014/main" id="{E011C93F-93F6-4D30-B077-DB4404693C9B}"/>
                  </a:ext>
                </a:extLst>
              </p:cNvPr>
              <p:cNvSpPr>
                <a:spLocks noChangeAspect="1"/>
              </p:cNvSpPr>
              <p:nvPr/>
            </p:nvSpPr>
            <p:spPr bwMode="auto">
              <a:xfrm>
                <a:off x="410848" y="1513542"/>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rgbClr val="00000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marR="0" lvl="0" indent="0" algn="l" defTabSz="1165103" rtl="0" eaLnBrk="1" fontAlgn="auto" latinLnBrk="0" hangingPunct="1">
                  <a:lnSpc>
                    <a:spcPct val="100000"/>
                  </a:lnSpc>
                  <a:spcBef>
                    <a:spcPts val="0"/>
                  </a:spcBef>
                  <a:spcAft>
                    <a:spcPts val="0"/>
                  </a:spcAft>
                  <a:buClrTx/>
                  <a:buSzTx/>
                  <a:buFontTx/>
                  <a:buNone/>
                  <a:tabLst/>
                  <a:defRPr/>
                </a:pPr>
                <a:endParaRPr kumimoji="0" lang="en-US" sz="1978" b="1" i="0" u="none" strike="noStrike" kern="0" cap="none" spc="0" normalizeH="0" baseline="0" noProof="0">
                  <a:ln>
                    <a:noFill/>
                  </a:ln>
                  <a:solidFill>
                    <a:srgbClr val="505050"/>
                  </a:solidFill>
                  <a:effectLst/>
                  <a:uLnTx/>
                  <a:uFillTx/>
                  <a:latin typeface="Segoe" pitchFamily="34" charset="0"/>
                  <a:ea typeface="+mn-ea"/>
                  <a:cs typeface="+mn-cs"/>
                </a:endParaRPr>
              </a:p>
            </p:txBody>
          </p:sp>
          <p:grpSp>
            <p:nvGrpSpPr>
              <p:cNvPr id="114" name="Group 113">
                <a:extLst>
                  <a:ext uri="{FF2B5EF4-FFF2-40B4-BE49-F238E27FC236}">
                    <a16:creationId xmlns:a16="http://schemas.microsoft.com/office/drawing/2014/main" id="{4157E470-6234-416D-A299-E42C47A2D29A}"/>
                  </a:ext>
                </a:extLst>
              </p:cNvPr>
              <p:cNvGrpSpPr/>
              <p:nvPr/>
            </p:nvGrpSpPr>
            <p:grpSpPr>
              <a:xfrm>
                <a:off x="826905" y="2207415"/>
                <a:ext cx="616075" cy="360031"/>
                <a:chOff x="4189334" y="3417458"/>
                <a:chExt cx="616075" cy="360031"/>
              </a:xfrm>
            </p:grpSpPr>
            <p:sp>
              <p:nvSpPr>
                <p:cNvPr id="115" name="Oval 114">
                  <a:extLst>
                    <a:ext uri="{FF2B5EF4-FFF2-40B4-BE49-F238E27FC236}">
                      <a16:creationId xmlns:a16="http://schemas.microsoft.com/office/drawing/2014/main" id="{FFCCA6E4-BC55-4A23-AAEB-63F8B3922C27}"/>
                    </a:ext>
                  </a:extLst>
                </p:cNvPr>
                <p:cNvSpPr>
                  <a:spLocks noChangeAspect="1" noChangeArrowheads="1"/>
                </p:cNvSpPr>
                <p:nvPr/>
              </p:nvSpPr>
              <p:spPr bwMode="auto">
                <a:xfrm>
                  <a:off x="4395727" y="3453834"/>
                  <a:ext cx="75936" cy="70021"/>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C19DA1C5-E04F-4474-9903-85F20645B7BE}"/>
                    </a:ext>
                  </a:extLst>
                </p:cNvPr>
                <p:cNvSpPr>
                  <a:spLocks noChangeAspect="1" noChangeArrowheads="1"/>
                </p:cNvSpPr>
                <p:nvPr/>
              </p:nvSpPr>
              <p:spPr bwMode="auto">
                <a:xfrm flipH="1">
                  <a:off x="4519932" y="3453848"/>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C4C36345-D86B-4953-9721-7EB964FD9750}"/>
                    </a:ext>
                  </a:extLst>
                </p:cNvPr>
                <p:cNvSpPr>
                  <a:spLocks noChangeAspect="1" noChangeArrowheads="1"/>
                </p:cNvSpPr>
                <p:nvPr/>
              </p:nvSpPr>
              <p:spPr bwMode="auto">
                <a:xfrm>
                  <a:off x="4395727" y="3707453"/>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A140810E-BD7D-49F6-AABB-4A0F0F86DCD4}"/>
                    </a:ext>
                  </a:extLst>
                </p:cNvPr>
                <p:cNvSpPr>
                  <a:spLocks noChangeAspect="1" noChangeArrowheads="1"/>
                </p:cNvSpPr>
                <p:nvPr/>
              </p:nvSpPr>
              <p:spPr bwMode="auto">
                <a:xfrm flipH="1">
                  <a:off x="4519932" y="3707467"/>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E3E6C7C0-6898-4E13-99C5-26B8ED3E4533}"/>
                    </a:ext>
                  </a:extLst>
                </p:cNvPr>
                <p:cNvSpPr>
                  <a:spLocks noChangeAspect="1" noChangeArrowheads="1"/>
                </p:cNvSpPr>
                <p:nvPr/>
              </p:nvSpPr>
              <p:spPr bwMode="auto">
                <a:xfrm flipH="1">
                  <a:off x="4624703"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53108B4D-7DF1-4C67-88D8-0308645328C5}"/>
                    </a:ext>
                  </a:extLst>
                </p:cNvPr>
                <p:cNvSpPr>
                  <a:spLocks noChangeAspect="1" noChangeArrowheads="1"/>
                </p:cNvSpPr>
                <p:nvPr/>
              </p:nvSpPr>
              <p:spPr bwMode="auto">
                <a:xfrm>
                  <a:off x="4292530"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3AFC84A2-9D3C-49DA-B5E7-4EAD3590C039}"/>
                    </a:ext>
                  </a:extLst>
                </p:cNvPr>
                <p:cNvSpPr>
                  <a:spLocks noChangeAspect="1" noChangeArrowheads="1"/>
                </p:cNvSpPr>
                <p:nvPr/>
              </p:nvSpPr>
              <p:spPr bwMode="auto">
                <a:xfrm flipH="1">
                  <a:off x="472947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A568C8BE-09C3-454E-AE15-8D13ACDB282A}"/>
                    </a:ext>
                  </a:extLst>
                </p:cNvPr>
                <p:cNvSpPr>
                  <a:spLocks noChangeAspect="1" noChangeArrowheads="1"/>
                </p:cNvSpPr>
                <p:nvPr/>
              </p:nvSpPr>
              <p:spPr bwMode="auto">
                <a:xfrm flipH="1">
                  <a:off x="418933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23" name="Arc 122">
                  <a:extLst>
                    <a:ext uri="{FF2B5EF4-FFF2-40B4-BE49-F238E27FC236}">
                      <a16:creationId xmlns:a16="http://schemas.microsoft.com/office/drawing/2014/main" id="{C55D8A4C-030A-44D6-9AB5-C8DB169C41BB}"/>
                    </a:ext>
                  </a:extLst>
                </p:cNvPr>
                <p:cNvSpPr/>
                <p:nvPr/>
              </p:nvSpPr>
              <p:spPr>
                <a:xfrm rot="5012506">
                  <a:off x="4401070"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24" name="Arc 123">
                  <a:extLst>
                    <a:ext uri="{FF2B5EF4-FFF2-40B4-BE49-F238E27FC236}">
                      <a16:creationId xmlns:a16="http://schemas.microsoft.com/office/drawing/2014/main" id="{9A7EC213-2857-4671-A754-B0BBAF3742B9}"/>
                    </a:ext>
                  </a:extLst>
                </p:cNvPr>
                <p:cNvSpPr/>
                <p:nvPr/>
              </p:nvSpPr>
              <p:spPr>
                <a:xfrm rot="16587494" flipH="1">
                  <a:off x="4444687"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25" name="Arc 124">
                  <a:extLst>
                    <a:ext uri="{FF2B5EF4-FFF2-40B4-BE49-F238E27FC236}">
                      <a16:creationId xmlns:a16="http://schemas.microsoft.com/office/drawing/2014/main" id="{77E18511-EC7C-41AB-B713-28963DFE3A0F}"/>
                    </a:ext>
                  </a:extLst>
                </p:cNvPr>
                <p:cNvSpPr/>
                <p:nvPr/>
              </p:nvSpPr>
              <p:spPr>
                <a:xfrm rot="7395384">
                  <a:off x="4414927" y="3402642"/>
                  <a:ext cx="115444" cy="145075"/>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26" name="Straight Connector 125">
                  <a:extLst>
                    <a:ext uri="{FF2B5EF4-FFF2-40B4-BE49-F238E27FC236}">
                      <a16:creationId xmlns:a16="http://schemas.microsoft.com/office/drawing/2014/main" id="{BFC3299D-B318-46F0-BFA7-11C67E710E89}"/>
                    </a:ext>
                  </a:extLst>
                </p:cNvPr>
                <p:cNvCxnSpPr>
                  <a:stCxn id="115" idx="4"/>
                  <a:endCxn id="117" idx="0"/>
                </p:cNvCxnSpPr>
                <p:nvPr/>
              </p:nvCxnSpPr>
              <p:spPr>
                <a:xfrm>
                  <a:off x="4433694" y="3523856"/>
                  <a:ext cx="0" cy="183597"/>
                </a:xfrm>
                <a:prstGeom prst="line">
                  <a:avLst/>
                </a:prstGeom>
                <a:noFill/>
                <a:ln w="9525" cap="flat" cmpd="sng" algn="ctr">
                  <a:solidFill>
                    <a:srgbClr val="0070C0"/>
                  </a:solidFill>
                  <a:prstDash val="solid"/>
                </a:ln>
                <a:effectLst/>
              </p:spPr>
            </p:cxnSp>
            <p:sp>
              <p:nvSpPr>
                <p:cNvPr id="127" name="Oval 126">
                  <a:extLst>
                    <a:ext uri="{FF2B5EF4-FFF2-40B4-BE49-F238E27FC236}">
                      <a16:creationId xmlns:a16="http://schemas.microsoft.com/office/drawing/2014/main" id="{B35590B6-1F5A-4207-941F-EF3357F307A6}"/>
                    </a:ext>
                  </a:extLst>
                </p:cNvPr>
                <p:cNvSpPr>
                  <a:spLocks noChangeAspect="1" noChangeArrowheads="1"/>
                </p:cNvSpPr>
                <p:nvPr/>
              </p:nvSpPr>
              <p:spPr bwMode="auto">
                <a:xfrm>
                  <a:off x="4395727" y="357178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053FD33D-F942-43E7-8533-8B257CA44D55}"/>
                    </a:ext>
                  </a:extLst>
                </p:cNvPr>
                <p:cNvCxnSpPr>
                  <a:stCxn id="116" idx="4"/>
                  <a:endCxn id="118" idx="0"/>
                </p:cNvCxnSpPr>
                <p:nvPr/>
              </p:nvCxnSpPr>
              <p:spPr>
                <a:xfrm>
                  <a:off x="4557899" y="3523870"/>
                  <a:ext cx="0" cy="183597"/>
                </a:xfrm>
                <a:prstGeom prst="line">
                  <a:avLst/>
                </a:prstGeom>
                <a:noFill/>
                <a:ln w="9525" cap="flat" cmpd="sng" algn="ctr">
                  <a:solidFill>
                    <a:srgbClr val="0070C0"/>
                  </a:solidFill>
                  <a:prstDash val="solid"/>
                </a:ln>
                <a:effectLst/>
              </p:spPr>
            </p:cxnSp>
            <p:sp>
              <p:nvSpPr>
                <p:cNvPr id="129" name="Oval 128">
                  <a:extLst>
                    <a:ext uri="{FF2B5EF4-FFF2-40B4-BE49-F238E27FC236}">
                      <a16:creationId xmlns:a16="http://schemas.microsoft.com/office/drawing/2014/main" id="{5AD2C5AC-DB9C-4D4F-87BB-0E33E7463E16}"/>
                    </a:ext>
                  </a:extLst>
                </p:cNvPr>
                <p:cNvSpPr>
                  <a:spLocks noChangeAspect="1" noChangeArrowheads="1"/>
                </p:cNvSpPr>
                <p:nvPr/>
              </p:nvSpPr>
              <p:spPr bwMode="auto">
                <a:xfrm flipH="1">
                  <a:off x="4519931" y="357180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30" name="Straight Connector 129">
                  <a:extLst>
                    <a:ext uri="{FF2B5EF4-FFF2-40B4-BE49-F238E27FC236}">
                      <a16:creationId xmlns:a16="http://schemas.microsoft.com/office/drawing/2014/main" id="{E2BF5FD0-2A93-4817-A986-F70A81D5A95A}"/>
                    </a:ext>
                  </a:extLst>
                </p:cNvPr>
                <p:cNvCxnSpPr>
                  <a:stCxn id="116" idx="3"/>
                  <a:endCxn id="121" idx="7"/>
                </p:cNvCxnSpPr>
                <p:nvPr/>
              </p:nvCxnSpPr>
              <p:spPr>
                <a:xfrm>
                  <a:off x="4584747" y="3513615"/>
                  <a:ext cx="155848" cy="174003"/>
                </a:xfrm>
                <a:prstGeom prst="line">
                  <a:avLst/>
                </a:prstGeom>
                <a:noFill/>
                <a:ln w="9525" cap="flat" cmpd="sng" algn="ctr">
                  <a:solidFill>
                    <a:srgbClr val="0070C0"/>
                  </a:solidFill>
                  <a:prstDash val="solid"/>
                </a:ln>
                <a:effectLst/>
              </p:spPr>
            </p:cxnSp>
            <p:sp>
              <p:nvSpPr>
                <p:cNvPr id="131" name="Oval 130">
                  <a:extLst>
                    <a:ext uri="{FF2B5EF4-FFF2-40B4-BE49-F238E27FC236}">
                      <a16:creationId xmlns:a16="http://schemas.microsoft.com/office/drawing/2014/main" id="{754710A2-0D5F-4629-AA92-41714A858859}"/>
                    </a:ext>
                  </a:extLst>
                </p:cNvPr>
                <p:cNvSpPr>
                  <a:spLocks noChangeAspect="1" noChangeArrowheads="1"/>
                </p:cNvSpPr>
                <p:nvPr/>
              </p:nvSpPr>
              <p:spPr bwMode="auto">
                <a:xfrm flipH="1">
                  <a:off x="4624703" y="356560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32" name="Straight Connector 131">
                  <a:extLst>
                    <a:ext uri="{FF2B5EF4-FFF2-40B4-BE49-F238E27FC236}">
                      <a16:creationId xmlns:a16="http://schemas.microsoft.com/office/drawing/2014/main" id="{A2D35D8A-BDC9-4592-A574-5AD8C59A575A}"/>
                    </a:ext>
                  </a:extLst>
                </p:cNvPr>
                <p:cNvCxnSpPr>
                  <a:stCxn id="115" idx="3"/>
                  <a:endCxn id="122" idx="1"/>
                </p:cNvCxnSpPr>
                <p:nvPr/>
              </p:nvCxnSpPr>
              <p:spPr>
                <a:xfrm flipH="1">
                  <a:off x="4254148" y="3513602"/>
                  <a:ext cx="152699" cy="174016"/>
                </a:xfrm>
                <a:prstGeom prst="line">
                  <a:avLst/>
                </a:prstGeom>
                <a:noFill/>
                <a:ln w="9525" cap="flat" cmpd="sng" algn="ctr">
                  <a:solidFill>
                    <a:srgbClr val="0070C0"/>
                  </a:solidFill>
                  <a:prstDash val="solid"/>
                </a:ln>
                <a:effectLst/>
              </p:spPr>
            </p:cxnSp>
            <p:sp>
              <p:nvSpPr>
                <p:cNvPr id="133" name="Oval 132">
                  <a:extLst>
                    <a:ext uri="{FF2B5EF4-FFF2-40B4-BE49-F238E27FC236}">
                      <a16:creationId xmlns:a16="http://schemas.microsoft.com/office/drawing/2014/main" id="{A4A4FBE6-B60C-4EBB-AF1D-8B5816702CE3}"/>
                    </a:ext>
                  </a:extLst>
                </p:cNvPr>
                <p:cNvSpPr>
                  <a:spLocks noChangeAspect="1" noChangeArrowheads="1"/>
                </p:cNvSpPr>
                <p:nvPr/>
              </p:nvSpPr>
              <p:spPr bwMode="auto">
                <a:xfrm>
                  <a:off x="4296461" y="3565599"/>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34" name="Straight Connector 133">
                  <a:extLst>
                    <a:ext uri="{FF2B5EF4-FFF2-40B4-BE49-F238E27FC236}">
                      <a16:creationId xmlns:a16="http://schemas.microsoft.com/office/drawing/2014/main" id="{7C0A4F4D-F84A-4B8C-AEF5-1CE485936E92}"/>
                    </a:ext>
                  </a:extLst>
                </p:cNvPr>
                <p:cNvCxnSpPr>
                  <a:stCxn id="127" idx="3"/>
                  <a:endCxn id="120" idx="7"/>
                </p:cNvCxnSpPr>
                <p:nvPr/>
              </p:nvCxnSpPr>
              <p:spPr>
                <a:xfrm flipH="1">
                  <a:off x="4357345" y="3631553"/>
                  <a:ext cx="49502" cy="67921"/>
                </a:xfrm>
                <a:prstGeom prst="line">
                  <a:avLst/>
                </a:prstGeom>
                <a:noFill/>
                <a:ln w="9525" cap="flat" cmpd="sng" algn="ctr">
                  <a:solidFill>
                    <a:srgbClr val="0070C0"/>
                  </a:solidFill>
                  <a:prstDash val="solid"/>
                </a:ln>
                <a:effectLst/>
              </p:spPr>
            </p:cxnSp>
            <p:cxnSp>
              <p:nvCxnSpPr>
                <p:cNvPr id="135" name="Straight Connector 134">
                  <a:extLst>
                    <a:ext uri="{FF2B5EF4-FFF2-40B4-BE49-F238E27FC236}">
                      <a16:creationId xmlns:a16="http://schemas.microsoft.com/office/drawing/2014/main" id="{34DB797B-0984-45FB-88F2-7FDD1728652A}"/>
                    </a:ext>
                  </a:extLst>
                </p:cNvPr>
                <p:cNvCxnSpPr>
                  <a:stCxn id="129" idx="3"/>
                  <a:endCxn id="119" idx="7"/>
                </p:cNvCxnSpPr>
                <p:nvPr/>
              </p:nvCxnSpPr>
              <p:spPr>
                <a:xfrm>
                  <a:off x="4584747" y="3631567"/>
                  <a:ext cx="51077" cy="67907"/>
                </a:xfrm>
                <a:prstGeom prst="line">
                  <a:avLst/>
                </a:prstGeom>
                <a:noFill/>
                <a:ln w="9525" cap="flat" cmpd="sng" algn="ctr">
                  <a:solidFill>
                    <a:srgbClr val="0070C0"/>
                  </a:solidFill>
                  <a:prstDash val="solid"/>
                </a:ln>
                <a:effectLst/>
              </p:spPr>
            </p:cxnSp>
          </p:grpSp>
        </p:grpSp>
        <p:grpSp>
          <p:nvGrpSpPr>
            <p:cNvPr id="107" name="Group 4">
              <a:extLst>
                <a:ext uri="{FF2B5EF4-FFF2-40B4-BE49-F238E27FC236}">
                  <a16:creationId xmlns:a16="http://schemas.microsoft.com/office/drawing/2014/main" id="{20FE87E4-B2EE-4132-92D2-B78B9E3337ED}"/>
                </a:ext>
              </a:extLst>
            </p:cNvPr>
            <p:cNvGrpSpPr>
              <a:grpSpLocks noChangeAspect="1"/>
            </p:cNvGrpSpPr>
            <p:nvPr/>
          </p:nvGrpSpPr>
          <p:grpSpPr bwMode="auto">
            <a:xfrm>
              <a:off x="8350516" y="1809998"/>
              <a:ext cx="648038" cy="643953"/>
              <a:chOff x="3125" y="1415"/>
              <a:chExt cx="1586" cy="1576"/>
            </a:xfrm>
            <a:solidFill>
              <a:srgbClr val="FFFFFF"/>
            </a:solidFill>
          </p:grpSpPr>
          <p:sp>
            <p:nvSpPr>
              <p:cNvPr id="110" name="Freeform 5">
                <a:extLst>
                  <a:ext uri="{FF2B5EF4-FFF2-40B4-BE49-F238E27FC236}">
                    <a16:creationId xmlns:a16="http://schemas.microsoft.com/office/drawing/2014/main" id="{BC8276B8-2812-4DA1-8A9D-C0F4975AABBC}"/>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111" name="Freeform 6">
                <a:extLst>
                  <a:ext uri="{FF2B5EF4-FFF2-40B4-BE49-F238E27FC236}">
                    <a16:creationId xmlns:a16="http://schemas.microsoft.com/office/drawing/2014/main" id="{38D6F21C-86AF-4FE4-8C5E-FEEFB3150448}"/>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112" name="Freeform 7">
                <a:extLst>
                  <a:ext uri="{FF2B5EF4-FFF2-40B4-BE49-F238E27FC236}">
                    <a16:creationId xmlns:a16="http://schemas.microsoft.com/office/drawing/2014/main" id="{AC61A2FA-1B19-4ADE-8FD2-CED6AC79E4F7}"/>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grpSp>
        <p:sp>
          <p:nvSpPr>
            <p:cNvPr id="108" name="Rectangle 107">
              <a:extLst>
                <a:ext uri="{FF2B5EF4-FFF2-40B4-BE49-F238E27FC236}">
                  <a16:creationId xmlns:a16="http://schemas.microsoft.com/office/drawing/2014/main" id="{98BC737D-10F4-4449-A496-486CAEA9F3CF}"/>
                </a:ext>
              </a:extLst>
            </p:cNvPr>
            <p:cNvSpPr/>
            <p:nvPr/>
          </p:nvSpPr>
          <p:spPr>
            <a:xfrm>
              <a:off x="9117125" y="1959918"/>
              <a:ext cx="1466298"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40769"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solidFill>
                      <a:srgbClr val="FFFFFF">
                        <a:alpha val="0"/>
                      </a:srgbClr>
                    </a:solidFill>
                  </a:ln>
                  <a:solidFill>
                    <a:srgbClr val="FFFFFF"/>
                  </a:solidFill>
                  <a:effectLst/>
                  <a:uLnTx/>
                  <a:uFillTx/>
                  <a:latin typeface="Segoe"/>
                  <a:ea typeface="+mn-ea"/>
                  <a:cs typeface="+mn-cs"/>
                </a:rPr>
                <a:t>Active Directory</a:t>
              </a:r>
            </a:p>
          </p:txBody>
        </p:sp>
        <p:pic>
          <p:nvPicPr>
            <p:cNvPr id="109" name="Picture 108">
              <a:extLst>
                <a:ext uri="{FF2B5EF4-FFF2-40B4-BE49-F238E27FC236}">
                  <a16:creationId xmlns:a16="http://schemas.microsoft.com/office/drawing/2014/main" id="{1646F815-B3A6-4A13-97D8-3737511FEC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174" y="1590015"/>
              <a:ext cx="1882592" cy="436495"/>
            </a:xfrm>
            <a:prstGeom prst="rect">
              <a:avLst/>
            </a:prstGeom>
          </p:spPr>
        </p:pic>
      </p:grpSp>
      <p:sp>
        <p:nvSpPr>
          <p:cNvPr id="136" name="TextBox 135">
            <a:extLst>
              <a:ext uri="{FF2B5EF4-FFF2-40B4-BE49-F238E27FC236}">
                <a16:creationId xmlns:a16="http://schemas.microsoft.com/office/drawing/2014/main" id="{4F68FB3C-2FAF-4213-8FED-71CED83DFE8A}"/>
              </a:ext>
            </a:extLst>
          </p:cNvPr>
          <p:cNvSpPr txBox="1"/>
          <p:nvPr/>
        </p:nvSpPr>
        <p:spPr>
          <a:xfrm>
            <a:off x="10208660" y="4120742"/>
            <a:ext cx="1549049" cy="859391"/>
          </a:xfrm>
          <a:prstGeom prst="rect">
            <a:avLst/>
          </a:prstGeom>
          <a:noFill/>
        </p:spPr>
        <p:txBody>
          <a:bodyPr wrap="none" lIns="175690" tIns="140552" rIns="175690" bIns="140552" rtlCol="0">
            <a:spAutoFit/>
          </a:bodyPr>
          <a:lstStyle/>
          <a:p>
            <a:pPr defTabSz="878379" fontAlgn="auto">
              <a:lnSpc>
                <a:spcPct val="90000"/>
              </a:lnSpc>
              <a:spcAft>
                <a:spcPts val="575"/>
              </a:spcAft>
              <a:defRPr/>
            </a:pPr>
            <a:r>
              <a:rPr lang="en-US" sz="1800" kern="0">
                <a:solidFill>
                  <a:prstClr val="black"/>
                </a:solidFill>
                <a:latin typeface="Calibri" panose="020F0502020204030204"/>
                <a:cs typeface="Segoe UI Light" panose="020B0502040204020203" pitchFamily="34" charset="0"/>
              </a:rPr>
              <a:t>On-premises</a:t>
            </a:r>
          </a:p>
          <a:p>
            <a:pPr defTabSz="878379" fontAlgn="auto">
              <a:lnSpc>
                <a:spcPct val="90000"/>
              </a:lnSpc>
              <a:spcAft>
                <a:spcPts val="575"/>
              </a:spcAft>
              <a:defRPr/>
            </a:pPr>
            <a:r>
              <a:rPr lang="en-US" sz="1800" kern="0">
                <a:solidFill>
                  <a:prstClr val="black"/>
                </a:solidFill>
                <a:latin typeface="Calibri" panose="020F0502020204030204"/>
                <a:cs typeface="Segoe UI Light" panose="020B0502040204020203" pitchFamily="34" charset="0"/>
              </a:rPr>
              <a:t>directory</a:t>
            </a:r>
          </a:p>
        </p:txBody>
      </p:sp>
      <p:grpSp>
        <p:nvGrpSpPr>
          <p:cNvPr id="137" name="Group 136">
            <a:extLst>
              <a:ext uri="{FF2B5EF4-FFF2-40B4-BE49-F238E27FC236}">
                <a16:creationId xmlns:a16="http://schemas.microsoft.com/office/drawing/2014/main" id="{7B24136E-560F-4386-8162-DA52E9E2B1A5}"/>
              </a:ext>
            </a:extLst>
          </p:cNvPr>
          <p:cNvGrpSpPr/>
          <p:nvPr/>
        </p:nvGrpSpPr>
        <p:grpSpPr>
          <a:xfrm>
            <a:off x="7218855" y="3365510"/>
            <a:ext cx="1338983" cy="1479800"/>
            <a:chOff x="3337766" y="1428258"/>
            <a:chExt cx="426992" cy="488217"/>
          </a:xfrm>
          <a:solidFill>
            <a:srgbClr val="0070C0"/>
          </a:solidFill>
          <a:effectLst>
            <a:outerShdw blurRad="50800" dist="50800" dir="5400000" algn="ctr" rotWithShape="0">
              <a:srgbClr val="505050"/>
            </a:outerShdw>
          </a:effectLst>
        </p:grpSpPr>
        <p:sp>
          <p:nvSpPr>
            <p:cNvPr id="138" name="Freeform 99">
              <a:extLst>
                <a:ext uri="{FF2B5EF4-FFF2-40B4-BE49-F238E27FC236}">
                  <a16:creationId xmlns:a16="http://schemas.microsoft.com/office/drawing/2014/main" id="{11A89CC5-E557-4639-B9A1-7DB81EC39B91}"/>
                </a:ext>
              </a:extLst>
            </p:cNvPr>
            <p:cNvSpPr>
              <a:spLocks/>
            </p:cNvSpPr>
            <p:nvPr/>
          </p:nvSpPr>
          <p:spPr bwMode="black">
            <a:xfrm>
              <a:off x="3372248" y="1628835"/>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ffectLst/>
            <a:extLst/>
          </p:spPr>
          <p:txBody>
            <a:bodyPr vert="horz" wrap="square" lIns="89593" tIns="44797" rIns="89593" bIns="44797" numCol="1" anchor="t" anchorCtr="0" compatLnSpc="1">
              <a:prstTxWarp prst="textNoShape">
                <a:avLst/>
              </a:prstTxWarp>
            </a:bodyPr>
            <a:lstStyle/>
            <a:p>
              <a:pPr algn="l" defTabSz="914192" fontAlgn="auto">
                <a:defRPr/>
              </a:pPr>
              <a:endParaRPr lang="en-US" sz="1764" kern="0">
                <a:solidFill>
                  <a:srgbClr val="442359"/>
                </a:solidFill>
                <a:latin typeface="Calibri" panose="020F0502020204030204"/>
              </a:endParaRPr>
            </a:p>
          </p:txBody>
        </p:sp>
        <p:sp>
          <p:nvSpPr>
            <p:cNvPr id="139" name="Freeform 99">
              <a:extLst>
                <a:ext uri="{FF2B5EF4-FFF2-40B4-BE49-F238E27FC236}">
                  <a16:creationId xmlns:a16="http://schemas.microsoft.com/office/drawing/2014/main" id="{E4352A12-8C42-4E07-BCDE-4F92D88D0514}"/>
                </a:ext>
              </a:extLst>
            </p:cNvPr>
            <p:cNvSpPr>
              <a:spLocks/>
            </p:cNvSpPr>
            <p:nvPr/>
          </p:nvSpPr>
          <p:spPr bwMode="black">
            <a:xfrm rot="10800000">
              <a:off x="3337766" y="1428258"/>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ffectLst/>
            <a:extLst/>
          </p:spPr>
          <p:txBody>
            <a:bodyPr vert="horz" wrap="square" lIns="89593" tIns="44797" rIns="89593" bIns="44797" numCol="1" anchor="t" anchorCtr="0" compatLnSpc="1">
              <a:prstTxWarp prst="textNoShape">
                <a:avLst/>
              </a:prstTxWarp>
            </a:bodyPr>
            <a:lstStyle/>
            <a:p>
              <a:pPr algn="l" defTabSz="914192" fontAlgn="auto">
                <a:defRPr/>
              </a:pPr>
              <a:endParaRPr lang="en-US" sz="1764" kern="0">
                <a:solidFill>
                  <a:srgbClr val="442359"/>
                </a:solidFill>
                <a:latin typeface="Calibri" panose="020F0502020204030204"/>
              </a:endParaRPr>
            </a:p>
          </p:txBody>
        </p:sp>
      </p:grpSp>
      <p:sp>
        <p:nvSpPr>
          <p:cNvPr id="140" name="TextBox 139">
            <a:extLst>
              <a:ext uri="{FF2B5EF4-FFF2-40B4-BE49-F238E27FC236}">
                <a16:creationId xmlns:a16="http://schemas.microsoft.com/office/drawing/2014/main" id="{3126A1B0-2BC1-463D-985C-90A949617598}"/>
              </a:ext>
            </a:extLst>
          </p:cNvPr>
          <p:cNvSpPr txBox="1"/>
          <p:nvPr/>
        </p:nvSpPr>
        <p:spPr>
          <a:xfrm>
            <a:off x="6904037" y="2811462"/>
            <a:ext cx="2243149" cy="560848"/>
          </a:xfrm>
          <a:prstGeom prst="rect">
            <a:avLst/>
          </a:prstGeom>
          <a:gradFill flip="none" rotWithShape="1">
            <a:gsLst>
              <a:gs pos="0">
                <a:srgbClr val="70AD47">
                  <a:lumMod val="67000"/>
                </a:srgbClr>
              </a:gs>
              <a:gs pos="48000">
                <a:srgbClr val="70AD47">
                  <a:lumMod val="97000"/>
                  <a:lumOff val="3000"/>
                </a:srgbClr>
              </a:gs>
              <a:gs pos="100000">
                <a:srgbClr val="70AD47">
                  <a:lumMod val="60000"/>
                  <a:lumOff val="40000"/>
                </a:srgbClr>
              </a:gs>
            </a:gsLst>
            <a:lin ang="16200000" scaled="1"/>
            <a:tileRect/>
          </a:gradFill>
          <a:ln>
            <a:noFill/>
          </a:ln>
          <a:effectLst/>
        </p:spPr>
        <p:txBody>
          <a:bodyPr wrap="none" lIns="175690" tIns="140552" rIns="175690" bIns="140552" rtlCol="0">
            <a:spAutoFit/>
          </a:bodyPr>
          <a:lstStyle/>
          <a:p>
            <a:pPr marL="0" marR="0" lvl="0" indent="0" defTabSz="878379" eaLnBrk="1" fontAlgn="auto" latinLnBrk="0" hangingPunct="1">
              <a:lnSpc>
                <a:spcPct val="90000"/>
              </a:lnSpc>
              <a:spcBef>
                <a:spcPts val="0"/>
              </a:spcBef>
              <a:spcAft>
                <a:spcPts val="575"/>
              </a:spcAft>
              <a:buClrTx/>
              <a:buSzTx/>
              <a:buFontTx/>
              <a:buNone/>
              <a:tabLst/>
              <a:defRPr/>
            </a:pPr>
            <a:r>
              <a:rPr kumimoji="0" lang="en-US" sz="2000" b="0" i="0" u="none" strike="noStrike" kern="0" cap="none" spc="0" normalizeH="0" baseline="0" noProof="0">
                <a:ln>
                  <a:noFill/>
                </a:ln>
                <a:solidFill>
                  <a:srgbClr val="FFFFFF"/>
                </a:solidFill>
                <a:effectLst/>
                <a:uLnTx/>
                <a:uFillTx/>
                <a:latin typeface="Calibri" panose="020F0502020204030204"/>
                <a:ea typeface="+mn-ea"/>
                <a:cs typeface="Segoe UI Light" panose="020B0502040204020203" pitchFamily="34" charset="0"/>
              </a:rPr>
              <a:t>Azure AD Connect</a:t>
            </a:r>
          </a:p>
        </p:txBody>
      </p:sp>
      <p:pic>
        <p:nvPicPr>
          <p:cNvPr id="141" name="Picture 140">
            <a:extLst>
              <a:ext uri="{FF2B5EF4-FFF2-40B4-BE49-F238E27FC236}">
                <a16:creationId xmlns:a16="http://schemas.microsoft.com/office/drawing/2014/main" id="{643A65BB-EB39-4633-B7FE-8A008423C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6858" y="5012893"/>
            <a:ext cx="1670851" cy="1204093"/>
          </a:xfrm>
          <a:prstGeom prst="rect">
            <a:avLst/>
          </a:prstGeom>
        </p:spPr>
      </p:pic>
      <p:grpSp>
        <p:nvGrpSpPr>
          <p:cNvPr id="142" name="Group 141">
            <a:extLst>
              <a:ext uri="{FF2B5EF4-FFF2-40B4-BE49-F238E27FC236}">
                <a16:creationId xmlns:a16="http://schemas.microsoft.com/office/drawing/2014/main" id="{DB5DC4EC-7BA2-44A8-9338-4FFF9863AFA0}"/>
              </a:ext>
            </a:extLst>
          </p:cNvPr>
          <p:cNvGrpSpPr/>
          <p:nvPr/>
        </p:nvGrpSpPr>
        <p:grpSpPr>
          <a:xfrm>
            <a:off x="8923897" y="2697888"/>
            <a:ext cx="304109" cy="282577"/>
            <a:chOff x="3708933" y="4809995"/>
            <a:chExt cx="661072" cy="632242"/>
          </a:xfrm>
        </p:grpSpPr>
        <p:sp useBgFill="1">
          <p:nvSpPr>
            <p:cNvPr id="143" name="Circle: Hollow 142">
              <a:extLst>
                <a:ext uri="{FF2B5EF4-FFF2-40B4-BE49-F238E27FC236}">
                  <a16:creationId xmlns:a16="http://schemas.microsoft.com/office/drawing/2014/main" id="{4CD34815-4F9D-4188-9FE2-696F72B829B7}"/>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144" name="Freeform 31">
              <a:extLst>
                <a:ext uri="{FF2B5EF4-FFF2-40B4-BE49-F238E27FC236}">
                  <a16:creationId xmlns:a16="http://schemas.microsoft.com/office/drawing/2014/main" id="{6FE2FB5E-5CAC-4DF7-93C7-AF6F8BEC0262}"/>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sp>
        <p:nvSpPr>
          <p:cNvPr id="145" name="Slide Number Placeholder 1">
            <a:extLst>
              <a:ext uri="{FF2B5EF4-FFF2-40B4-BE49-F238E27FC236}">
                <a16:creationId xmlns:a16="http://schemas.microsoft.com/office/drawing/2014/main" id="{C35C8754-9721-4F98-99A9-AC8514250ABF}"/>
              </a:ext>
            </a:extLst>
          </p:cNvPr>
          <p:cNvSpPr txBox="1">
            <a:spLocks/>
          </p:cNvSpPr>
          <p:nvPr/>
        </p:nvSpPr>
        <p:spPr>
          <a:xfrm>
            <a:off x="1694934" y="6452475"/>
            <a:ext cx="370584" cy="110800"/>
          </a:xfrm>
          <a:prstGeom prst="rect">
            <a:avLst/>
          </a:prstGeom>
        </p:spPr>
        <p:txBody>
          <a:bodyPr vert="horz" wrap="square" lIns="0" tIns="0" rIns="0" bIns="0" rtlCol="0" anchor="ctr">
            <a:spAutoFit/>
          </a:bodyPr>
          <a:lstStyle>
            <a:defPPr>
              <a:defRPr lang="en-GB"/>
            </a:defPPr>
            <a:lvl1pPr algn="r" rtl="0" fontAlgn="base">
              <a:defRPr lang="en-US" sz="800" b="0" kern="120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ea typeface="+mn-ea"/>
                <a:cs typeface="Segoe UI Semibold" panose="020B0702040204020203" pitchFamily="34" charset="0"/>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742">
              <a:lnSpc>
                <a:spcPct val="90000"/>
              </a:lnSpc>
              <a:spcBef>
                <a:spcPct val="0"/>
              </a:spcBef>
            </a:pPr>
            <a:fld id="{ED077441-DF17-4513-BACB-525ED94CFAE4}" type="slidenum">
              <a:rPr lang="fr-FR" smtClean="0"/>
              <a:pPr defTabSz="932742">
                <a:lnSpc>
                  <a:spcPct val="90000"/>
                </a:lnSpc>
                <a:spcBef>
                  <a:spcPct val="0"/>
                </a:spcBef>
              </a:pPr>
              <a:t>33</a:t>
            </a:fld>
            <a:endParaRPr lang="fr-FR" dirty="0"/>
          </a:p>
        </p:txBody>
      </p:sp>
      <p:grpSp>
        <p:nvGrpSpPr>
          <p:cNvPr id="146" name="Group 145">
            <a:extLst>
              <a:ext uri="{FF2B5EF4-FFF2-40B4-BE49-F238E27FC236}">
                <a16:creationId xmlns:a16="http://schemas.microsoft.com/office/drawing/2014/main" id="{3C18807D-337B-4596-9898-E34573943E4A}"/>
              </a:ext>
            </a:extLst>
          </p:cNvPr>
          <p:cNvGrpSpPr/>
          <p:nvPr/>
        </p:nvGrpSpPr>
        <p:grpSpPr>
          <a:xfrm>
            <a:off x="152900" y="2354261"/>
            <a:ext cx="2219396" cy="4209014"/>
            <a:chOff x="7960713" y="1018778"/>
            <a:chExt cx="3393529" cy="5207376"/>
          </a:xfrm>
        </p:grpSpPr>
        <p:grpSp>
          <p:nvGrpSpPr>
            <p:cNvPr id="147" name="Group 146">
              <a:extLst>
                <a:ext uri="{FF2B5EF4-FFF2-40B4-BE49-F238E27FC236}">
                  <a16:creationId xmlns:a16="http://schemas.microsoft.com/office/drawing/2014/main" id="{0E06F648-7B56-48EC-8DCE-EB3BBFC168A2}"/>
                </a:ext>
              </a:extLst>
            </p:cNvPr>
            <p:cNvGrpSpPr/>
            <p:nvPr/>
          </p:nvGrpSpPr>
          <p:grpSpPr>
            <a:xfrm>
              <a:off x="7960713" y="1018778"/>
              <a:ext cx="3393529" cy="5207376"/>
              <a:chOff x="9104444" y="1018778"/>
              <a:chExt cx="2847340" cy="5207376"/>
            </a:xfrm>
          </p:grpSpPr>
          <p:sp>
            <p:nvSpPr>
              <p:cNvPr id="149" name="Rectangle 148">
                <a:extLst>
                  <a:ext uri="{FF2B5EF4-FFF2-40B4-BE49-F238E27FC236}">
                    <a16:creationId xmlns:a16="http://schemas.microsoft.com/office/drawing/2014/main" id="{AE72CBF0-9299-40BC-A6B1-A5D43F51323A}"/>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F2168AFB-D298-4B6E-811D-C1FD24D8B4EB}"/>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AAD Seamless SSO </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with PHS or PTA</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en-US" sz="1800" b="0" i="0" u="none" strike="noStrike" kern="1200" cap="none" spc="-42" normalizeH="0" baseline="0" noProof="0" dirty="0">
                  <a:ln>
                    <a:noFill/>
                  </a:ln>
                  <a:solidFill>
                    <a:srgbClr val="FFFFFF"/>
                  </a:solidFill>
                  <a:effectLst/>
                  <a:uLnTx/>
                  <a:uFillTx/>
                  <a:latin typeface="Calibri" panose="020F0502020204030204"/>
                  <a:ea typeface="+mn-ea"/>
                  <a:cs typeface="+mn-cs"/>
                </a:endParaRPr>
              </a:p>
            </p:txBody>
          </p:sp>
          <p:sp>
            <p:nvSpPr>
              <p:cNvPr id="151" name="Rounded Rectangle 26">
                <a:extLst>
                  <a:ext uri="{FF2B5EF4-FFF2-40B4-BE49-F238E27FC236}">
                    <a16:creationId xmlns:a16="http://schemas.microsoft.com/office/drawing/2014/main" id="{0F445D13-DC21-4A3F-8EBD-56D2C97CE4AB}"/>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152" name="Straight Arrow Connector 151">
                <a:extLst>
                  <a:ext uri="{FF2B5EF4-FFF2-40B4-BE49-F238E27FC236}">
                    <a16:creationId xmlns:a16="http://schemas.microsoft.com/office/drawing/2014/main" id="{936EA32C-D259-4B3A-AECA-A49F93BD1031}"/>
                  </a:ext>
                </a:extLst>
              </p:cNvPr>
              <p:cNvCxnSpPr/>
              <p:nvPr/>
            </p:nvCxnSpPr>
            <p:spPr>
              <a:xfrm>
                <a:off x="9770277"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Rounded Rectangle 28">
                <a:extLst>
                  <a:ext uri="{FF2B5EF4-FFF2-40B4-BE49-F238E27FC236}">
                    <a16:creationId xmlns:a16="http://schemas.microsoft.com/office/drawing/2014/main" id="{631D7CE6-DA5B-4E0B-914E-FDAB2195A59B}"/>
                  </a:ext>
                </a:extLst>
              </p:cNvPr>
              <p:cNvSpPr/>
              <p:nvPr/>
            </p:nvSpPr>
            <p:spPr bwMode="auto">
              <a:xfrm>
                <a:off x="9200591" y="3782223"/>
                <a:ext cx="1139372" cy="438912"/>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154" name="Straight Arrow Connector 153">
                <a:extLst>
                  <a:ext uri="{FF2B5EF4-FFF2-40B4-BE49-F238E27FC236}">
                    <a16:creationId xmlns:a16="http://schemas.microsoft.com/office/drawing/2014/main" id="{87D4F5EA-9E13-4C56-8308-6B4F0135CAC5}"/>
                  </a:ext>
                </a:extLst>
              </p:cNvPr>
              <p:cNvCxnSpPr/>
              <p:nvPr/>
            </p:nvCxnSpPr>
            <p:spPr>
              <a:xfrm>
                <a:off x="9770277"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741977E9-CED9-4EFC-837C-99DC42D698A2}"/>
                  </a:ext>
                </a:extLst>
              </p:cNvPr>
              <p:cNvCxnSpPr/>
              <p:nvPr/>
            </p:nvCxnSpPr>
            <p:spPr>
              <a:xfrm>
                <a:off x="1120176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84674EA7-D743-42D3-88E2-092CFA7D87B6}"/>
                  </a:ext>
                </a:extLst>
              </p:cNvPr>
              <p:cNvCxnSpPr/>
              <p:nvPr/>
            </p:nvCxnSpPr>
            <p:spPr>
              <a:xfrm>
                <a:off x="11201763"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879B9CAE-5A4F-41E1-B072-53DEA5A521BC}"/>
                  </a:ext>
                </a:extLst>
              </p:cNvPr>
              <p:cNvSpPr txBox="1"/>
              <p:nvPr/>
            </p:nvSpPr>
            <p:spPr>
              <a:xfrm>
                <a:off x="9200591" y="5081580"/>
                <a:ext cx="2751193" cy="569932"/>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True Single Sign-On (SSO) without </a:t>
                </a: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ADFS</a:t>
                </a:r>
                <a:r>
                  <a:rPr kumimoji="0" lang="en-US" sz="16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 </a:t>
                </a:r>
              </a:p>
            </p:txBody>
          </p:sp>
          <p:grpSp>
            <p:nvGrpSpPr>
              <p:cNvPr id="158" name="Group 157">
                <a:extLst>
                  <a:ext uri="{FF2B5EF4-FFF2-40B4-BE49-F238E27FC236}">
                    <a16:creationId xmlns:a16="http://schemas.microsoft.com/office/drawing/2014/main" id="{F05E4974-06A5-4312-AAA6-70E11A5E5538}"/>
                  </a:ext>
                </a:extLst>
              </p:cNvPr>
              <p:cNvGrpSpPr/>
              <p:nvPr/>
            </p:nvGrpSpPr>
            <p:grpSpPr>
              <a:xfrm>
                <a:off x="9117144" y="1912696"/>
                <a:ext cx="2834640" cy="1076562"/>
                <a:chOff x="245159" y="1950796"/>
                <a:chExt cx="2834640" cy="1076562"/>
              </a:xfrm>
            </p:grpSpPr>
            <p:sp>
              <p:nvSpPr>
                <p:cNvPr id="160" name="Rectangle 75">
                  <a:extLst>
                    <a:ext uri="{FF2B5EF4-FFF2-40B4-BE49-F238E27FC236}">
                      <a16:creationId xmlns:a16="http://schemas.microsoft.com/office/drawing/2014/main" id="{923D5375-CB95-417A-831C-142118FAC8FB}"/>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161" name="Picture 6">
                  <a:extLst>
                    <a:ext uri="{FF2B5EF4-FFF2-40B4-BE49-F238E27FC236}">
                      <a16:creationId xmlns:a16="http://schemas.microsoft.com/office/drawing/2014/main" id="{3425FE8D-5ABC-48D6-840D-FA22582B2C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159" name="Rectangle 158">
                <a:extLst>
                  <a:ext uri="{FF2B5EF4-FFF2-40B4-BE49-F238E27FC236}">
                    <a16:creationId xmlns:a16="http://schemas.microsoft.com/office/drawing/2014/main" id="{F591E22B-B5E5-4BE5-B951-19A9F1A45CCA}"/>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148" name="Rounded Rectangle 23">
              <a:extLst>
                <a:ext uri="{FF2B5EF4-FFF2-40B4-BE49-F238E27FC236}">
                  <a16:creationId xmlns:a16="http://schemas.microsoft.com/office/drawing/2014/main" id="{89B17585-284A-4248-9DE0-0DBB092192BF}"/>
                </a:ext>
              </a:extLst>
            </p:cNvPr>
            <p:cNvSpPr/>
            <p:nvPr/>
          </p:nvSpPr>
          <p:spPr bwMode="auto">
            <a:xfrm>
              <a:off x="9684470" y="3795063"/>
              <a:ext cx="1551757" cy="437122"/>
            </a:xfrm>
            <a:prstGeom prst="roundRect">
              <a:avLst/>
            </a:prstGeom>
            <a:solidFill>
              <a:schemeClr val="accent6">
                <a:lumMod val="75000"/>
              </a:schemeClr>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Kerberos </a:t>
              </a:r>
              <a:r>
                <a:rPr kumimoji="0" lang="en-US" sz="1200" b="0" i="0" u="none" strike="noStrike" kern="0" cap="none" spc="0" normalizeH="0" baseline="0" noProof="0" err="1">
                  <a:ln>
                    <a:solidFill>
                      <a:srgbClr val="FFFFFF">
                        <a:alpha val="0"/>
                      </a:srgbClr>
                    </a:solidFill>
                  </a:ln>
                  <a:solidFill>
                    <a:srgbClr val="FFFFFF"/>
                  </a:solidFill>
                  <a:effectLst/>
                  <a:uLnTx/>
                  <a:uFillTx/>
                  <a:latin typeface="Calibri" panose="020F0502020204030204"/>
                  <a:ea typeface="+mn-ea"/>
                  <a:cs typeface="+mn-cs"/>
                </a:rPr>
                <a:t>AuthN</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3C83A818-8BB9-4DB7-9430-D8FEF0C397D4}"/>
              </a:ext>
            </a:extLst>
          </p:cNvPr>
          <p:cNvGrpSpPr/>
          <p:nvPr/>
        </p:nvGrpSpPr>
        <p:grpSpPr>
          <a:xfrm>
            <a:off x="1783314" y="3588701"/>
            <a:ext cx="564407" cy="565246"/>
            <a:chOff x="1273427" y="3123526"/>
            <a:chExt cx="709560" cy="701011"/>
          </a:xfrm>
          <a:solidFill>
            <a:srgbClr val="006256"/>
          </a:solidFill>
        </p:grpSpPr>
        <p:sp>
          <p:nvSpPr>
            <p:cNvPr id="163" name="Freeform 126">
              <a:extLst>
                <a:ext uri="{FF2B5EF4-FFF2-40B4-BE49-F238E27FC236}">
                  <a16:creationId xmlns:a16="http://schemas.microsoft.com/office/drawing/2014/main" id="{84FF041B-53FE-4C6F-8EBC-7CC4449E211D}"/>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64" name="Oval 163">
              <a:extLst>
                <a:ext uri="{FF2B5EF4-FFF2-40B4-BE49-F238E27FC236}">
                  <a16:creationId xmlns:a16="http://schemas.microsoft.com/office/drawing/2014/main" id="{03AAA374-57DA-4D2B-860A-283AFBBACBA7}"/>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65" name="Oval 164">
              <a:extLst>
                <a:ext uri="{FF2B5EF4-FFF2-40B4-BE49-F238E27FC236}">
                  <a16:creationId xmlns:a16="http://schemas.microsoft.com/office/drawing/2014/main" id="{255F5739-E50A-44DF-A9A6-716A64D3CA38}"/>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66" name="Oval 165">
              <a:extLst>
                <a:ext uri="{FF2B5EF4-FFF2-40B4-BE49-F238E27FC236}">
                  <a16:creationId xmlns:a16="http://schemas.microsoft.com/office/drawing/2014/main" id="{7A287078-BBDC-4A41-9322-C336DC42CE15}"/>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67" name="Oval 166">
              <a:extLst>
                <a:ext uri="{FF2B5EF4-FFF2-40B4-BE49-F238E27FC236}">
                  <a16:creationId xmlns:a16="http://schemas.microsoft.com/office/drawing/2014/main" id="{22BE901C-F1A7-4974-BD8E-1AB524FDA6E9}"/>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68" name="Straight Connector 167">
              <a:extLst>
                <a:ext uri="{FF2B5EF4-FFF2-40B4-BE49-F238E27FC236}">
                  <a16:creationId xmlns:a16="http://schemas.microsoft.com/office/drawing/2014/main" id="{5CB1321E-F1E1-492C-9394-2AAAB446B8FE}"/>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69" name="Straight Connector 168">
              <a:extLst>
                <a:ext uri="{FF2B5EF4-FFF2-40B4-BE49-F238E27FC236}">
                  <a16:creationId xmlns:a16="http://schemas.microsoft.com/office/drawing/2014/main" id="{D7AD3C36-3941-4B6A-951A-E395D01D4170}"/>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70" name="Straight Connector 169">
              <a:extLst>
                <a:ext uri="{FF2B5EF4-FFF2-40B4-BE49-F238E27FC236}">
                  <a16:creationId xmlns:a16="http://schemas.microsoft.com/office/drawing/2014/main" id="{3ED18640-1721-4C75-87B4-0D16C787F58E}"/>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71" name="Straight Connector 170">
              <a:extLst>
                <a:ext uri="{FF2B5EF4-FFF2-40B4-BE49-F238E27FC236}">
                  <a16:creationId xmlns:a16="http://schemas.microsoft.com/office/drawing/2014/main" id="{3A5FC8E0-2402-4CE3-A3A2-ED0135FCF332}"/>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72" name="Straight Connector 171">
              <a:extLst>
                <a:ext uri="{FF2B5EF4-FFF2-40B4-BE49-F238E27FC236}">
                  <a16:creationId xmlns:a16="http://schemas.microsoft.com/office/drawing/2014/main" id="{5AA9FBE0-C330-4470-8C35-18A29A95EBED}"/>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73" name="Group 172">
            <a:extLst>
              <a:ext uri="{FF2B5EF4-FFF2-40B4-BE49-F238E27FC236}">
                <a16:creationId xmlns:a16="http://schemas.microsoft.com/office/drawing/2014/main" id="{B029C1C5-440F-493E-A4F0-E95C980A20DF}"/>
              </a:ext>
            </a:extLst>
          </p:cNvPr>
          <p:cNvGrpSpPr/>
          <p:nvPr/>
        </p:nvGrpSpPr>
        <p:grpSpPr>
          <a:xfrm>
            <a:off x="1838374" y="5143164"/>
            <a:ext cx="596726" cy="475841"/>
            <a:chOff x="191554" y="1562316"/>
            <a:chExt cx="1077282" cy="660995"/>
          </a:xfrm>
        </p:grpSpPr>
        <p:sp>
          <p:nvSpPr>
            <p:cNvPr id="174" name="Freeform 21">
              <a:extLst>
                <a:ext uri="{FF2B5EF4-FFF2-40B4-BE49-F238E27FC236}">
                  <a16:creationId xmlns:a16="http://schemas.microsoft.com/office/drawing/2014/main" id="{C910F9C2-17C5-4F3C-9267-6E3FDCD7FB70}"/>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5" name="Freeform 22">
              <a:extLst>
                <a:ext uri="{FF2B5EF4-FFF2-40B4-BE49-F238E27FC236}">
                  <a16:creationId xmlns:a16="http://schemas.microsoft.com/office/drawing/2014/main" id="{08E29210-90CF-4C43-80B0-278197DD0283}"/>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6" name="Oval 175">
              <a:extLst>
                <a:ext uri="{FF2B5EF4-FFF2-40B4-BE49-F238E27FC236}">
                  <a16:creationId xmlns:a16="http://schemas.microsoft.com/office/drawing/2014/main" id="{B303BD40-8551-409D-9E65-64772E24B781}"/>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7" name="Oval 176">
              <a:extLst>
                <a:ext uri="{FF2B5EF4-FFF2-40B4-BE49-F238E27FC236}">
                  <a16:creationId xmlns:a16="http://schemas.microsoft.com/office/drawing/2014/main" id="{43E1E6F3-3600-4D82-8762-4E8CBAFFB9CB}"/>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8" name="Oval 177">
              <a:extLst>
                <a:ext uri="{FF2B5EF4-FFF2-40B4-BE49-F238E27FC236}">
                  <a16:creationId xmlns:a16="http://schemas.microsoft.com/office/drawing/2014/main" id="{D8DF7962-8D0E-4CED-BDE8-41FCE956812C}"/>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9" name="Oval 178">
              <a:extLst>
                <a:ext uri="{FF2B5EF4-FFF2-40B4-BE49-F238E27FC236}">
                  <a16:creationId xmlns:a16="http://schemas.microsoft.com/office/drawing/2014/main" id="{470060AE-0966-4A83-B658-69B349F67081}"/>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0" name="Oval 179">
              <a:extLst>
                <a:ext uri="{FF2B5EF4-FFF2-40B4-BE49-F238E27FC236}">
                  <a16:creationId xmlns:a16="http://schemas.microsoft.com/office/drawing/2014/main" id="{889A2831-3163-40B4-906A-5129720591C9}"/>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1" name="Oval 180">
              <a:extLst>
                <a:ext uri="{FF2B5EF4-FFF2-40B4-BE49-F238E27FC236}">
                  <a16:creationId xmlns:a16="http://schemas.microsoft.com/office/drawing/2014/main" id="{BDC03580-B3D1-4EAD-9315-F1E48BFC8A90}"/>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2" name="Oval 181">
              <a:extLst>
                <a:ext uri="{FF2B5EF4-FFF2-40B4-BE49-F238E27FC236}">
                  <a16:creationId xmlns:a16="http://schemas.microsoft.com/office/drawing/2014/main" id="{717E3718-8B53-4D0F-A783-EA988692305E}"/>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3" name="Oval 182">
              <a:extLst>
                <a:ext uri="{FF2B5EF4-FFF2-40B4-BE49-F238E27FC236}">
                  <a16:creationId xmlns:a16="http://schemas.microsoft.com/office/drawing/2014/main" id="{3109100D-2FEB-45FF-A069-03DD98A985C4}"/>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4" name="Arc 183">
              <a:extLst>
                <a:ext uri="{FF2B5EF4-FFF2-40B4-BE49-F238E27FC236}">
                  <a16:creationId xmlns:a16="http://schemas.microsoft.com/office/drawing/2014/main" id="{8CB854F1-6984-49AF-A169-EE9202DAF102}"/>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85" name="Arc 184">
              <a:extLst>
                <a:ext uri="{FF2B5EF4-FFF2-40B4-BE49-F238E27FC236}">
                  <a16:creationId xmlns:a16="http://schemas.microsoft.com/office/drawing/2014/main" id="{ED1020E1-FD7A-46E1-915A-08897A479600}"/>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86" name="Arc 185">
              <a:extLst>
                <a:ext uri="{FF2B5EF4-FFF2-40B4-BE49-F238E27FC236}">
                  <a16:creationId xmlns:a16="http://schemas.microsoft.com/office/drawing/2014/main" id="{267CF520-A143-4EDE-BF0D-6C6A45673C83}"/>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187" name="Straight Connector 186">
              <a:extLst>
                <a:ext uri="{FF2B5EF4-FFF2-40B4-BE49-F238E27FC236}">
                  <a16:creationId xmlns:a16="http://schemas.microsoft.com/office/drawing/2014/main" id="{8EED495E-3B58-42D8-86AF-0CEB29FEBAA5}"/>
                </a:ext>
              </a:extLst>
            </p:cNvPr>
            <p:cNvCxnSpPr>
              <a:stCxn id="176" idx="4"/>
              <a:endCxn id="178"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188" name="Oval 187">
              <a:extLst>
                <a:ext uri="{FF2B5EF4-FFF2-40B4-BE49-F238E27FC236}">
                  <a16:creationId xmlns:a16="http://schemas.microsoft.com/office/drawing/2014/main" id="{3C15D7D8-0EA3-463D-A72C-14291CF85670}"/>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89" name="Straight Connector 188">
              <a:extLst>
                <a:ext uri="{FF2B5EF4-FFF2-40B4-BE49-F238E27FC236}">
                  <a16:creationId xmlns:a16="http://schemas.microsoft.com/office/drawing/2014/main" id="{96FEF4CD-83CC-4274-84D3-0CFAB7E63BA1}"/>
                </a:ext>
              </a:extLst>
            </p:cNvPr>
            <p:cNvCxnSpPr>
              <a:stCxn id="177" idx="4"/>
              <a:endCxn id="179"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190" name="Oval 189">
              <a:extLst>
                <a:ext uri="{FF2B5EF4-FFF2-40B4-BE49-F238E27FC236}">
                  <a16:creationId xmlns:a16="http://schemas.microsoft.com/office/drawing/2014/main" id="{2CC9A657-CF93-4FB4-A968-D9E3DF107F83}"/>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1" name="Straight Connector 190">
              <a:extLst>
                <a:ext uri="{FF2B5EF4-FFF2-40B4-BE49-F238E27FC236}">
                  <a16:creationId xmlns:a16="http://schemas.microsoft.com/office/drawing/2014/main" id="{84652773-5EB8-4F3D-A42A-3FD418680C34}"/>
                </a:ext>
              </a:extLst>
            </p:cNvPr>
            <p:cNvCxnSpPr>
              <a:stCxn id="177" idx="3"/>
              <a:endCxn id="182"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192" name="Oval 191">
              <a:extLst>
                <a:ext uri="{FF2B5EF4-FFF2-40B4-BE49-F238E27FC236}">
                  <a16:creationId xmlns:a16="http://schemas.microsoft.com/office/drawing/2014/main" id="{5BEDFDB7-D4E5-49E3-B31D-D1A16BAF7049}"/>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3" name="Straight Connector 192">
              <a:extLst>
                <a:ext uri="{FF2B5EF4-FFF2-40B4-BE49-F238E27FC236}">
                  <a16:creationId xmlns:a16="http://schemas.microsoft.com/office/drawing/2014/main" id="{56D4CB0C-F954-4CA2-AA14-69C943F6FCEC}"/>
                </a:ext>
              </a:extLst>
            </p:cNvPr>
            <p:cNvCxnSpPr>
              <a:stCxn id="176" idx="3"/>
              <a:endCxn id="183"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194" name="Oval 193">
              <a:extLst>
                <a:ext uri="{FF2B5EF4-FFF2-40B4-BE49-F238E27FC236}">
                  <a16:creationId xmlns:a16="http://schemas.microsoft.com/office/drawing/2014/main" id="{27B0A630-7960-4B4D-9D04-9D26D58F35F2}"/>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5" name="Straight Connector 194">
              <a:extLst>
                <a:ext uri="{FF2B5EF4-FFF2-40B4-BE49-F238E27FC236}">
                  <a16:creationId xmlns:a16="http://schemas.microsoft.com/office/drawing/2014/main" id="{56421190-C3A4-4293-834A-F52688355AF4}"/>
                </a:ext>
              </a:extLst>
            </p:cNvPr>
            <p:cNvCxnSpPr>
              <a:stCxn id="188" idx="3"/>
              <a:endCxn id="181"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196" name="Straight Connector 195">
              <a:extLst>
                <a:ext uri="{FF2B5EF4-FFF2-40B4-BE49-F238E27FC236}">
                  <a16:creationId xmlns:a16="http://schemas.microsoft.com/office/drawing/2014/main" id="{97B01804-5D63-4455-AA73-E92E187C4DCF}"/>
                </a:ext>
              </a:extLst>
            </p:cNvPr>
            <p:cNvCxnSpPr>
              <a:stCxn id="190" idx="3"/>
              <a:endCxn id="180" idx="7"/>
            </p:cNvCxnSpPr>
            <p:nvPr/>
          </p:nvCxnSpPr>
          <p:spPr>
            <a:xfrm>
              <a:off x="854365" y="1944153"/>
              <a:ext cx="69252" cy="84716"/>
            </a:xfrm>
            <a:prstGeom prst="line">
              <a:avLst/>
            </a:prstGeom>
            <a:noFill/>
            <a:ln w="9525" cap="flat" cmpd="sng" algn="ctr">
              <a:solidFill>
                <a:srgbClr val="FFFFFF"/>
              </a:solidFill>
              <a:prstDash val="solid"/>
            </a:ln>
            <a:effectLst/>
          </p:spPr>
        </p:cxnSp>
      </p:grpSp>
      <p:grpSp>
        <p:nvGrpSpPr>
          <p:cNvPr id="197" name="Group 196">
            <a:extLst>
              <a:ext uri="{FF2B5EF4-FFF2-40B4-BE49-F238E27FC236}">
                <a16:creationId xmlns:a16="http://schemas.microsoft.com/office/drawing/2014/main" id="{8DB7E333-9CDD-420B-81B4-74DE97D12F57}"/>
              </a:ext>
            </a:extLst>
          </p:cNvPr>
          <p:cNvGrpSpPr/>
          <p:nvPr/>
        </p:nvGrpSpPr>
        <p:grpSpPr>
          <a:xfrm>
            <a:off x="91824" y="4383704"/>
            <a:ext cx="304109" cy="282577"/>
            <a:chOff x="3708933" y="4809995"/>
            <a:chExt cx="661072" cy="632242"/>
          </a:xfrm>
        </p:grpSpPr>
        <p:sp useBgFill="1">
          <p:nvSpPr>
            <p:cNvPr id="198" name="Circle: Hollow 197">
              <a:extLst>
                <a:ext uri="{FF2B5EF4-FFF2-40B4-BE49-F238E27FC236}">
                  <a16:creationId xmlns:a16="http://schemas.microsoft.com/office/drawing/2014/main" id="{DF7BDB0C-B71F-4739-8516-C7012224BD35}"/>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199" name="Freeform 31">
              <a:extLst>
                <a:ext uri="{FF2B5EF4-FFF2-40B4-BE49-F238E27FC236}">
                  <a16:creationId xmlns:a16="http://schemas.microsoft.com/office/drawing/2014/main" id="{8A8AB2AC-2F31-4612-8540-E1D30203D0A7}"/>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cxnSp>
        <p:nvCxnSpPr>
          <p:cNvPr id="200" name="Straight Connector 199">
            <a:extLst>
              <a:ext uri="{FF2B5EF4-FFF2-40B4-BE49-F238E27FC236}">
                <a16:creationId xmlns:a16="http://schemas.microsoft.com/office/drawing/2014/main" id="{BD783D0A-3D87-4C9A-8DDC-BB45C6F5F4AC}"/>
              </a:ext>
            </a:extLst>
          </p:cNvPr>
          <p:cNvCxnSpPr/>
          <p:nvPr/>
        </p:nvCxnSpPr>
        <p:spPr>
          <a:xfrm>
            <a:off x="2469238" y="1527945"/>
            <a:ext cx="0" cy="544399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247B7C95-7031-43CB-A7A5-DE7CF0FB4038}"/>
              </a:ext>
            </a:extLst>
          </p:cNvPr>
          <p:cNvSpPr/>
          <p:nvPr/>
        </p:nvSpPr>
        <p:spPr>
          <a:xfrm>
            <a:off x="8490361" y="1602934"/>
            <a:ext cx="3843512" cy="830997"/>
          </a:xfrm>
          <a:prstGeom prst="rect">
            <a:avLst/>
          </a:prstGeom>
          <a:ln>
            <a:solidFill>
              <a:schemeClr val="tx2"/>
            </a:solidFill>
          </a:ln>
        </p:spPr>
        <p:txBody>
          <a:bodyPr wrap="square">
            <a:spAutoFit/>
          </a:bodyPr>
          <a:lstStyle/>
          <a:p>
            <a:pPr algn="l"/>
            <a:r>
              <a:rPr lang="en-US" sz="1200" b="1" dirty="0"/>
              <a:t>single</a:t>
            </a:r>
            <a:r>
              <a:rPr lang="en-US" sz="1200" dirty="0"/>
              <a:t> sign-on.</a:t>
            </a:r>
          </a:p>
          <a:p>
            <a:pPr algn="l"/>
            <a:r>
              <a:rPr lang="en-US" sz="1200" dirty="0"/>
              <a:t>Domain joined PC on the corporate network can use Kerberos authentication against Azure AD (using effective SSO)</a:t>
            </a:r>
            <a:endParaRPr lang="fr-FR" sz="1200" dirty="0"/>
          </a:p>
        </p:txBody>
      </p:sp>
    </p:spTree>
    <p:extLst>
      <p:ext uri="{BB962C8B-B14F-4D97-AF65-F5344CB8AC3E}">
        <p14:creationId xmlns:p14="http://schemas.microsoft.com/office/powerpoint/2010/main" val="38159185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F2D105-25EB-4FC8-975B-705E9CD6D726}"/>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34</a:t>
            </a:fld>
            <a:endParaRPr lang="en-US" dirty="0"/>
          </a:p>
        </p:txBody>
      </p:sp>
      <p:sp>
        <p:nvSpPr>
          <p:cNvPr id="3" name="Text Placeholder 2">
            <a:extLst>
              <a:ext uri="{FF2B5EF4-FFF2-40B4-BE49-F238E27FC236}">
                <a16:creationId xmlns:a16="http://schemas.microsoft.com/office/drawing/2014/main" id="{2808CCA8-2A72-482B-8480-84F7361D1468}"/>
              </a:ext>
            </a:extLst>
          </p:cNvPr>
          <p:cNvSpPr>
            <a:spLocks noGrp="1"/>
          </p:cNvSpPr>
          <p:nvPr>
            <p:ph type="body" sz="quarter" idx="13"/>
          </p:nvPr>
        </p:nvSpPr>
        <p:spPr/>
        <p:txBody>
          <a:bodyPr/>
          <a:lstStyle/>
          <a:p>
            <a:r>
              <a:rPr lang="en-US" dirty="0"/>
              <a:t>Basics of authentication in Azure AD</a:t>
            </a:r>
            <a:endParaRPr lang="fr-FR" dirty="0"/>
          </a:p>
        </p:txBody>
      </p:sp>
      <p:sp>
        <p:nvSpPr>
          <p:cNvPr id="4" name="TextBox 3">
            <a:extLst>
              <a:ext uri="{FF2B5EF4-FFF2-40B4-BE49-F238E27FC236}">
                <a16:creationId xmlns:a16="http://schemas.microsoft.com/office/drawing/2014/main" id="{5BCF59A3-BD05-47F0-B176-0F05DD75FC34}"/>
              </a:ext>
            </a:extLst>
          </p:cNvPr>
          <p:cNvSpPr txBox="1"/>
          <p:nvPr/>
        </p:nvSpPr>
        <p:spPr>
          <a:xfrm>
            <a:off x="311750" y="1626242"/>
            <a:ext cx="6683656" cy="4893647"/>
          </a:xfrm>
          <a:prstGeom prst="rect">
            <a:avLst/>
          </a:prstGeom>
          <a:noFill/>
        </p:spPr>
        <p:txBody>
          <a:bodyPr wrap="square" rtlCol="0">
            <a:spAutoFit/>
          </a:bodyPr>
          <a:lstStyle/>
          <a:p>
            <a:pPr marL="291436" indent="-291436" algn="l">
              <a:buFont typeface="Wingdings" panose="05000000000000000000" pitchFamily="2" charset="2"/>
              <a:buChar char="§"/>
            </a:pPr>
            <a:r>
              <a:rPr lang="en-US" sz="1600" dirty="0"/>
              <a:t>Azure AD is the </a:t>
            </a:r>
            <a:r>
              <a:rPr lang="en-US" sz="1600" b="1" dirty="0"/>
              <a:t>identity provider</a:t>
            </a:r>
            <a:r>
              <a:rPr lang="en-US" sz="1600" dirty="0"/>
              <a:t> :</a:t>
            </a:r>
          </a:p>
          <a:p>
            <a:pPr marL="831161" lvl="1" indent="-291436" algn="l">
              <a:buFont typeface="Wingdings" panose="05000000000000000000" pitchFamily="2" charset="2"/>
              <a:buChar char="§"/>
            </a:pPr>
            <a:r>
              <a:rPr lang="en-US" sz="1400" dirty="0"/>
              <a:t>responsible </a:t>
            </a:r>
            <a:r>
              <a:rPr lang="en-US" sz="1400" b="1" dirty="0"/>
              <a:t>for verifying the identity of users and applications</a:t>
            </a:r>
            <a:r>
              <a:rPr lang="en-US" sz="1400" dirty="0"/>
              <a:t> that exist in an organization’s directory,</a:t>
            </a:r>
          </a:p>
          <a:p>
            <a:pPr marL="831161" lvl="1" indent="-291436" algn="l">
              <a:buFont typeface="Wingdings" panose="05000000000000000000" pitchFamily="2" charset="2"/>
              <a:buChar char="§"/>
            </a:pPr>
            <a:r>
              <a:rPr lang="en-US" sz="1400" dirty="0"/>
              <a:t>and ultimately </a:t>
            </a:r>
            <a:r>
              <a:rPr lang="en-US" sz="1400" b="1" dirty="0"/>
              <a:t>issuing security tokens </a:t>
            </a:r>
            <a:r>
              <a:rPr lang="en-US" sz="1400" dirty="0"/>
              <a:t>upon successful authentication of those users and applications.</a:t>
            </a:r>
          </a:p>
          <a:p>
            <a:pPr marL="291436" indent="-291436" algn="l">
              <a:buFont typeface="Wingdings" panose="05000000000000000000" pitchFamily="2" charset="2"/>
              <a:buChar char="§"/>
            </a:pPr>
            <a:endParaRPr lang="en-US" sz="1600" dirty="0"/>
          </a:p>
          <a:p>
            <a:pPr marL="291436" indent="-291436" algn="l">
              <a:buFont typeface="Wingdings" panose="05000000000000000000" pitchFamily="2" charset="2"/>
              <a:buChar char="§"/>
            </a:pPr>
            <a:r>
              <a:rPr lang="en-US" sz="1600" dirty="0"/>
              <a:t>An </a:t>
            </a:r>
            <a:r>
              <a:rPr lang="en-US" sz="1600" b="1" dirty="0">
                <a:solidFill>
                  <a:srgbClr val="0070C0"/>
                </a:solidFill>
              </a:rPr>
              <a:t>application</a:t>
            </a:r>
            <a:r>
              <a:rPr lang="en-US" sz="1600" dirty="0"/>
              <a:t> that wants to outsource authentication to Azure AD </a:t>
            </a:r>
            <a:r>
              <a:rPr lang="en-US" sz="1600" b="1" dirty="0">
                <a:solidFill>
                  <a:srgbClr val="0070C0"/>
                </a:solidFill>
              </a:rPr>
              <a:t>must be registered in Azure AD</a:t>
            </a:r>
            <a:r>
              <a:rPr lang="en-US" sz="1600" dirty="0">
                <a:solidFill>
                  <a:srgbClr val="0070C0"/>
                </a:solidFill>
              </a:rPr>
              <a:t>, </a:t>
            </a:r>
            <a:r>
              <a:rPr lang="en-US" sz="1600" dirty="0"/>
              <a:t>which registers and uniquely identifies the app in the directory.</a:t>
            </a:r>
          </a:p>
          <a:p>
            <a:pPr marL="291436" indent="-291436" algn="l">
              <a:buFont typeface="Wingdings" panose="05000000000000000000" pitchFamily="2" charset="2"/>
              <a:buChar char="§"/>
            </a:pPr>
            <a:endParaRPr lang="en-US" sz="1600" dirty="0"/>
          </a:p>
          <a:p>
            <a:pPr marL="291436" indent="-291436" algn="l">
              <a:buFont typeface="Wingdings" panose="05000000000000000000" pitchFamily="2" charset="2"/>
              <a:buChar char="§"/>
            </a:pPr>
            <a:r>
              <a:rPr lang="en-US" sz="1600" dirty="0"/>
              <a:t>Developers can use the open source Azure AD authentication libraries to make authentication easy by handling the protocol details for you. </a:t>
            </a:r>
          </a:p>
          <a:p>
            <a:pPr marL="291436" indent="-291436" algn="l">
              <a:buFont typeface="Wingdings" panose="05000000000000000000" pitchFamily="2" charset="2"/>
              <a:buChar char="§"/>
            </a:pPr>
            <a:endParaRPr lang="es-ES" sz="1600" dirty="0"/>
          </a:p>
          <a:p>
            <a:pPr marL="291436" indent="-291436" algn="l">
              <a:buFont typeface="Wingdings" panose="05000000000000000000" pitchFamily="2" charset="2"/>
              <a:buChar char="§"/>
            </a:pPr>
            <a:r>
              <a:rPr lang="en-US" sz="1600" dirty="0"/>
              <a:t>Once a user has been authenticated, the application must validate the user’s security token to ensure that authentication was successful for the intended parties. </a:t>
            </a:r>
          </a:p>
          <a:p>
            <a:pPr marL="831161" lvl="1" indent="-291436" algn="l">
              <a:buFont typeface="Wingdings" panose="05000000000000000000" pitchFamily="2" charset="2"/>
              <a:buChar char="§"/>
            </a:pPr>
            <a:r>
              <a:rPr lang="en-US" sz="1400" dirty="0"/>
              <a:t>Developers can use the provided authentication libraries to handle validation of any token from Azure AD, including JSON Web Tokens (JWT) or SAML 2.0. </a:t>
            </a:r>
            <a:endParaRPr lang="en-GB" sz="1600" dirty="0"/>
          </a:p>
        </p:txBody>
      </p:sp>
      <p:pic>
        <p:nvPicPr>
          <p:cNvPr id="5" name="Picture 4">
            <a:extLst>
              <a:ext uri="{FF2B5EF4-FFF2-40B4-BE49-F238E27FC236}">
                <a16:creationId xmlns:a16="http://schemas.microsoft.com/office/drawing/2014/main" id="{3280187B-5998-4B59-B3A9-45D189378CB6}"/>
              </a:ext>
            </a:extLst>
          </p:cNvPr>
          <p:cNvPicPr>
            <a:picLocks noChangeAspect="1"/>
          </p:cNvPicPr>
          <p:nvPr/>
        </p:nvPicPr>
        <p:blipFill>
          <a:blip r:embed="rId3"/>
          <a:stretch>
            <a:fillRect/>
          </a:stretch>
        </p:blipFill>
        <p:spPr>
          <a:xfrm>
            <a:off x="7038437" y="2336604"/>
            <a:ext cx="5127218" cy="2321316"/>
          </a:xfrm>
          <a:prstGeom prst="rect">
            <a:avLst/>
          </a:prstGeom>
        </p:spPr>
      </p:pic>
    </p:spTree>
    <p:extLst>
      <p:ext uri="{BB962C8B-B14F-4D97-AF65-F5344CB8AC3E}">
        <p14:creationId xmlns:p14="http://schemas.microsoft.com/office/powerpoint/2010/main" val="19190514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CDC7F6-803F-4ED0-B0C2-4A641176C6D8}"/>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35</a:t>
            </a:fld>
            <a:endParaRPr lang="en-US" dirty="0"/>
          </a:p>
        </p:txBody>
      </p:sp>
      <p:sp>
        <p:nvSpPr>
          <p:cNvPr id="3" name="Text Placeholder 2">
            <a:extLst>
              <a:ext uri="{FF2B5EF4-FFF2-40B4-BE49-F238E27FC236}">
                <a16:creationId xmlns:a16="http://schemas.microsoft.com/office/drawing/2014/main" id="{288DD991-9362-414D-922B-5C6FDF7A6235}"/>
              </a:ext>
            </a:extLst>
          </p:cNvPr>
          <p:cNvSpPr>
            <a:spLocks noGrp="1"/>
          </p:cNvSpPr>
          <p:nvPr>
            <p:ph type="body" sz="quarter" idx="13"/>
          </p:nvPr>
        </p:nvSpPr>
        <p:spPr/>
        <p:txBody>
          <a:bodyPr/>
          <a:lstStyle/>
          <a:p>
            <a:r>
              <a:rPr lang="fr-FR" dirty="0"/>
              <a:t>Client </a:t>
            </a:r>
            <a:r>
              <a:rPr lang="fr-FR" dirty="0" err="1"/>
              <a:t>Authentication</a:t>
            </a:r>
            <a:r>
              <a:rPr lang="fr-FR" dirty="0"/>
              <a:t> flow </a:t>
            </a:r>
          </a:p>
        </p:txBody>
      </p:sp>
      <p:sp>
        <p:nvSpPr>
          <p:cNvPr id="4" name="TextBox 3">
            <a:extLst>
              <a:ext uri="{FF2B5EF4-FFF2-40B4-BE49-F238E27FC236}">
                <a16:creationId xmlns:a16="http://schemas.microsoft.com/office/drawing/2014/main" id="{70F072C4-4484-4FFA-8911-F8E84AA0BB7F}"/>
              </a:ext>
            </a:extLst>
          </p:cNvPr>
          <p:cNvSpPr txBox="1"/>
          <p:nvPr/>
        </p:nvSpPr>
        <p:spPr>
          <a:xfrm>
            <a:off x="144932" y="1605036"/>
            <a:ext cx="11721160" cy="2529923"/>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Arial" panose="020B0604020202020204" pitchFamily="34" charset="0"/>
              <a:buChar char="•"/>
            </a:pPr>
            <a:r>
              <a:rPr lang="fr-FR" sz="1600" dirty="0" err="1">
                <a:gradFill>
                  <a:gsLst>
                    <a:gs pos="2917">
                      <a:schemeClr val="tx1"/>
                    </a:gs>
                    <a:gs pos="30000">
                      <a:schemeClr val="tx1"/>
                    </a:gs>
                  </a:gsLst>
                  <a:lin ang="5400000" scaled="0"/>
                </a:gradFill>
              </a:rPr>
              <a:t>Generaly</a:t>
            </a:r>
            <a:r>
              <a:rPr lang="fr-FR" sz="1600" dirty="0">
                <a:gradFill>
                  <a:gsLst>
                    <a:gs pos="2917">
                      <a:schemeClr val="tx1"/>
                    </a:gs>
                    <a:gs pos="30000">
                      <a:schemeClr val="tx1"/>
                    </a:gs>
                  </a:gsLst>
                  <a:lin ang="5400000" scaled="0"/>
                </a:gradFill>
              </a:rPr>
              <a:t> </a:t>
            </a:r>
            <a:r>
              <a:rPr lang="fr-FR" sz="1600" dirty="0" err="1">
                <a:gradFill>
                  <a:gsLst>
                    <a:gs pos="2917">
                      <a:schemeClr val="tx1"/>
                    </a:gs>
                    <a:gs pos="30000">
                      <a:schemeClr val="tx1"/>
                    </a:gs>
                  </a:gsLst>
                  <a:lin ang="5400000" scaled="0"/>
                </a:gradFill>
              </a:rPr>
              <a:t>speaking</a:t>
            </a:r>
            <a:r>
              <a:rPr lang="fr-FR" sz="1600" dirty="0">
                <a:gradFill>
                  <a:gsLst>
                    <a:gs pos="2917">
                      <a:schemeClr val="tx1"/>
                    </a:gs>
                    <a:gs pos="30000">
                      <a:schemeClr val="tx1"/>
                    </a:gs>
                  </a:gsLst>
                  <a:lin ang="5400000" scaled="0"/>
                </a:gradFill>
              </a:rPr>
              <a:t>, the Azure AD </a:t>
            </a:r>
            <a:r>
              <a:rPr lang="fr-FR" sz="1600" dirty="0" err="1">
                <a:gradFill>
                  <a:gsLst>
                    <a:gs pos="2917">
                      <a:schemeClr val="tx1"/>
                    </a:gs>
                    <a:gs pos="30000">
                      <a:schemeClr val="tx1"/>
                    </a:gs>
                  </a:gsLst>
                  <a:lin ang="5400000" scaled="0"/>
                </a:gradFill>
              </a:rPr>
              <a:t>authentication</a:t>
            </a:r>
            <a:r>
              <a:rPr lang="fr-FR" sz="1600" dirty="0">
                <a:gradFill>
                  <a:gsLst>
                    <a:gs pos="2917">
                      <a:schemeClr val="tx1"/>
                    </a:gs>
                    <a:gs pos="30000">
                      <a:schemeClr val="tx1"/>
                    </a:gs>
                  </a:gsLst>
                  <a:lin ang="5400000" scaled="0"/>
                </a:gradFill>
              </a:rPr>
              <a:t> flow </a:t>
            </a:r>
            <a:r>
              <a:rPr lang="fr-FR" sz="1600" dirty="0" err="1">
                <a:gradFill>
                  <a:gsLst>
                    <a:gs pos="2917">
                      <a:schemeClr val="tx1"/>
                    </a:gs>
                    <a:gs pos="30000">
                      <a:schemeClr val="tx1"/>
                    </a:gs>
                  </a:gsLst>
                  <a:lin ang="5400000" scaled="0"/>
                </a:gradFill>
              </a:rPr>
              <a:t>depends</a:t>
            </a:r>
            <a:r>
              <a:rPr lang="fr-FR" sz="1600" dirty="0">
                <a:gradFill>
                  <a:gsLst>
                    <a:gs pos="2917">
                      <a:schemeClr val="tx1"/>
                    </a:gs>
                    <a:gs pos="30000">
                      <a:schemeClr val="tx1"/>
                    </a:gs>
                  </a:gsLst>
                  <a:lin ang="5400000" scaled="0"/>
                </a:gradFill>
              </a:rPr>
              <a:t> on :</a:t>
            </a:r>
          </a:p>
          <a:p>
            <a:pPr marL="825475" lvl="1" indent="-285750" algn="l">
              <a:lnSpc>
                <a:spcPct val="90000"/>
              </a:lnSpc>
              <a:spcAft>
                <a:spcPts val="600"/>
              </a:spcAft>
              <a:buFont typeface="Arial" panose="020B0604020202020204" pitchFamily="34" charset="0"/>
              <a:buChar char="•"/>
            </a:pPr>
            <a:r>
              <a:rPr lang="fr-FR" sz="1600" dirty="0">
                <a:gradFill>
                  <a:gsLst>
                    <a:gs pos="2917">
                      <a:schemeClr val="tx1"/>
                    </a:gs>
                    <a:gs pos="30000">
                      <a:schemeClr val="tx1"/>
                    </a:gs>
                  </a:gsLst>
                  <a:lin ang="5400000" scaled="0"/>
                </a:gradFill>
              </a:rPr>
              <a:t>The user </a:t>
            </a:r>
            <a:r>
              <a:rPr lang="fr-FR" sz="1600" dirty="0" err="1">
                <a:gradFill>
                  <a:gsLst>
                    <a:gs pos="2917">
                      <a:schemeClr val="tx1"/>
                    </a:gs>
                    <a:gs pos="30000">
                      <a:schemeClr val="tx1"/>
                    </a:gs>
                  </a:gsLst>
                  <a:lin ang="5400000" scaled="0"/>
                </a:gradFill>
              </a:rPr>
              <a:t>sign</a:t>
            </a:r>
            <a:r>
              <a:rPr lang="fr-FR" sz="1600" dirty="0">
                <a:gradFill>
                  <a:gsLst>
                    <a:gs pos="2917">
                      <a:schemeClr val="tx1"/>
                    </a:gs>
                    <a:gs pos="30000">
                      <a:schemeClr val="tx1"/>
                    </a:gs>
                  </a:gsLst>
                  <a:lin ang="5400000" scaled="0"/>
                </a:gradFill>
              </a:rPr>
              <a:t>-in </a:t>
            </a:r>
            <a:r>
              <a:rPr lang="fr-FR" sz="1600" dirty="0" err="1">
                <a:gradFill>
                  <a:gsLst>
                    <a:gs pos="2917">
                      <a:schemeClr val="tx1"/>
                    </a:gs>
                    <a:gs pos="30000">
                      <a:schemeClr val="tx1"/>
                    </a:gs>
                  </a:gsLst>
                  <a:lin ang="5400000" scaled="0"/>
                </a:gradFill>
              </a:rPr>
              <a:t>method</a:t>
            </a:r>
            <a:r>
              <a:rPr lang="fr-FR" sz="1600" dirty="0">
                <a:gradFill>
                  <a:gsLst>
                    <a:gs pos="2917">
                      <a:schemeClr val="tx1"/>
                    </a:gs>
                    <a:gs pos="30000">
                      <a:schemeClr val="tx1"/>
                    </a:gs>
                  </a:gsLst>
                  <a:lin ang="5400000" scaled="0"/>
                </a:gradFill>
              </a:rPr>
              <a:t> </a:t>
            </a:r>
          </a:p>
          <a:p>
            <a:pPr marL="825475" lvl="1" indent="-285750" algn="l">
              <a:lnSpc>
                <a:spcPct val="90000"/>
              </a:lnSpc>
              <a:spcAft>
                <a:spcPts val="600"/>
              </a:spcAft>
              <a:buFont typeface="Arial" panose="020B0604020202020204" pitchFamily="34" charset="0"/>
              <a:buChar char="•"/>
            </a:pPr>
            <a:r>
              <a:rPr lang="fr-FR" sz="1600" dirty="0">
                <a:gradFill>
                  <a:gsLst>
                    <a:gs pos="2917">
                      <a:schemeClr val="tx1"/>
                    </a:gs>
                    <a:gs pos="30000">
                      <a:schemeClr val="tx1"/>
                    </a:gs>
                  </a:gsLst>
                  <a:lin ang="5400000" scaled="0"/>
                </a:gradFill>
              </a:rPr>
              <a:t>The </a:t>
            </a:r>
            <a:r>
              <a:rPr lang="fr-FR" sz="1600" dirty="0" err="1">
                <a:gradFill>
                  <a:gsLst>
                    <a:gs pos="2917">
                      <a:schemeClr val="tx1"/>
                    </a:gs>
                    <a:gs pos="30000">
                      <a:schemeClr val="tx1"/>
                    </a:gs>
                  </a:gsLst>
                  <a:lin ang="5400000" scaled="0"/>
                </a:gradFill>
              </a:rPr>
              <a:t>authentication</a:t>
            </a:r>
            <a:r>
              <a:rPr lang="fr-FR" sz="1600" dirty="0">
                <a:gradFill>
                  <a:gsLst>
                    <a:gs pos="2917">
                      <a:schemeClr val="tx1"/>
                    </a:gs>
                    <a:gs pos="30000">
                      <a:schemeClr val="tx1"/>
                    </a:gs>
                  </a:gsLst>
                  <a:lin ang="5400000" scaled="0"/>
                </a:gradFill>
              </a:rPr>
              <a:t> </a:t>
            </a:r>
            <a:r>
              <a:rPr lang="fr-FR" sz="1600" dirty="0" err="1">
                <a:gradFill>
                  <a:gsLst>
                    <a:gs pos="2917">
                      <a:schemeClr val="tx1"/>
                    </a:gs>
                    <a:gs pos="30000">
                      <a:schemeClr val="tx1"/>
                    </a:gs>
                  </a:gsLst>
                  <a:lin ang="5400000" scaled="0"/>
                </a:gradFill>
              </a:rPr>
              <a:t>protocol</a:t>
            </a:r>
            <a:endParaRPr lang="fr-FR" sz="1600" dirty="0">
              <a:gradFill>
                <a:gsLst>
                  <a:gs pos="2917">
                    <a:schemeClr val="tx1"/>
                  </a:gs>
                  <a:gs pos="30000">
                    <a:schemeClr val="tx1"/>
                  </a:gs>
                </a:gsLst>
                <a:lin ang="5400000" scaled="0"/>
              </a:gradFill>
            </a:endParaRPr>
          </a:p>
          <a:p>
            <a:pPr marL="825475" lvl="1" indent="-285750" algn="l">
              <a:lnSpc>
                <a:spcPct val="90000"/>
              </a:lnSpc>
              <a:spcAft>
                <a:spcPts val="600"/>
              </a:spcAft>
              <a:buFont typeface="Arial" panose="020B0604020202020204" pitchFamily="34" charset="0"/>
              <a:buChar char="•"/>
            </a:pPr>
            <a:r>
              <a:rPr lang="fr-FR" sz="1600" dirty="0">
                <a:gradFill>
                  <a:gsLst>
                    <a:gs pos="2917">
                      <a:schemeClr val="tx1"/>
                    </a:gs>
                    <a:gs pos="30000">
                      <a:schemeClr val="tx1"/>
                    </a:gs>
                  </a:gsLst>
                  <a:lin ang="5400000" scaled="0"/>
                </a:gradFill>
              </a:rPr>
              <a:t>and </a:t>
            </a:r>
            <a:r>
              <a:rPr lang="fr-FR" sz="1600" dirty="0" err="1">
                <a:gradFill>
                  <a:gsLst>
                    <a:gs pos="2917">
                      <a:schemeClr val="tx1"/>
                    </a:gs>
                    <a:gs pos="30000">
                      <a:schemeClr val="tx1"/>
                    </a:gs>
                  </a:gsLst>
                  <a:lin ang="5400000" scaled="0"/>
                </a:gradFill>
              </a:rPr>
              <a:t>also</a:t>
            </a:r>
            <a:r>
              <a:rPr lang="fr-FR" sz="1600" dirty="0">
                <a:gradFill>
                  <a:gsLst>
                    <a:gs pos="2917">
                      <a:schemeClr val="tx1"/>
                    </a:gs>
                    <a:gs pos="30000">
                      <a:schemeClr val="tx1"/>
                    </a:gs>
                  </a:gsLst>
                  <a:lin ang="5400000" scaled="0"/>
                </a:gradFill>
              </a:rPr>
              <a:t> on the client </a:t>
            </a:r>
            <a:r>
              <a:rPr lang="fr-FR" sz="1600" dirty="0" err="1">
                <a:gradFill>
                  <a:gsLst>
                    <a:gs pos="2917">
                      <a:schemeClr val="tx1"/>
                    </a:gs>
                    <a:gs pos="30000">
                      <a:schemeClr val="tx1"/>
                    </a:gs>
                  </a:gsLst>
                  <a:lin ang="5400000" scaled="0"/>
                </a:gradFill>
              </a:rPr>
              <a:t>capabilities</a:t>
            </a:r>
            <a:r>
              <a:rPr lang="fr-FR" sz="1600" dirty="0">
                <a:gradFill>
                  <a:gsLst>
                    <a:gs pos="2917">
                      <a:schemeClr val="tx1"/>
                    </a:gs>
                    <a:gs pos="30000">
                      <a:schemeClr val="tx1"/>
                    </a:gs>
                  </a:gsLst>
                  <a:lin ang="5400000" scaled="0"/>
                </a:gradFill>
              </a:rPr>
              <a:t> (client type/model) to engage the </a:t>
            </a:r>
            <a:r>
              <a:rPr lang="fr-FR" sz="1600" dirty="0" err="1">
                <a:gradFill>
                  <a:gsLst>
                    <a:gs pos="2917">
                      <a:schemeClr val="tx1"/>
                    </a:gs>
                    <a:gs pos="30000">
                      <a:schemeClr val="tx1"/>
                    </a:gs>
                  </a:gsLst>
                  <a:lin ang="5400000" scaled="0"/>
                </a:gradFill>
              </a:rPr>
              <a:t>authentication</a:t>
            </a:r>
            <a:r>
              <a:rPr lang="fr-FR" sz="1600" dirty="0">
                <a:gradFill>
                  <a:gsLst>
                    <a:gs pos="2917">
                      <a:schemeClr val="tx1"/>
                    </a:gs>
                    <a:gs pos="30000">
                      <a:schemeClr val="tx1"/>
                    </a:gs>
                  </a:gsLst>
                  <a:lin ang="5400000" scaled="0"/>
                </a:gradFill>
              </a:rPr>
              <a:t> to the </a:t>
            </a:r>
            <a:r>
              <a:rPr lang="fr-FR" sz="1600" dirty="0" err="1">
                <a:gradFill>
                  <a:gsLst>
                    <a:gs pos="2917">
                      <a:schemeClr val="tx1"/>
                    </a:gs>
                    <a:gs pos="30000">
                      <a:schemeClr val="tx1"/>
                    </a:gs>
                  </a:gsLst>
                  <a:lin ang="5400000" scaled="0"/>
                </a:gradFill>
              </a:rPr>
              <a:t>identity</a:t>
            </a:r>
            <a:r>
              <a:rPr lang="fr-FR" sz="1600" dirty="0">
                <a:gradFill>
                  <a:gsLst>
                    <a:gs pos="2917">
                      <a:schemeClr val="tx1"/>
                    </a:gs>
                    <a:gs pos="30000">
                      <a:schemeClr val="tx1"/>
                    </a:gs>
                  </a:gsLst>
                  <a:lin ang="5400000" scaled="0"/>
                </a:gradFill>
              </a:rPr>
              <a:t> provider (Azure AD or AD FS)</a:t>
            </a:r>
          </a:p>
          <a:p>
            <a:pPr marL="1365199" lvl="2" indent="-285750" algn="l">
              <a:lnSpc>
                <a:spcPct val="90000"/>
              </a:lnSpc>
              <a:spcAft>
                <a:spcPts val="600"/>
              </a:spcAft>
              <a:buFont typeface="Arial" panose="020B0604020202020204" pitchFamily="34" charset="0"/>
              <a:buChar char="•"/>
            </a:pPr>
            <a:r>
              <a:rPr lang="fr-FR" sz="1600" dirty="0">
                <a:gradFill>
                  <a:gsLst>
                    <a:gs pos="2917">
                      <a:schemeClr val="tx1"/>
                    </a:gs>
                    <a:gs pos="30000">
                      <a:schemeClr val="tx1"/>
                    </a:gs>
                  </a:gsLst>
                  <a:lin ang="5400000" scaled="0"/>
                </a:gradFill>
              </a:rPr>
              <a:t>Passive </a:t>
            </a:r>
            <a:r>
              <a:rPr lang="fr-FR" sz="1600" dirty="0" err="1">
                <a:gradFill>
                  <a:gsLst>
                    <a:gs pos="2917">
                      <a:schemeClr val="tx1"/>
                    </a:gs>
                    <a:gs pos="30000">
                      <a:schemeClr val="tx1"/>
                    </a:gs>
                  </a:gsLst>
                  <a:lin ang="5400000" scaled="0"/>
                </a:gradFill>
              </a:rPr>
              <a:t>Authentication</a:t>
            </a:r>
            <a:r>
              <a:rPr lang="fr-FR" sz="1600" dirty="0">
                <a:gradFill>
                  <a:gsLst>
                    <a:gs pos="2917">
                      <a:schemeClr val="tx1"/>
                    </a:gs>
                    <a:gs pos="30000">
                      <a:schemeClr val="tx1"/>
                    </a:gs>
                  </a:gsLst>
                  <a:lin ang="5400000" scaled="0"/>
                </a:gradFill>
              </a:rPr>
              <a:t>  (web browser case)</a:t>
            </a:r>
          </a:p>
          <a:p>
            <a:pPr marL="1365199" lvl="2" indent="-285750" algn="l">
              <a:lnSpc>
                <a:spcPct val="90000"/>
              </a:lnSpc>
              <a:spcAft>
                <a:spcPts val="600"/>
              </a:spcAft>
              <a:buFont typeface="Arial" panose="020B0604020202020204" pitchFamily="34" charset="0"/>
              <a:buChar char="•"/>
            </a:pPr>
            <a:r>
              <a:rPr lang="fr-FR" sz="1600" dirty="0">
                <a:gradFill>
                  <a:gsLst>
                    <a:gs pos="2917">
                      <a:schemeClr val="tx1"/>
                    </a:gs>
                    <a:gs pos="30000">
                      <a:schemeClr val="tx1"/>
                    </a:gs>
                  </a:gsLst>
                  <a:lin ang="5400000" scaled="0"/>
                </a:gradFill>
              </a:rPr>
              <a:t>Active </a:t>
            </a:r>
            <a:r>
              <a:rPr lang="fr-FR" sz="1600" dirty="0" err="1">
                <a:gradFill>
                  <a:gsLst>
                    <a:gs pos="2917">
                      <a:schemeClr val="tx1"/>
                    </a:gs>
                    <a:gs pos="30000">
                      <a:schemeClr val="tx1"/>
                    </a:gs>
                  </a:gsLst>
                  <a:lin ang="5400000" scaled="0"/>
                </a:gradFill>
              </a:rPr>
              <a:t>Authentication</a:t>
            </a:r>
            <a:endParaRPr lang="fr-FR" sz="1600" dirty="0">
              <a:gradFill>
                <a:gsLst>
                  <a:gs pos="2917">
                    <a:schemeClr val="tx1"/>
                  </a:gs>
                  <a:gs pos="30000">
                    <a:schemeClr val="tx1"/>
                  </a:gs>
                </a:gsLst>
                <a:lin ang="5400000" scaled="0"/>
              </a:gradFill>
            </a:endParaRPr>
          </a:p>
          <a:p>
            <a:pPr marL="1365199" lvl="2" indent="-285750" algn="l">
              <a:lnSpc>
                <a:spcPct val="90000"/>
              </a:lnSpc>
              <a:spcAft>
                <a:spcPts val="600"/>
              </a:spcAft>
              <a:buFont typeface="Arial" panose="020B0604020202020204" pitchFamily="34" charset="0"/>
              <a:buChar char="•"/>
            </a:pPr>
            <a:r>
              <a:rPr lang="fr-FR" sz="1600" dirty="0">
                <a:gradFill>
                  <a:gsLst>
                    <a:gs pos="2917">
                      <a:schemeClr val="tx1"/>
                    </a:gs>
                    <a:gs pos="30000">
                      <a:schemeClr val="tx1"/>
                    </a:gs>
                  </a:gsLst>
                  <a:lin ang="5400000" scaled="0"/>
                </a:gradFill>
              </a:rPr>
              <a:t>Modern </a:t>
            </a:r>
            <a:r>
              <a:rPr lang="fr-FR" sz="1600" dirty="0" err="1">
                <a:gradFill>
                  <a:gsLst>
                    <a:gs pos="2917">
                      <a:schemeClr val="tx1"/>
                    </a:gs>
                    <a:gs pos="30000">
                      <a:schemeClr val="tx1"/>
                    </a:gs>
                  </a:gsLst>
                  <a:lin ang="5400000" scaled="0"/>
                </a:gradFill>
              </a:rPr>
              <a:t>Authentication</a:t>
            </a:r>
            <a:r>
              <a:rPr lang="fr-FR" sz="1600" dirty="0">
                <a:gradFill>
                  <a:gsLst>
                    <a:gs pos="2917">
                      <a:schemeClr val="tx1"/>
                    </a:gs>
                    <a:gs pos="30000">
                      <a:schemeClr val="tx1"/>
                    </a:gs>
                  </a:gsLst>
                  <a:lin ang="5400000" scaled="0"/>
                </a:gradFill>
              </a:rPr>
              <a:t>  (</a:t>
            </a:r>
            <a:r>
              <a:rPr lang="en-US" sz="1600" dirty="0">
                <a:gradFill>
                  <a:gsLst>
                    <a:gs pos="2917">
                      <a:schemeClr val="tx1"/>
                    </a:gs>
                    <a:gs pos="30000">
                      <a:schemeClr val="tx1"/>
                    </a:gs>
                  </a:gsLst>
                  <a:lin ang="5400000" scaled="0"/>
                </a:gradFill>
              </a:rPr>
              <a:t>Enables the  Office clients to engage in browser-based authentication)</a:t>
            </a:r>
            <a:endParaRPr lang="fr-FR"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830677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90BD9-31ED-4BB2-BFC7-5EE182BF3453}"/>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36</a:t>
            </a:fld>
            <a:endParaRPr lang="en-US" dirty="0"/>
          </a:p>
        </p:txBody>
      </p:sp>
      <p:sp>
        <p:nvSpPr>
          <p:cNvPr id="3" name="Text Placeholder 2">
            <a:extLst>
              <a:ext uri="{FF2B5EF4-FFF2-40B4-BE49-F238E27FC236}">
                <a16:creationId xmlns:a16="http://schemas.microsoft.com/office/drawing/2014/main" id="{4F7044B8-56B3-4F4C-A3B6-D87DF07C96F6}"/>
              </a:ext>
            </a:extLst>
          </p:cNvPr>
          <p:cNvSpPr>
            <a:spLocks noGrp="1"/>
          </p:cNvSpPr>
          <p:nvPr>
            <p:ph type="body" sz="quarter" idx="13"/>
          </p:nvPr>
        </p:nvSpPr>
        <p:spPr/>
        <p:txBody>
          <a:bodyPr/>
          <a:lstStyle/>
          <a:p>
            <a:r>
              <a:rPr lang="en-US" dirty="0"/>
              <a:t>Modern Authentication clients : ADAL + OAUTH</a:t>
            </a:r>
            <a:endParaRPr lang="fr-FR" dirty="0"/>
          </a:p>
        </p:txBody>
      </p:sp>
      <p:sp>
        <p:nvSpPr>
          <p:cNvPr id="4" name="Rectangle 3">
            <a:extLst>
              <a:ext uri="{FF2B5EF4-FFF2-40B4-BE49-F238E27FC236}">
                <a16:creationId xmlns:a16="http://schemas.microsoft.com/office/drawing/2014/main" id="{9D21B3D6-88C4-4F13-99F5-C1E9921B70AA}"/>
              </a:ext>
            </a:extLst>
          </p:cNvPr>
          <p:cNvSpPr/>
          <p:nvPr/>
        </p:nvSpPr>
        <p:spPr>
          <a:xfrm>
            <a:off x="343610" y="1577043"/>
            <a:ext cx="6606139" cy="5109091"/>
          </a:xfrm>
          <a:prstGeom prst="rect">
            <a:avLst/>
          </a:prstGeom>
        </p:spPr>
        <p:txBody>
          <a:bodyPr wrap="square">
            <a:spAutoFit/>
          </a:bodyPr>
          <a:lstStyle/>
          <a:p>
            <a:pPr marL="285750" indent="-285750" algn="l">
              <a:buFont typeface="Wingdings" panose="05000000000000000000" pitchFamily="2" charset="2"/>
              <a:buChar char="§"/>
            </a:pPr>
            <a:r>
              <a:rPr lang="en-US" sz="1600" b="1" dirty="0"/>
              <a:t>What :</a:t>
            </a:r>
          </a:p>
          <a:p>
            <a:pPr marL="825475" lvl="1" indent="-285750" algn="l">
              <a:buFont typeface="Wingdings" panose="05000000000000000000" pitchFamily="2" charset="2"/>
              <a:buChar char="§"/>
            </a:pPr>
            <a:r>
              <a:rPr lang="en-US" sz="1400" dirty="0"/>
              <a:t>Modern authentication brings Active Directory Authentication Library (ADAL)-based sign-in to Office client apps across platforms. </a:t>
            </a:r>
          </a:p>
          <a:p>
            <a:pPr marL="1365199" lvl="2" indent="-285750" algn="l">
              <a:buFont typeface="Wingdings" panose="05000000000000000000" pitchFamily="2" charset="2"/>
              <a:buChar char="§"/>
            </a:pPr>
            <a:r>
              <a:rPr lang="en-US" sz="1400" b="1" dirty="0"/>
              <a:t>OAuth-based authentication for Office clients against O365</a:t>
            </a:r>
          </a:p>
          <a:p>
            <a:pPr marL="825475" lvl="1" indent="-285750" algn="l">
              <a:buFont typeface="Wingdings" panose="05000000000000000000" pitchFamily="2" charset="2"/>
              <a:buChar char="§"/>
            </a:pPr>
            <a:endParaRPr lang="en-US" sz="1400" b="1" dirty="0"/>
          </a:p>
          <a:p>
            <a:pPr marL="825475" lvl="1" indent="-285750" algn="l">
              <a:buFont typeface="Wingdings" panose="05000000000000000000" pitchFamily="2" charset="2"/>
              <a:buChar char="§"/>
            </a:pPr>
            <a:r>
              <a:rPr lang="en-US" sz="1400" b="1" dirty="0"/>
              <a:t>Enables the Office clients to engage in browser-based authentication</a:t>
            </a:r>
            <a:r>
              <a:rPr lang="en-US" sz="1400" dirty="0"/>
              <a:t>, where the user is directed to a web page from the identity provider to authenticate</a:t>
            </a:r>
          </a:p>
          <a:p>
            <a:pPr marL="825475" lvl="1" indent="-285750" algn="l">
              <a:buFont typeface="Wingdings" panose="05000000000000000000" pitchFamily="2" charset="2"/>
              <a:buChar char="§"/>
            </a:pPr>
            <a:r>
              <a:rPr lang="en-US" sz="1400" dirty="0"/>
              <a:t>Currently available in Office 365 however “opt-in” is service specific (SharePoint, Exchange, Skype, </a:t>
            </a:r>
            <a:r>
              <a:rPr lang="en-US" sz="1400" dirty="0" err="1"/>
              <a:t>etc</a:t>
            </a:r>
            <a:r>
              <a:rPr lang="en-US" sz="1400" dirty="0"/>
              <a:t>)</a:t>
            </a:r>
          </a:p>
          <a:p>
            <a:pPr marL="825475" lvl="1" indent="-285750" algn="l">
              <a:buFont typeface="Wingdings" panose="05000000000000000000" pitchFamily="2" charset="2"/>
              <a:buChar char="§"/>
            </a:pPr>
            <a:r>
              <a:rPr lang="en-US" sz="1400" dirty="0"/>
              <a:t>Enabled by default for tenants created after summer 2017.</a:t>
            </a:r>
          </a:p>
          <a:p>
            <a:pPr marL="285750" indent="-285750" algn="l">
              <a:buFont typeface="Wingdings" panose="05000000000000000000" pitchFamily="2" charset="2"/>
              <a:buChar char="§"/>
            </a:pPr>
            <a:r>
              <a:rPr lang="en-US" sz="1600" b="1" dirty="0"/>
              <a:t>Why</a:t>
            </a:r>
            <a:r>
              <a:rPr lang="en-US" sz="1600" dirty="0"/>
              <a:t> </a:t>
            </a:r>
          </a:p>
          <a:p>
            <a:pPr marL="825475" lvl="1" indent="-285750" algn="l">
              <a:buFont typeface="Wingdings" panose="05000000000000000000" pitchFamily="2" charset="2"/>
              <a:buChar char="§"/>
            </a:pPr>
            <a:r>
              <a:rPr lang="en-US" sz="1400" dirty="0"/>
              <a:t>Prerequisite for Azure multi-factor authentication (MFA) for Office client applications.</a:t>
            </a:r>
          </a:p>
          <a:p>
            <a:pPr marL="825475" lvl="1" indent="-285750" algn="l">
              <a:buFont typeface="Wingdings" panose="05000000000000000000" pitchFamily="2" charset="2"/>
              <a:buChar char="§"/>
            </a:pPr>
            <a:r>
              <a:rPr lang="en-US" sz="1400" dirty="0"/>
              <a:t>Authentication can all take place inside of the corporate network.</a:t>
            </a:r>
          </a:p>
          <a:p>
            <a:pPr marL="825475" lvl="1" indent="-285750" algn="l">
              <a:buFont typeface="Wingdings" panose="05000000000000000000" pitchFamily="2" charset="2"/>
              <a:buChar char="§"/>
            </a:pPr>
            <a:r>
              <a:rPr lang="en-US" sz="1400" dirty="0"/>
              <a:t>Eliminates the need for basic credentials. No more sending username/password in clear text over SSL to the cloud.</a:t>
            </a:r>
          </a:p>
          <a:p>
            <a:pPr marL="825475" lvl="1" indent="-285750" algn="l">
              <a:buFont typeface="Wingdings" panose="05000000000000000000" pitchFamily="2" charset="2"/>
              <a:buChar char="§"/>
            </a:pPr>
            <a:r>
              <a:rPr lang="en-US" sz="1400" dirty="0"/>
              <a:t>Reduces the amount of authentication requests sent to the federation provider.</a:t>
            </a:r>
          </a:p>
          <a:p>
            <a:pPr marL="825475" lvl="1" indent="-285750" algn="l">
              <a:buFont typeface="Wingdings" panose="05000000000000000000" pitchFamily="2" charset="2"/>
              <a:buChar char="§"/>
            </a:pPr>
            <a:r>
              <a:rPr lang="en-US" sz="1400" dirty="0"/>
              <a:t>Employee leaves company scenario.</a:t>
            </a:r>
          </a:p>
          <a:p>
            <a:pPr marL="825475" lvl="1" indent="-285750" algn="l">
              <a:buFont typeface="Wingdings" panose="05000000000000000000" pitchFamily="2" charset="2"/>
              <a:buChar char="§"/>
            </a:pPr>
            <a:r>
              <a:rPr lang="en-US" sz="1400" dirty="0"/>
              <a:t>Legacy Authentication can coexist with Modern Authentication.</a:t>
            </a:r>
          </a:p>
          <a:p>
            <a:pPr marL="825475" lvl="1" indent="-285750" algn="l">
              <a:buFont typeface="Wingdings" panose="05000000000000000000" pitchFamily="2" charset="2"/>
              <a:buChar char="§"/>
            </a:pPr>
            <a:r>
              <a:rPr lang="en-US" sz="1400" dirty="0"/>
              <a:t>Compatible with most 3rd party IDPs.</a:t>
            </a:r>
          </a:p>
          <a:p>
            <a:pPr marL="825475" lvl="1" indent="-285750" algn="l">
              <a:buFont typeface="Wingdings" panose="05000000000000000000" pitchFamily="2" charset="2"/>
              <a:buChar char="§"/>
            </a:pPr>
            <a:r>
              <a:rPr lang="en-US" sz="1400" dirty="0"/>
              <a:t>Supported across multiple platforms:</a:t>
            </a:r>
            <a:r>
              <a:rPr lang="en-US" sz="1400" b="1" dirty="0"/>
              <a:t> iOS, OS X, Android, Windows</a:t>
            </a:r>
          </a:p>
        </p:txBody>
      </p:sp>
      <p:sp>
        <p:nvSpPr>
          <p:cNvPr id="5" name="Rectangle 4">
            <a:extLst>
              <a:ext uri="{FF2B5EF4-FFF2-40B4-BE49-F238E27FC236}">
                <a16:creationId xmlns:a16="http://schemas.microsoft.com/office/drawing/2014/main" id="{3C9B418B-10D6-4473-832A-7A2DAA98FAEF}"/>
              </a:ext>
            </a:extLst>
          </p:cNvPr>
          <p:cNvSpPr/>
          <p:nvPr/>
        </p:nvSpPr>
        <p:spPr>
          <a:xfrm>
            <a:off x="7315505" y="1759921"/>
            <a:ext cx="4680357" cy="4308872"/>
          </a:xfrm>
          <a:prstGeom prst="rect">
            <a:avLst/>
          </a:prstGeom>
        </p:spPr>
        <p:txBody>
          <a:bodyPr wrap="square">
            <a:spAutoFit/>
          </a:bodyPr>
          <a:lstStyle/>
          <a:p>
            <a:pPr marL="285750" indent="-285750" algn="l">
              <a:buFont typeface="Wingdings" panose="05000000000000000000" pitchFamily="2" charset="2"/>
              <a:buChar char="§"/>
            </a:pPr>
            <a:r>
              <a:rPr lang="en-US" sz="1600" b="1" dirty="0"/>
              <a:t>(</a:t>
            </a:r>
            <a:r>
              <a:rPr lang="en-US" sz="1600" b="1" dirty="0" err="1"/>
              <a:t>Oauth</a:t>
            </a:r>
            <a:r>
              <a:rPr lang="en-US" sz="1600" b="1" dirty="0"/>
              <a:t>) Token based </a:t>
            </a:r>
          </a:p>
          <a:p>
            <a:pPr marL="825475" lvl="1" indent="-285750" algn="l">
              <a:buFont typeface="Wingdings" panose="05000000000000000000" pitchFamily="2" charset="2"/>
              <a:buChar char="§"/>
            </a:pPr>
            <a:r>
              <a:rPr lang="en-US" sz="1600" dirty="0"/>
              <a:t>Bearer / Access token</a:t>
            </a:r>
          </a:p>
          <a:p>
            <a:pPr marL="1365199" lvl="2" indent="-285750" algn="l">
              <a:buFont typeface="Wingdings" panose="05000000000000000000" pitchFamily="2" charset="2"/>
              <a:buChar char="§"/>
            </a:pPr>
            <a:r>
              <a:rPr lang="en-US" sz="1400" dirty="0"/>
              <a:t>Valid for 1 hour</a:t>
            </a:r>
          </a:p>
          <a:p>
            <a:pPr marL="1365199" lvl="2" indent="-285750" algn="l">
              <a:buFont typeface="Wingdings" panose="05000000000000000000" pitchFamily="2" charset="2"/>
              <a:buChar char="§"/>
            </a:pPr>
            <a:r>
              <a:rPr lang="en-US" sz="1400" dirty="0"/>
              <a:t>Used to access service</a:t>
            </a:r>
          </a:p>
          <a:p>
            <a:pPr marL="1365199" lvl="2" indent="-285750" algn="l">
              <a:buFont typeface="Wingdings" panose="05000000000000000000" pitchFamily="2" charset="2"/>
              <a:buChar char="§"/>
            </a:pPr>
            <a:r>
              <a:rPr lang="en-US" sz="1400" dirty="0"/>
              <a:t>URL specific</a:t>
            </a:r>
          </a:p>
          <a:p>
            <a:pPr marL="1365199" lvl="2" indent="-285750" algn="l">
              <a:buFont typeface="Wingdings" panose="05000000000000000000" pitchFamily="2" charset="2"/>
              <a:buChar char="§"/>
            </a:pPr>
            <a:r>
              <a:rPr lang="en-US" sz="1400" dirty="0"/>
              <a:t>Granted by Azure AD (login.windows.net)</a:t>
            </a:r>
          </a:p>
          <a:p>
            <a:pPr marL="825475" lvl="1" indent="-285750" algn="l">
              <a:buFont typeface="Wingdings" panose="05000000000000000000" pitchFamily="2" charset="2"/>
              <a:buChar char="§"/>
            </a:pPr>
            <a:r>
              <a:rPr lang="en-US" sz="1600" dirty="0"/>
              <a:t>Refresh token</a:t>
            </a:r>
          </a:p>
          <a:p>
            <a:pPr marL="1365199" lvl="2" indent="-285750" algn="l">
              <a:buFont typeface="Wingdings" panose="05000000000000000000" pitchFamily="2" charset="2"/>
              <a:buChar char="§"/>
            </a:pPr>
            <a:r>
              <a:rPr lang="en-US" sz="1400" dirty="0"/>
              <a:t>Valid for 14 – 90 DAYS</a:t>
            </a:r>
          </a:p>
          <a:p>
            <a:pPr marL="1365199" lvl="2" indent="-285750" algn="l">
              <a:buFont typeface="Wingdings" panose="05000000000000000000" pitchFamily="2" charset="2"/>
              <a:buChar char="§"/>
            </a:pPr>
            <a:r>
              <a:rPr lang="en-US" sz="1400" dirty="0"/>
              <a:t>Used to request a new access token</a:t>
            </a:r>
          </a:p>
          <a:p>
            <a:pPr marL="1365199" lvl="2" indent="-285750" algn="l">
              <a:buFont typeface="Wingdings" panose="05000000000000000000" pitchFamily="2" charset="2"/>
              <a:buChar char="§"/>
            </a:pPr>
            <a:r>
              <a:rPr lang="en-US" sz="1400" dirty="0"/>
              <a:t>Good for all of Azure AD  for specific UPN/Identity</a:t>
            </a:r>
          </a:p>
          <a:p>
            <a:pPr marL="1365199" lvl="2" indent="-285750" algn="l">
              <a:buFont typeface="Wingdings" panose="05000000000000000000" pitchFamily="2" charset="2"/>
              <a:buChar char="§"/>
            </a:pPr>
            <a:r>
              <a:rPr lang="en-US" sz="1400" dirty="0"/>
              <a:t>Granted by Azure AD (login.windows.net)</a:t>
            </a:r>
          </a:p>
          <a:p>
            <a:pPr marL="1365199" lvl="2" indent="-285750" algn="l">
              <a:buFont typeface="Wingdings" panose="05000000000000000000" pitchFamily="2" charset="2"/>
              <a:buChar char="§"/>
            </a:pPr>
            <a:r>
              <a:rPr lang="en-US" sz="1600" dirty="0"/>
              <a:t>Can be revoked</a:t>
            </a:r>
          </a:p>
          <a:p>
            <a:pPr marL="1904924" lvl="3" indent="-285750" algn="l">
              <a:buFont typeface="Wingdings" panose="05000000000000000000" pitchFamily="2" charset="2"/>
              <a:buChar char="§"/>
            </a:pPr>
            <a:r>
              <a:rPr lang="en-US" sz="1400" dirty="0"/>
              <a:t>Password change</a:t>
            </a:r>
          </a:p>
          <a:p>
            <a:pPr marL="1904924" lvl="3" indent="-285750" algn="l">
              <a:buFont typeface="Wingdings" panose="05000000000000000000" pitchFamily="2" charset="2"/>
              <a:buChar char="§"/>
            </a:pPr>
            <a:r>
              <a:rPr lang="en-US" sz="1400" dirty="0"/>
              <a:t>Account disablement</a:t>
            </a:r>
          </a:p>
          <a:p>
            <a:pPr marL="1904924" lvl="3" indent="-285750" algn="l">
              <a:buFont typeface="Wingdings" panose="05000000000000000000" pitchFamily="2" charset="2"/>
              <a:buChar char="§"/>
            </a:pPr>
            <a:r>
              <a:rPr lang="en-US" sz="1400" dirty="0"/>
              <a:t>Etc.</a:t>
            </a:r>
          </a:p>
          <a:p>
            <a:pPr marL="1904924" lvl="3" indent="-285750" algn="l">
              <a:buFont typeface="Wingdings" panose="05000000000000000000" pitchFamily="2" charset="2"/>
              <a:buChar char="§"/>
            </a:pPr>
            <a:r>
              <a:rPr lang="en-US" sz="1400" dirty="0"/>
              <a:t>Will trigger new auth sequenc</a:t>
            </a:r>
            <a:r>
              <a:rPr lang="en-US" sz="1200" dirty="0"/>
              <a:t>e</a:t>
            </a:r>
            <a:endParaRPr lang="en-US" sz="1800" dirty="0"/>
          </a:p>
        </p:txBody>
      </p:sp>
      <p:sp>
        <p:nvSpPr>
          <p:cNvPr id="6" name="Rectangle 5">
            <a:extLst>
              <a:ext uri="{FF2B5EF4-FFF2-40B4-BE49-F238E27FC236}">
                <a16:creationId xmlns:a16="http://schemas.microsoft.com/office/drawing/2014/main" id="{DEAFAE1E-05DE-417F-90ED-EE69098A8995}"/>
              </a:ext>
            </a:extLst>
          </p:cNvPr>
          <p:cNvSpPr/>
          <p:nvPr/>
        </p:nvSpPr>
        <p:spPr>
          <a:xfrm>
            <a:off x="7963013" y="6430930"/>
            <a:ext cx="3648853" cy="461665"/>
          </a:xfrm>
          <a:prstGeom prst="rect">
            <a:avLst/>
          </a:prstGeom>
        </p:spPr>
        <p:txBody>
          <a:bodyPr wrap="square">
            <a:spAutoFit/>
          </a:bodyPr>
          <a:lstStyle/>
          <a:p>
            <a:pPr algn="l"/>
            <a:r>
              <a:rPr lang="en-US" sz="1200" b="1" dirty="0"/>
              <a:t>Important </a:t>
            </a:r>
            <a:r>
              <a:rPr lang="en-US" sz="1200" dirty="0"/>
              <a:t>: With Modern Auth, office clients look like “browser traffic” to on-prem STS (ADFS)</a:t>
            </a:r>
            <a:endParaRPr lang="en-US" sz="1200" b="1" dirty="0"/>
          </a:p>
        </p:txBody>
      </p:sp>
    </p:spTree>
    <p:extLst>
      <p:ext uri="{BB962C8B-B14F-4D97-AF65-F5344CB8AC3E}">
        <p14:creationId xmlns:p14="http://schemas.microsoft.com/office/powerpoint/2010/main" val="6529421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17ECEE-FF59-4434-9021-7078CDAA91F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37</a:t>
            </a:fld>
            <a:endParaRPr lang="en-US" dirty="0"/>
          </a:p>
        </p:txBody>
      </p:sp>
      <p:sp>
        <p:nvSpPr>
          <p:cNvPr id="3" name="Text Placeholder 2">
            <a:extLst>
              <a:ext uri="{FF2B5EF4-FFF2-40B4-BE49-F238E27FC236}">
                <a16:creationId xmlns:a16="http://schemas.microsoft.com/office/drawing/2014/main" id="{6348FF72-F5CB-4D3A-91BB-2C015D67E34A}"/>
              </a:ext>
            </a:extLst>
          </p:cNvPr>
          <p:cNvSpPr>
            <a:spLocks noGrp="1"/>
          </p:cNvSpPr>
          <p:nvPr>
            <p:ph type="body" sz="quarter" idx="13"/>
          </p:nvPr>
        </p:nvSpPr>
        <p:spPr/>
        <p:txBody>
          <a:bodyPr/>
          <a:lstStyle/>
          <a:p>
            <a:r>
              <a:rPr lang="en-US" dirty="0"/>
              <a:t>Basic vs Modern Authentication (outlook client example)</a:t>
            </a:r>
            <a:endParaRPr lang="fr-FR" dirty="0"/>
          </a:p>
        </p:txBody>
      </p:sp>
      <p:pic>
        <p:nvPicPr>
          <p:cNvPr id="6" name="Picture 5">
            <a:extLst>
              <a:ext uri="{FF2B5EF4-FFF2-40B4-BE49-F238E27FC236}">
                <a16:creationId xmlns:a16="http://schemas.microsoft.com/office/drawing/2014/main" id="{CB603675-BD41-42CB-AED3-C662887488DA}"/>
              </a:ext>
            </a:extLst>
          </p:cNvPr>
          <p:cNvPicPr>
            <a:picLocks noChangeAspect="1"/>
          </p:cNvPicPr>
          <p:nvPr/>
        </p:nvPicPr>
        <p:blipFill>
          <a:blip r:embed="rId3"/>
          <a:stretch>
            <a:fillRect/>
          </a:stretch>
        </p:blipFill>
        <p:spPr>
          <a:xfrm>
            <a:off x="549019" y="1818577"/>
            <a:ext cx="5243276" cy="2255777"/>
          </a:xfrm>
          <a:prstGeom prst="rect">
            <a:avLst/>
          </a:prstGeom>
        </p:spPr>
      </p:pic>
      <p:pic>
        <p:nvPicPr>
          <p:cNvPr id="7" name="Picture 6">
            <a:extLst>
              <a:ext uri="{FF2B5EF4-FFF2-40B4-BE49-F238E27FC236}">
                <a16:creationId xmlns:a16="http://schemas.microsoft.com/office/drawing/2014/main" id="{1B1DBBA8-60BD-4512-B15A-84AFFFE7947A}"/>
              </a:ext>
            </a:extLst>
          </p:cNvPr>
          <p:cNvPicPr>
            <a:picLocks noChangeAspect="1"/>
          </p:cNvPicPr>
          <p:nvPr/>
        </p:nvPicPr>
        <p:blipFill>
          <a:blip r:embed="rId4"/>
          <a:stretch>
            <a:fillRect/>
          </a:stretch>
        </p:blipFill>
        <p:spPr>
          <a:xfrm>
            <a:off x="6404641" y="1804950"/>
            <a:ext cx="5068648" cy="2269404"/>
          </a:xfrm>
          <a:prstGeom prst="rect">
            <a:avLst/>
          </a:prstGeom>
        </p:spPr>
      </p:pic>
      <p:sp>
        <p:nvSpPr>
          <p:cNvPr id="8" name="Oval 7">
            <a:extLst>
              <a:ext uri="{FF2B5EF4-FFF2-40B4-BE49-F238E27FC236}">
                <a16:creationId xmlns:a16="http://schemas.microsoft.com/office/drawing/2014/main" id="{D81159CB-7B9A-40B6-B9D3-3981A668B926}"/>
              </a:ext>
            </a:extLst>
          </p:cNvPr>
          <p:cNvSpPr/>
          <p:nvPr/>
        </p:nvSpPr>
        <p:spPr bwMode="auto">
          <a:xfrm>
            <a:off x="2377799" y="3840849"/>
            <a:ext cx="1188707" cy="274317"/>
          </a:xfrm>
          <a:prstGeom prst="ellipse">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E649678-51F4-48A0-80BB-C113B2C51146}"/>
              </a:ext>
            </a:extLst>
          </p:cNvPr>
          <p:cNvSpPr/>
          <p:nvPr/>
        </p:nvSpPr>
        <p:spPr bwMode="auto">
          <a:xfrm>
            <a:off x="8116346" y="3864879"/>
            <a:ext cx="1188707" cy="274317"/>
          </a:xfrm>
          <a:prstGeom prst="ellipse">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EE9BA24-3D03-47E7-81AB-CC87887EB09A}"/>
              </a:ext>
            </a:extLst>
          </p:cNvPr>
          <p:cNvSpPr/>
          <p:nvPr/>
        </p:nvSpPr>
        <p:spPr>
          <a:xfrm>
            <a:off x="6382871" y="4434283"/>
            <a:ext cx="5559054" cy="1384995"/>
          </a:xfrm>
          <a:prstGeom prst="rect">
            <a:avLst/>
          </a:prstGeom>
        </p:spPr>
        <p:txBody>
          <a:bodyPr wrap="square">
            <a:spAutoFit/>
          </a:bodyPr>
          <a:lstStyle/>
          <a:p>
            <a:pPr marL="285750" indent="-285750" algn="l">
              <a:buFont typeface="Wingdings" panose="05000000000000000000" pitchFamily="2" charset="2"/>
              <a:buChar char="§"/>
            </a:pPr>
            <a:r>
              <a:rPr lang="en-US" sz="1400" b="1" dirty="0"/>
              <a:t>Modern Authentication (ADAL):</a:t>
            </a:r>
            <a:r>
              <a:rPr lang="en-US" sz="1400" dirty="0"/>
              <a:t> </a:t>
            </a:r>
            <a:br>
              <a:rPr lang="en-US" sz="1400" dirty="0"/>
            </a:br>
            <a:r>
              <a:rPr lang="en-US" sz="1400" dirty="0"/>
              <a:t>Outlook communicates directly with the customer’s identity provider and no longer relies on Exchange Online proxying the credentials for authentication</a:t>
            </a:r>
          </a:p>
          <a:p>
            <a:pPr marL="742950" lvl="1" indent="-285750" algn="l">
              <a:buFont typeface="Wingdings" panose="05000000000000000000" pitchFamily="2" charset="2"/>
              <a:buChar char="§"/>
            </a:pPr>
            <a:r>
              <a:rPr lang="en-US" sz="1400" dirty="0"/>
              <a:t>ADAL uses OAuth  standards and is supported on multiple platforms, including OS X, iOS, Android, and Windows. </a:t>
            </a:r>
          </a:p>
        </p:txBody>
      </p:sp>
      <p:cxnSp>
        <p:nvCxnSpPr>
          <p:cNvPr id="5" name="Straight Connector 4">
            <a:extLst>
              <a:ext uri="{FF2B5EF4-FFF2-40B4-BE49-F238E27FC236}">
                <a16:creationId xmlns:a16="http://schemas.microsoft.com/office/drawing/2014/main" id="{3FB2303C-739E-4FFB-8F38-783981B71548}"/>
              </a:ext>
            </a:extLst>
          </p:cNvPr>
          <p:cNvCxnSpPr/>
          <p:nvPr/>
        </p:nvCxnSpPr>
        <p:spPr>
          <a:xfrm>
            <a:off x="6035359" y="1818577"/>
            <a:ext cx="0" cy="4689298"/>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CEA2269-D706-4B46-863B-4F9BBDBA221E}"/>
              </a:ext>
            </a:extLst>
          </p:cNvPr>
          <p:cNvSpPr/>
          <p:nvPr/>
        </p:nvSpPr>
        <p:spPr>
          <a:xfrm>
            <a:off x="328006" y="4434283"/>
            <a:ext cx="5464289" cy="1169551"/>
          </a:xfrm>
          <a:prstGeom prst="rect">
            <a:avLst/>
          </a:prstGeom>
        </p:spPr>
        <p:txBody>
          <a:bodyPr wrap="square">
            <a:spAutoFit/>
          </a:bodyPr>
          <a:lstStyle/>
          <a:p>
            <a:pPr marL="285750" indent="-285750" algn="l">
              <a:buFont typeface="Arial" panose="020B0604020202020204" pitchFamily="34" charset="0"/>
              <a:buChar char="•"/>
            </a:pPr>
            <a:r>
              <a:rPr lang="en-US" sz="1400" b="1" dirty="0"/>
              <a:t>Basic Authentication</a:t>
            </a:r>
            <a:r>
              <a:rPr lang="en-US" sz="1400" dirty="0"/>
              <a:t>: </a:t>
            </a:r>
            <a:br>
              <a:rPr lang="en-US" sz="1400" dirty="0"/>
            </a:br>
            <a:r>
              <a:rPr lang="en-US" sz="1400" dirty="0"/>
              <a:t>Outlook connects to Exchange Online using Basic authentication over HTTPS, which requires the credentials to be passed anytime a connection is made. Then Exchange Online proxying the credentials for authentication …</a:t>
            </a:r>
          </a:p>
        </p:txBody>
      </p:sp>
    </p:spTree>
    <p:extLst>
      <p:ext uri="{BB962C8B-B14F-4D97-AF65-F5344CB8AC3E}">
        <p14:creationId xmlns:p14="http://schemas.microsoft.com/office/powerpoint/2010/main" val="270283980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0A85B-1E02-4ECF-A4C0-60AD1FF01547}"/>
              </a:ext>
            </a:extLst>
          </p:cNvPr>
          <p:cNvSpPr/>
          <p:nvPr/>
        </p:nvSpPr>
        <p:spPr bwMode="auto">
          <a:xfrm>
            <a:off x="1829165" y="1556971"/>
            <a:ext cx="7132242" cy="4895504"/>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Slide Number Placeholder 1">
            <a:extLst>
              <a:ext uri="{FF2B5EF4-FFF2-40B4-BE49-F238E27FC236}">
                <a16:creationId xmlns:a16="http://schemas.microsoft.com/office/drawing/2014/main" id="{11C44BF3-386A-44EA-A55D-DFB41D841852}"/>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38</a:t>
            </a:fld>
            <a:endParaRPr lang="en-US" dirty="0"/>
          </a:p>
        </p:txBody>
      </p:sp>
      <p:sp>
        <p:nvSpPr>
          <p:cNvPr id="3" name="Text Placeholder 2">
            <a:extLst>
              <a:ext uri="{FF2B5EF4-FFF2-40B4-BE49-F238E27FC236}">
                <a16:creationId xmlns:a16="http://schemas.microsoft.com/office/drawing/2014/main" id="{316E67E9-58E6-432C-80EE-EAE9F9F4E8F7}"/>
              </a:ext>
            </a:extLst>
          </p:cNvPr>
          <p:cNvSpPr>
            <a:spLocks noGrp="1"/>
          </p:cNvSpPr>
          <p:nvPr>
            <p:ph type="body" sz="quarter" idx="13"/>
          </p:nvPr>
        </p:nvSpPr>
        <p:spPr/>
        <p:txBody>
          <a:bodyPr/>
          <a:lstStyle/>
          <a:p>
            <a:r>
              <a:rPr lang="fr-FR" dirty="0"/>
              <a:t>Modern </a:t>
            </a:r>
            <a:r>
              <a:rPr lang="fr-FR" dirty="0" err="1"/>
              <a:t>Authentication</a:t>
            </a:r>
            <a:r>
              <a:rPr lang="fr-FR" dirty="0"/>
              <a:t> Flow - basics</a:t>
            </a:r>
          </a:p>
        </p:txBody>
      </p:sp>
      <p:pic>
        <p:nvPicPr>
          <p:cNvPr id="5" name="Picture 4">
            <a:extLst>
              <a:ext uri="{FF2B5EF4-FFF2-40B4-BE49-F238E27FC236}">
                <a16:creationId xmlns:a16="http://schemas.microsoft.com/office/drawing/2014/main" id="{E45A6FC1-FC62-489D-B094-924A4C8BB429}"/>
              </a:ext>
            </a:extLst>
          </p:cNvPr>
          <p:cNvPicPr>
            <a:picLocks noChangeAspect="1"/>
          </p:cNvPicPr>
          <p:nvPr/>
        </p:nvPicPr>
        <p:blipFill>
          <a:blip r:embed="rId3"/>
          <a:stretch>
            <a:fillRect/>
          </a:stretch>
        </p:blipFill>
        <p:spPr>
          <a:xfrm>
            <a:off x="2895600" y="1556971"/>
            <a:ext cx="4495800" cy="4683461"/>
          </a:xfrm>
          <a:prstGeom prst="rect">
            <a:avLst/>
          </a:prstGeom>
        </p:spPr>
      </p:pic>
    </p:spTree>
    <p:extLst>
      <p:ext uri="{BB962C8B-B14F-4D97-AF65-F5344CB8AC3E}">
        <p14:creationId xmlns:p14="http://schemas.microsoft.com/office/powerpoint/2010/main" val="32850670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9D5664-28B7-4784-88C0-296542F6F19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a:t>
            </a:fld>
            <a:endParaRPr lang="en-US" dirty="0"/>
          </a:p>
        </p:txBody>
      </p:sp>
      <p:sp>
        <p:nvSpPr>
          <p:cNvPr id="3" name="Text Placeholder 2">
            <a:extLst>
              <a:ext uri="{FF2B5EF4-FFF2-40B4-BE49-F238E27FC236}">
                <a16:creationId xmlns:a16="http://schemas.microsoft.com/office/drawing/2014/main" id="{C0ECD89F-4AE1-41AB-9691-9BCA4D412F00}"/>
              </a:ext>
            </a:extLst>
          </p:cNvPr>
          <p:cNvSpPr>
            <a:spLocks noGrp="1"/>
          </p:cNvSpPr>
          <p:nvPr>
            <p:ph type="body" sz="quarter" idx="13"/>
          </p:nvPr>
        </p:nvSpPr>
        <p:spPr/>
        <p:txBody>
          <a:bodyPr/>
          <a:lstStyle/>
          <a:p>
            <a:r>
              <a:rPr lang="fr-FR" dirty="0" err="1"/>
              <a:t>Why</a:t>
            </a:r>
            <a:r>
              <a:rPr lang="fr-FR" dirty="0"/>
              <a:t> Azure AD ? </a:t>
            </a:r>
          </a:p>
        </p:txBody>
      </p:sp>
      <p:grpSp>
        <p:nvGrpSpPr>
          <p:cNvPr id="4" name="Group 3">
            <a:extLst>
              <a:ext uri="{FF2B5EF4-FFF2-40B4-BE49-F238E27FC236}">
                <a16:creationId xmlns:a16="http://schemas.microsoft.com/office/drawing/2014/main" id="{88D9BBBC-ADC3-4D05-A672-7C9CB93BA4E6}"/>
              </a:ext>
            </a:extLst>
          </p:cNvPr>
          <p:cNvGrpSpPr/>
          <p:nvPr/>
        </p:nvGrpSpPr>
        <p:grpSpPr>
          <a:xfrm>
            <a:off x="5917919" y="1648495"/>
            <a:ext cx="1874566" cy="1751457"/>
            <a:chOff x="980314" y="1042039"/>
            <a:chExt cx="5746190" cy="5508193"/>
          </a:xfrm>
        </p:grpSpPr>
        <p:pic>
          <p:nvPicPr>
            <p:cNvPr id="5" name="Picture 4">
              <a:extLst>
                <a:ext uri="{FF2B5EF4-FFF2-40B4-BE49-F238E27FC236}">
                  <a16:creationId xmlns:a16="http://schemas.microsoft.com/office/drawing/2014/main" id="{37DB4D8E-2AB7-4BE0-9AF1-36EEC375CFCE}"/>
                </a:ext>
              </a:extLst>
            </p:cNvPr>
            <p:cNvPicPr>
              <a:picLocks noChangeAspect="1"/>
            </p:cNvPicPr>
            <p:nvPr/>
          </p:nvPicPr>
          <p:blipFill>
            <a:blip r:embed="rId3"/>
            <a:stretch>
              <a:fillRect/>
            </a:stretch>
          </p:blipFill>
          <p:spPr>
            <a:xfrm>
              <a:off x="980314" y="1042039"/>
              <a:ext cx="2172496" cy="5233743"/>
            </a:xfrm>
            <a:prstGeom prst="rect">
              <a:avLst/>
            </a:prstGeom>
            <a:effectLst>
              <a:outerShdw blurRad="1270000" dist="50800" dir="5400000" sx="1000" sy="1000" algn="ctr" rotWithShape="0">
                <a:srgbClr val="000000">
                  <a:alpha val="1000"/>
                </a:srgbClr>
              </a:outerShdw>
            </a:effectLst>
          </p:spPr>
        </p:pic>
        <p:grpSp>
          <p:nvGrpSpPr>
            <p:cNvPr id="6" name="Group 5">
              <a:extLst>
                <a:ext uri="{FF2B5EF4-FFF2-40B4-BE49-F238E27FC236}">
                  <a16:creationId xmlns:a16="http://schemas.microsoft.com/office/drawing/2014/main" id="{42AF12C1-4BCA-4A8C-9774-5CF679E0C86C}"/>
                </a:ext>
              </a:extLst>
            </p:cNvPr>
            <p:cNvGrpSpPr/>
            <p:nvPr/>
          </p:nvGrpSpPr>
          <p:grpSpPr>
            <a:xfrm>
              <a:off x="2070003" y="2235257"/>
              <a:ext cx="4263447" cy="4040525"/>
              <a:chOff x="1112837" y="1135062"/>
              <a:chExt cx="5094283" cy="4951410"/>
            </a:xfrm>
          </p:grpSpPr>
          <p:sp>
            <p:nvSpPr>
              <p:cNvPr id="24" name="Rounded Rectangle 3">
                <a:extLst>
                  <a:ext uri="{FF2B5EF4-FFF2-40B4-BE49-F238E27FC236}">
                    <a16:creationId xmlns:a16="http://schemas.microsoft.com/office/drawing/2014/main" id="{03D3069F-D339-41D3-868D-64E017F37A7A}"/>
                  </a:ext>
                </a:extLst>
              </p:cNvPr>
              <p:cNvSpPr/>
              <p:nvPr/>
            </p:nvSpPr>
            <p:spPr bwMode="auto">
              <a:xfrm>
                <a:off x="1112837" y="1135062"/>
                <a:ext cx="5094283" cy="990599"/>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GB"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 name="Rounded Rectangle 4">
                <a:extLst>
                  <a:ext uri="{FF2B5EF4-FFF2-40B4-BE49-F238E27FC236}">
                    <a16:creationId xmlns:a16="http://schemas.microsoft.com/office/drawing/2014/main" id="{A08C4419-8753-4DE9-A63E-41A44E82E4FE}"/>
                  </a:ext>
                </a:extLst>
              </p:cNvPr>
              <p:cNvSpPr/>
              <p:nvPr/>
            </p:nvSpPr>
            <p:spPr bwMode="auto">
              <a:xfrm>
                <a:off x="1149349" y="5095873"/>
                <a:ext cx="5057771" cy="990599"/>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GB"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6" name="Rounded Rectangle 5">
                <a:extLst>
                  <a:ext uri="{FF2B5EF4-FFF2-40B4-BE49-F238E27FC236}">
                    <a16:creationId xmlns:a16="http://schemas.microsoft.com/office/drawing/2014/main" id="{DAA4FE4B-B21D-4627-8357-42689B1B9523}"/>
                  </a:ext>
                </a:extLst>
              </p:cNvPr>
              <p:cNvSpPr/>
              <p:nvPr/>
            </p:nvSpPr>
            <p:spPr bwMode="auto">
              <a:xfrm>
                <a:off x="1149349" y="3787773"/>
                <a:ext cx="5057771" cy="1048869"/>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GB"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ounded Rectangle 6">
                <a:extLst>
                  <a:ext uri="{FF2B5EF4-FFF2-40B4-BE49-F238E27FC236}">
                    <a16:creationId xmlns:a16="http://schemas.microsoft.com/office/drawing/2014/main" id="{45F284BC-B6FA-4195-BB39-15109116EC54}"/>
                  </a:ext>
                </a:extLst>
              </p:cNvPr>
              <p:cNvSpPr/>
              <p:nvPr/>
            </p:nvSpPr>
            <p:spPr bwMode="auto">
              <a:xfrm>
                <a:off x="1112837" y="2479674"/>
                <a:ext cx="5094283" cy="1100872"/>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GB" sz="18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8" name="Picture 27">
                <a:extLst>
                  <a:ext uri="{FF2B5EF4-FFF2-40B4-BE49-F238E27FC236}">
                    <a16:creationId xmlns:a16="http://schemas.microsoft.com/office/drawing/2014/main" id="{3EA5EFE7-D322-4AC9-B67D-BD2D2235F392}"/>
                  </a:ext>
                </a:extLst>
              </p:cNvPr>
              <p:cNvPicPr>
                <a:picLocks noChangeAspect="1"/>
              </p:cNvPicPr>
              <p:nvPr/>
            </p:nvPicPr>
            <p:blipFill>
              <a:blip r:embed="rId4"/>
              <a:stretch>
                <a:fillRect/>
              </a:stretch>
            </p:blipFill>
            <p:spPr>
              <a:xfrm>
                <a:off x="1368175" y="1288877"/>
                <a:ext cx="538282" cy="684658"/>
              </a:xfrm>
              <a:prstGeom prst="rect">
                <a:avLst/>
              </a:prstGeom>
            </p:spPr>
          </p:pic>
          <p:pic>
            <p:nvPicPr>
              <p:cNvPr id="29" name="Picture 28">
                <a:extLst>
                  <a:ext uri="{FF2B5EF4-FFF2-40B4-BE49-F238E27FC236}">
                    <a16:creationId xmlns:a16="http://schemas.microsoft.com/office/drawing/2014/main" id="{8E97FD3F-3319-4713-8CDF-D4C0B9BE0572}"/>
                  </a:ext>
                </a:extLst>
              </p:cNvPr>
              <p:cNvPicPr>
                <a:picLocks noChangeAspect="1"/>
              </p:cNvPicPr>
              <p:nvPr/>
            </p:nvPicPr>
            <p:blipFill>
              <a:blip r:embed="rId5"/>
              <a:stretch>
                <a:fillRect/>
              </a:stretch>
            </p:blipFill>
            <p:spPr>
              <a:xfrm>
                <a:off x="1409570" y="2627312"/>
                <a:ext cx="533399" cy="695324"/>
              </a:xfrm>
              <a:prstGeom prst="rect">
                <a:avLst/>
              </a:prstGeom>
            </p:spPr>
          </p:pic>
          <p:cxnSp>
            <p:nvCxnSpPr>
              <p:cNvPr id="30" name="Straight Connector 29">
                <a:extLst>
                  <a:ext uri="{FF2B5EF4-FFF2-40B4-BE49-F238E27FC236}">
                    <a16:creationId xmlns:a16="http://schemas.microsoft.com/office/drawing/2014/main" id="{27929F09-B99E-4533-8EEF-2E4ABADC25C8}"/>
                  </a:ext>
                </a:extLst>
              </p:cNvPr>
              <p:cNvCxnSpPr/>
              <p:nvPr/>
            </p:nvCxnSpPr>
            <p:spPr>
              <a:xfrm>
                <a:off x="2255837" y="1461232"/>
                <a:ext cx="1295400"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97AD84-C120-4DE9-8C5F-E12098807E13}"/>
                  </a:ext>
                </a:extLst>
              </p:cNvPr>
              <p:cNvCxnSpPr/>
              <p:nvPr/>
            </p:nvCxnSpPr>
            <p:spPr>
              <a:xfrm>
                <a:off x="2255837" y="1613632"/>
                <a:ext cx="1295400"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3E53DA-5391-4F14-B1CE-A4C98C52C233}"/>
                  </a:ext>
                </a:extLst>
              </p:cNvPr>
              <p:cNvCxnSpPr/>
              <p:nvPr/>
            </p:nvCxnSpPr>
            <p:spPr>
              <a:xfrm>
                <a:off x="2255837" y="1766032"/>
                <a:ext cx="1295400"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543F6D-C408-4CDC-B60E-F75E58AE1AEC}"/>
                  </a:ext>
                </a:extLst>
              </p:cNvPr>
              <p:cNvCxnSpPr/>
              <p:nvPr/>
            </p:nvCxnSpPr>
            <p:spPr>
              <a:xfrm>
                <a:off x="2255837" y="1918432"/>
                <a:ext cx="1295400"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952AA78-92DD-4351-86B7-D3A5C7C47A76}"/>
                  </a:ext>
                </a:extLst>
              </p:cNvPr>
              <p:cNvPicPr>
                <a:picLocks noChangeAspect="1"/>
              </p:cNvPicPr>
              <p:nvPr/>
            </p:nvPicPr>
            <p:blipFill>
              <a:blip r:embed="rId6"/>
              <a:stretch>
                <a:fillRect/>
              </a:stretch>
            </p:blipFill>
            <p:spPr>
              <a:xfrm>
                <a:off x="1356084" y="3954462"/>
                <a:ext cx="556722" cy="649509"/>
              </a:xfrm>
              <a:prstGeom prst="rect">
                <a:avLst/>
              </a:prstGeom>
            </p:spPr>
          </p:pic>
          <p:pic>
            <p:nvPicPr>
              <p:cNvPr id="35" name="Picture 34">
                <a:extLst>
                  <a:ext uri="{FF2B5EF4-FFF2-40B4-BE49-F238E27FC236}">
                    <a16:creationId xmlns:a16="http://schemas.microsoft.com/office/drawing/2014/main" id="{319FD03D-A448-4F36-87BB-5A843CF88C83}"/>
                  </a:ext>
                </a:extLst>
              </p:cNvPr>
              <p:cNvPicPr>
                <a:picLocks noChangeAspect="1"/>
              </p:cNvPicPr>
              <p:nvPr/>
            </p:nvPicPr>
            <p:blipFill>
              <a:blip r:embed="rId7"/>
              <a:stretch>
                <a:fillRect/>
              </a:stretch>
            </p:blipFill>
            <p:spPr>
              <a:xfrm>
                <a:off x="1368175" y="5257800"/>
                <a:ext cx="504867" cy="659511"/>
              </a:xfrm>
              <a:prstGeom prst="rect">
                <a:avLst/>
              </a:prstGeom>
            </p:spPr>
          </p:pic>
        </p:grpSp>
        <p:pic>
          <p:nvPicPr>
            <p:cNvPr id="7" name="Picture 6">
              <a:extLst>
                <a:ext uri="{FF2B5EF4-FFF2-40B4-BE49-F238E27FC236}">
                  <a16:creationId xmlns:a16="http://schemas.microsoft.com/office/drawing/2014/main" id="{0048DA4A-5854-4079-87B3-CE1C156BFAFC}"/>
                </a:ext>
              </a:extLst>
            </p:cNvPr>
            <p:cNvPicPr>
              <a:picLocks noChangeAspect="1"/>
            </p:cNvPicPr>
            <p:nvPr/>
          </p:nvPicPr>
          <p:blipFill>
            <a:blip r:embed="rId8"/>
            <a:stretch>
              <a:fillRect/>
            </a:stretch>
          </p:blipFill>
          <p:spPr>
            <a:xfrm>
              <a:off x="4326442" y="2363677"/>
              <a:ext cx="1845227" cy="562270"/>
            </a:xfrm>
            <a:prstGeom prst="rect">
              <a:avLst/>
            </a:prstGeom>
          </p:spPr>
        </p:pic>
        <p:pic>
          <p:nvPicPr>
            <p:cNvPr id="8" name="Picture 7">
              <a:extLst>
                <a:ext uri="{FF2B5EF4-FFF2-40B4-BE49-F238E27FC236}">
                  <a16:creationId xmlns:a16="http://schemas.microsoft.com/office/drawing/2014/main" id="{8C90FC76-B3CF-4ADD-9959-1059B2805185}"/>
                </a:ext>
              </a:extLst>
            </p:cNvPr>
            <p:cNvPicPr>
              <a:picLocks noChangeAspect="1"/>
            </p:cNvPicPr>
            <p:nvPr/>
          </p:nvPicPr>
          <p:blipFill>
            <a:blip r:embed="rId9"/>
            <a:stretch>
              <a:fillRect/>
            </a:stretch>
          </p:blipFill>
          <p:spPr>
            <a:xfrm>
              <a:off x="4456553" y="3505200"/>
              <a:ext cx="1564379" cy="570071"/>
            </a:xfrm>
            <a:prstGeom prst="rect">
              <a:avLst/>
            </a:prstGeom>
          </p:spPr>
        </p:pic>
        <p:cxnSp>
          <p:nvCxnSpPr>
            <p:cNvPr id="9" name="Straight Connector 8">
              <a:extLst>
                <a:ext uri="{FF2B5EF4-FFF2-40B4-BE49-F238E27FC236}">
                  <a16:creationId xmlns:a16="http://schemas.microsoft.com/office/drawing/2014/main" id="{94115CF6-D2BF-4E23-A051-A220E0AED33D}"/>
                </a:ext>
              </a:extLst>
            </p:cNvPr>
            <p:cNvCxnSpPr/>
            <p:nvPr/>
          </p:nvCxnSpPr>
          <p:spPr>
            <a:xfrm>
              <a:off x="2971800" y="3513108"/>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FE1551-A068-47E1-9A4F-7FBD61C7E405}"/>
                </a:ext>
              </a:extLst>
            </p:cNvPr>
            <p:cNvCxnSpPr/>
            <p:nvPr/>
          </p:nvCxnSpPr>
          <p:spPr>
            <a:xfrm>
              <a:off x="2971800" y="3637472"/>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CB9D3C-DA89-4B3C-98E8-32D97C664603}"/>
                </a:ext>
              </a:extLst>
            </p:cNvPr>
            <p:cNvCxnSpPr/>
            <p:nvPr/>
          </p:nvCxnSpPr>
          <p:spPr>
            <a:xfrm>
              <a:off x="2971800" y="3761836"/>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EF9460-B68E-473E-891D-1697071060AD}"/>
                </a:ext>
              </a:extLst>
            </p:cNvPr>
            <p:cNvCxnSpPr/>
            <p:nvPr/>
          </p:nvCxnSpPr>
          <p:spPr>
            <a:xfrm>
              <a:off x="2971800" y="3886200"/>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18989E-9E1F-4F3E-8C04-F8CEDB03D72B}"/>
                </a:ext>
              </a:extLst>
            </p:cNvPr>
            <p:cNvCxnSpPr/>
            <p:nvPr/>
          </p:nvCxnSpPr>
          <p:spPr>
            <a:xfrm>
              <a:off x="2971800" y="4568746"/>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7DEE6A-94F4-4DF8-B31C-B466F892BC3F}"/>
                </a:ext>
              </a:extLst>
            </p:cNvPr>
            <p:cNvCxnSpPr/>
            <p:nvPr/>
          </p:nvCxnSpPr>
          <p:spPr>
            <a:xfrm>
              <a:off x="2971800" y="4693110"/>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0AC4E8-BEE8-4C8A-97DD-8F5491BBF8B4}"/>
                </a:ext>
              </a:extLst>
            </p:cNvPr>
            <p:cNvCxnSpPr/>
            <p:nvPr/>
          </p:nvCxnSpPr>
          <p:spPr>
            <a:xfrm>
              <a:off x="2971800" y="4817474"/>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DF1BBE-CAF8-4B72-A384-4C6E5EC6AEF0}"/>
                </a:ext>
              </a:extLst>
            </p:cNvPr>
            <p:cNvCxnSpPr/>
            <p:nvPr/>
          </p:nvCxnSpPr>
          <p:spPr>
            <a:xfrm>
              <a:off x="2971800" y="4941838"/>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9CD160-BF4E-4CAE-8B91-D4BDA6B89F18}"/>
                </a:ext>
              </a:extLst>
            </p:cNvPr>
            <p:cNvCxnSpPr/>
            <p:nvPr/>
          </p:nvCxnSpPr>
          <p:spPr>
            <a:xfrm>
              <a:off x="2971800" y="5610395"/>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5298B6-C73C-473B-A8D4-D526341D65EF}"/>
                </a:ext>
              </a:extLst>
            </p:cNvPr>
            <p:cNvCxnSpPr/>
            <p:nvPr/>
          </p:nvCxnSpPr>
          <p:spPr>
            <a:xfrm>
              <a:off x="2971800" y="5734759"/>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C193D5E-3CEA-4494-9CD2-F7D76DC31AB6}"/>
                </a:ext>
              </a:extLst>
            </p:cNvPr>
            <p:cNvCxnSpPr/>
            <p:nvPr/>
          </p:nvCxnSpPr>
          <p:spPr>
            <a:xfrm>
              <a:off x="2971800" y="5859123"/>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8B3F94-BBC5-4AA1-A8E7-408302B1AE43}"/>
                </a:ext>
              </a:extLst>
            </p:cNvPr>
            <p:cNvCxnSpPr/>
            <p:nvPr/>
          </p:nvCxnSpPr>
          <p:spPr>
            <a:xfrm>
              <a:off x="2971800" y="5983487"/>
              <a:ext cx="1084131" cy="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C43530E5-CE40-4347-A099-00FACBEA3276}"/>
                </a:ext>
              </a:extLst>
            </p:cNvPr>
            <p:cNvPicPr>
              <a:picLocks noChangeAspect="1"/>
            </p:cNvPicPr>
            <p:nvPr/>
          </p:nvPicPr>
          <p:blipFill>
            <a:blip r:embed="rId10"/>
            <a:stretch>
              <a:fillRect/>
            </a:stretch>
          </p:blipFill>
          <p:spPr>
            <a:xfrm>
              <a:off x="5075137" y="4495800"/>
              <a:ext cx="439460" cy="549967"/>
            </a:xfrm>
            <a:prstGeom prst="rect">
              <a:avLst/>
            </a:prstGeom>
          </p:spPr>
        </p:pic>
        <p:pic>
          <p:nvPicPr>
            <p:cNvPr id="22" name="Picture 21" descr="File:Building font awesome.svg">
              <a:extLst>
                <a:ext uri="{FF2B5EF4-FFF2-40B4-BE49-F238E27FC236}">
                  <a16:creationId xmlns:a16="http://schemas.microsoft.com/office/drawing/2014/main" id="{CFCE77B4-8935-499A-8CBE-A5B0A2CE7C00}"/>
                </a:ext>
              </a:extLst>
            </p:cNvPr>
            <p:cNvPicPr>
              <a:picLocks noChangeAspect="1"/>
            </p:cNvPicPr>
            <p:nvPr/>
          </p:nvPicPr>
          <p:blipFill>
            <a:blip r:embed="rId11"/>
            <a:stretch>
              <a:fillRect/>
            </a:stretch>
          </p:blipFill>
          <p:spPr>
            <a:xfrm>
              <a:off x="5089691" y="5524364"/>
              <a:ext cx="459123" cy="459123"/>
            </a:xfrm>
            <a:prstGeom prst="rect">
              <a:avLst/>
            </a:prstGeom>
          </p:spPr>
        </p:pic>
        <p:sp>
          <p:nvSpPr>
            <p:cNvPr id="23" name="TextBox 22">
              <a:extLst>
                <a:ext uri="{FF2B5EF4-FFF2-40B4-BE49-F238E27FC236}">
                  <a16:creationId xmlns:a16="http://schemas.microsoft.com/office/drawing/2014/main" id="{12E31AB9-BCCD-4BE6-93DB-0F306C4B9396}"/>
                </a:ext>
              </a:extLst>
            </p:cNvPr>
            <p:cNvSpPr txBox="1"/>
            <p:nvPr/>
          </p:nvSpPr>
          <p:spPr>
            <a:xfrm>
              <a:off x="3812703" y="5912846"/>
              <a:ext cx="2913801" cy="637386"/>
            </a:xfrm>
            <a:prstGeom prst="rect">
              <a:avLst/>
            </a:prstGeom>
            <a:noFill/>
          </p:spPr>
          <p:txBody>
            <a:bodyPr wrap="none" rtlCol="0">
              <a:spAutoFit/>
            </a:bodyPr>
            <a:lstStyle/>
            <a:p>
              <a:r>
                <a:rPr lang="en-GB" sz="1200" dirty="0"/>
                <a:t>On Premise Apps</a:t>
              </a:r>
            </a:p>
          </p:txBody>
        </p:sp>
      </p:grpSp>
      <p:grpSp>
        <p:nvGrpSpPr>
          <p:cNvPr id="36" name="Group 35">
            <a:extLst>
              <a:ext uri="{FF2B5EF4-FFF2-40B4-BE49-F238E27FC236}">
                <a16:creationId xmlns:a16="http://schemas.microsoft.com/office/drawing/2014/main" id="{315A3697-1155-496C-BF2C-CD32076B02F8}"/>
              </a:ext>
            </a:extLst>
          </p:cNvPr>
          <p:cNvGrpSpPr/>
          <p:nvPr/>
        </p:nvGrpSpPr>
        <p:grpSpPr>
          <a:xfrm>
            <a:off x="9075971" y="1749575"/>
            <a:ext cx="2846440" cy="1591638"/>
            <a:chOff x="6419814" y="2401424"/>
            <a:chExt cx="4631674" cy="3095723"/>
          </a:xfrm>
        </p:grpSpPr>
        <p:pic>
          <p:nvPicPr>
            <p:cNvPr id="37" name="Picture 36">
              <a:extLst>
                <a:ext uri="{FF2B5EF4-FFF2-40B4-BE49-F238E27FC236}">
                  <a16:creationId xmlns:a16="http://schemas.microsoft.com/office/drawing/2014/main" id="{7B2262D4-C482-4783-A178-28444C2232AA}"/>
                </a:ext>
              </a:extLst>
            </p:cNvPr>
            <p:cNvPicPr>
              <a:picLocks noChangeAspect="1"/>
            </p:cNvPicPr>
            <p:nvPr/>
          </p:nvPicPr>
          <p:blipFill>
            <a:blip r:embed="rId12"/>
            <a:stretch>
              <a:fillRect/>
            </a:stretch>
          </p:blipFill>
          <p:spPr>
            <a:xfrm>
              <a:off x="6419814" y="3329030"/>
              <a:ext cx="1384131" cy="1380554"/>
            </a:xfrm>
            <a:prstGeom prst="rect">
              <a:avLst/>
            </a:prstGeom>
          </p:spPr>
        </p:pic>
        <p:graphicFrame>
          <p:nvGraphicFramePr>
            <p:cNvPr id="38" name="Object 37">
              <a:extLst>
                <a:ext uri="{FF2B5EF4-FFF2-40B4-BE49-F238E27FC236}">
                  <a16:creationId xmlns:a16="http://schemas.microsoft.com/office/drawing/2014/main" id="{BE9879E3-7783-4246-80C3-F17700B4476A}"/>
                </a:ext>
              </a:extLst>
            </p:cNvPr>
            <p:cNvGraphicFramePr>
              <a:graphicFrameLocks noChangeAspect="1"/>
            </p:cNvGraphicFramePr>
            <p:nvPr>
              <p:extLst>
                <p:ext uri="{D42A27DB-BD31-4B8C-83A1-F6EECF244321}">
                  <p14:modId xmlns:p14="http://schemas.microsoft.com/office/powerpoint/2010/main" val="3798431467"/>
                </p:ext>
              </p:extLst>
            </p:nvPr>
          </p:nvGraphicFramePr>
          <p:xfrm>
            <a:off x="7010399" y="3925233"/>
            <a:ext cx="736719" cy="775625"/>
          </p:xfrm>
          <a:graphic>
            <a:graphicData uri="http://schemas.openxmlformats.org/presentationml/2006/ole">
              <mc:AlternateContent xmlns:mc="http://schemas.openxmlformats.org/markup-compatibility/2006">
                <mc:Choice xmlns:v="urn:schemas-microsoft-com:vml" Requires="v">
                  <p:oleObj spid="_x0000_s1033" name="Visio" r:id="rId13" imgW="681228" imgH="955548" progId="Visio.Drawing.11">
                    <p:embed/>
                  </p:oleObj>
                </mc:Choice>
                <mc:Fallback>
                  <p:oleObj name="Visio" r:id="rId13" imgW="681228" imgH="955548" progId="Visio.Drawing.11">
                    <p:embed/>
                    <p:pic>
                      <p:nvPicPr>
                        <p:cNvPr id="38" name="Object 37">
                          <a:extLst>
                            <a:ext uri="{FF2B5EF4-FFF2-40B4-BE49-F238E27FC236}">
                              <a16:creationId xmlns:a16="http://schemas.microsoft.com/office/drawing/2014/main" id="{BE9879E3-7783-4246-80C3-F17700B447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0399" y="3925233"/>
                          <a:ext cx="736719" cy="775625"/>
                        </a:xfrm>
                        <a:prstGeom prst="rect">
                          <a:avLst/>
                        </a:prstGeom>
                        <a:noFill/>
                        <a:ln>
                          <a:noFill/>
                        </a:ln>
                        <a:effectLst/>
                        <a:extLst/>
                      </p:spPr>
                    </p:pic>
                  </p:oleObj>
                </mc:Fallback>
              </mc:AlternateContent>
            </a:graphicData>
          </a:graphic>
        </p:graphicFrame>
        <p:pic>
          <p:nvPicPr>
            <p:cNvPr id="39" name="Picture 38">
              <a:extLst>
                <a:ext uri="{FF2B5EF4-FFF2-40B4-BE49-F238E27FC236}">
                  <a16:creationId xmlns:a16="http://schemas.microsoft.com/office/drawing/2014/main" id="{51A4EDE1-E099-447A-8745-0796C560CD4A}"/>
                </a:ext>
              </a:extLst>
            </p:cNvPr>
            <p:cNvPicPr>
              <a:picLocks noChangeAspect="1"/>
            </p:cNvPicPr>
            <p:nvPr/>
          </p:nvPicPr>
          <p:blipFill>
            <a:blip r:embed="rId8"/>
            <a:stretch>
              <a:fillRect/>
            </a:stretch>
          </p:blipFill>
          <p:spPr>
            <a:xfrm>
              <a:off x="9525000" y="2401424"/>
              <a:ext cx="1526488" cy="420596"/>
            </a:xfrm>
            <a:prstGeom prst="rect">
              <a:avLst/>
            </a:prstGeom>
          </p:spPr>
        </p:pic>
        <p:pic>
          <p:nvPicPr>
            <p:cNvPr id="40" name="Picture 39">
              <a:extLst>
                <a:ext uri="{FF2B5EF4-FFF2-40B4-BE49-F238E27FC236}">
                  <a16:creationId xmlns:a16="http://schemas.microsoft.com/office/drawing/2014/main" id="{57DBDBDA-D411-4444-A098-818C694C6006}"/>
                </a:ext>
              </a:extLst>
            </p:cNvPr>
            <p:cNvPicPr>
              <a:picLocks noChangeAspect="1"/>
            </p:cNvPicPr>
            <p:nvPr/>
          </p:nvPicPr>
          <p:blipFill>
            <a:blip r:embed="rId9"/>
            <a:stretch>
              <a:fillRect/>
            </a:stretch>
          </p:blipFill>
          <p:spPr>
            <a:xfrm>
              <a:off x="9575153" y="3695682"/>
              <a:ext cx="1294152" cy="426431"/>
            </a:xfrm>
            <a:prstGeom prst="rect">
              <a:avLst/>
            </a:prstGeom>
          </p:spPr>
        </p:pic>
        <p:pic>
          <p:nvPicPr>
            <p:cNvPr id="41" name="Picture 40">
              <a:extLst>
                <a:ext uri="{FF2B5EF4-FFF2-40B4-BE49-F238E27FC236}">
                  <a16:creationId xmlns:a16="http://schemas.microsoft.com/office/drawing/2014/main" id="{0E54AB88-F3F4-42D2-918E-6C69AE9F67BB}"/>
                </a:ext>
              </a:extLst>
            </p:cNvPr>
            <p:cNvPicPr>
              <a:picLocks noChangeAspect="1"/>
            </p:cNvPicPr>
            <p:nvPr/>
          </p:nvPicPr>
          <p:blipFill>
            <a:blip r:embed="rId10"/>
            <a:stretch>
              <a:fillRect/>
            </a:stretch>
          </p:blipFill>
          <p:spPr>
            <a:xfrm>
              <a:off x="10282236" y="5085754"/>
              <a:ext cx="363549" cy="411393"/>
            </a:xfrm>
            <a:prstGeom prst="rect">
              <a:avLst/>
            </a:prstGeom>
          </p:spPr>
        </p:pic>
        <p:cxnSp>
          <p:nvCxnSpPr>
            <p:cNvPr id="42" name="Straight Arrow Connector 41">
              <a:extLst>
                <a:ext uri="{FF2B5EF4-FFF2-40B4-BE49-F238E27FC236}">
                  <a16:creationId xmlns:a16="http://schemas.microsoft.com/office/drawing/2014/main" id="{CFBC8E96-A357-44D7-AA97-59C57662C07D}"/>
                </a:ext>
              </a:extLst>
            </p:cNvPr>
            <p:cNvCxnSpPr/>
            <p:nvPr/>
          </p:nvCxnSpPr>
          <p:spPr>
            <a:xfrm flipV="1">
              <a:off x="7747119" y="2772659"/>
              <a:ext cx="1701681" cy="1491858"/>
            </a:xfrm>
            <a:prstGeom prst="straightConnector1">
              <a:avLst/>
            </a:prstGeom>
            <a:ln>
              <a:solidFill>
                <a:schemeClr val="tx1"/>
              </a:solidFill>
              <a:tailEnd type="triangle"/>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953D0A2-CE99-4D64-B1BE-379878AEFB8D}"/>
                </a:ext>
              </a:extLst>
            </p:cNvPr>
            <p:cNvCxnSpPr>
              <a:endCxn id="40" idx="1"/>
            </p:cNvCxnSpPr>
            <p:nvPr/>
          </p:nvCxnSpPr>
          <p:spPr>
            <a:xfrm flipV="1">
              <a:off x="7747119" y="3908898"/>
              <a:ext cx="1828034" cy="355619"/>
            </a:xfrm>
            <a:prstGeom prst="straightConnector1">
              <a:avLst/>
            </a:prstGeom>
            <a:ln>
              <a:solidFill>
                <a:schemeClr val="tx1"/>
              </a:solidFill>
              <a:tailEnd type="triangle"/>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9271DC1-FD20-426E-B820-A8CB4622B38D}"/>
                </a:ext>
              </a:extLst>
            </p:cNvPr>
            <p:cNvCxnSpPr/>
            <p:nvPr/>
          </p:nvCxnSpPr>
          <p:spPr>
            <a:xfrm>
              <a:off x="7747119" y="4264517"/>
              <a:ext cx="2311281" cy="941117"/>
            </a:xfrm>
            <a:prstGeom prst="straightConnector1">
              <a:avLst/>
            </a:prstGeom>
            <a:ln>
              <a:solidFill>
                <a:schemeClr val="tx1"/>
              </a:solidFill>
              <a:tailEnd type="triangle"/>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E3CE44E-D457-4C99-9D38-DFFDBD2A724A}"/>
                </a:ext>
              </a:extLst>
            </p:cNvPr>
            <p:cNvSpPr txBox="1"/>
            <p:nvPr/>
          </p:nvSpPr>
          <p:spPr>
            <a:xfrm rot="19316411">
              <a:off x="8044968" y="3083953"/>
              <a:ext cx="1187655" cy="493865"/>
            </a:xfrm>
            <a:prstGeom prst="rect">
              <a:avLst/>
            </a:prstGeom>
            <a:noFill/>
          </p:spPr>
          <p:txBody>
            <a:bodyPr wrap="square" rtlCol="0">
              <a:spAutoFit/>
            </a:bodyPr>
            <a:lstStyle/>
            <a:p>
              <a:r>
                <a:rPr lang="en-GB" sz="1050" dirty="0"/>
                <a:t>Trusts</a:t>
              </a:r>
            </a:p>
          </p:txBody>
        </p:sp>
      </p:grpSp>
      <p:sp>
        <p:nvSpPr>
          <p:cNvPr id="46" name="TextBox 45">
            <a:extLst>
              <a:ext uri="{FF2B5EF4-FFF2-40B4-BE49-F238E27FC236}">
                <a16:creationId xmlns:a16="http://schemas.microsoft.com/office/drawing/2014/main" id="{E1665C8E-6270-47FE-A590-E7C9ABF4D3EC}"/>
              </a:ext>
            </a:extLst>
          </p:cNvPr>
          <p:cNvSpPr txBox="1"/>
          <p:nvPr/>
        </p:nvSpPr>
        <p:spPr>
          <a:xfrm>
            <a:off x="297082" y="1614808"/>
            <a:ext cx="5303354" cy="3487108"/>
          </a:xfrm>
          <a:prstGeom prst="rect">
            <a:avLst/>
          </a:prstGeom>
          <a:noFill/>
        </p:spPr>
        <p:txBody>
          <a:bodyPr wrap="square" lIns="182880" tIns="146304" rIns="182880" bIns="146304" rtlCol="0">
            <a:spAutoFit/>
          </a:bodyPr>
          <a:lstStyle/>
          <a:p>
            <a:pPr marL="342900" indent="-342900" algn="l">
              <a:lnSpc>
                <a:spcPct val="90000"/>
              </a:lnSpc>
              <a:spcAft>
                <a:spcPts val="600"/>
              </a:spcAft>
              <a:buFont typeface="Wingdings" panose="05000000000000000000" pitchFamily="2" charset="2"/>
              <a:buChar char="§"/>
            </a:pPr>
            <a:r>
              <a:rPr lang="fr-FR" sz="1600" b="1" dirty="0">
                <a:gradFill>
                  <a:gsLst>
                    <a:gs pos="2917">
                      <a:schemeClr val="tx1"/>
                    </a:gs>
                    <a:gs pos="30000">
                      <a:schemeClr val="tx1"/>
                    </a:gs>
                  </a:gsLst>
                  <a:lin ang="5400000" scaled="0"/>
                </a:gradFill>
              </a:rPr>
              <a:t>IT challenges : </a:t>
            </a:r>
            <a:br>
              <a:rPr lang="fr-FR" sz="1600" dirty="0">
                <a:gradFill>
                  <a:gsLst>
                    <a:gs pos="2917">
                      <a:schemeClr val="tx1"/>
                    </a:gs>
                    <a:gs pos="30000">
                      <a:schemeClr val="tx1"/>
                    </a:gs>
                  </a:gsLst>
                  <a:lin ang="5400000" scaled="0"/>
                </a:gradFill>
              </a:rPr>
            </a:br>
            <a:endParaRPr lang="fr-FR" sz="1600" dirty="0">
              <a:gradFill>
                <a:gsLst>
                  <a:gs pos="2917">
                    <a:schemeClr val="tx1"/>
                  </a:gs>
                  <a:gs pos="30000">
                    <a:schemeClr val="tx1"/>
                  </a:gs>
                </a:gsLst>
                <a:lin ang="5400000" scaled="0"/>
              </a:gradFill>
            </a:endParaRPr>
          </a:p>
          <a:p>
            <a:pPr marL="882625" lvl="1" indent="-342900" algn="l">
              <a:lnSpc>
                <a:spcPct val="90000"/>
              </a:lnSpc>
              <a:spcAft>
                <a:spcPts val="600"/>
              </a:spcAft>
              <a:buFont typeface="Wingdings" panose="05000000000000000000" pitchFamily="2" charset="2"/>
              <a:buChar char="§"/>
            </a:pPr>
            <a:r>
              <a:rPr lang="fr-FR" sz="1400" dirty="0" err="1">
                <a:gradFill>
                  <a:gsLst>
                    <a:gs pos="2917">
                      <a:schemeClr val="tx1"/>
                    </a:gs>
                    <a:gs pos="30000">
                      <a:schemeClr val="tx1"/>
                    </a:gs>
                  </a:gsLst>
                  <a:lin ang="5400000" scaled="0"/>
                </a:gradFill>
              </a:rPr>
              <a:t>Mutiples</a:t>
            </a:r>
            <a:r>
              <a:rPr lang="fr-FR" sz="1400" dirty="0">
                <a:gradFill>
                  <a:gsLst>
                    <a:gs pos="2917">
                      <a:schemeClr val="tx1"/>
                    </a:gs>
                    <a:gs pos="30000">
                      <a:schemeClr val="tx1"/>
                    </a:gs>
                  </a:gsLst>
                  <a:lin ang="5400000" scaled="0"/>
                </a:gradFill>
              </a:rPr>
              <a:t> </a:t>
            </a:r>
            <a:r>
              <a:rPr lang="fr-FR" sz="1400" dirty="0" err="1">
                <a:gradFill>
                  <a:gsLst>
                    <a:gs pos="2917">
                      <a:schemeClr val="tx1"/>
                    </a:gs>
                    <a:gs pos="30000">
                      <a:schemeClr val="tx1"/>
                    </a:gs>
                  </a:gsLst>
                  <a:lin ang="5400000" scaled="0"/>
                </a:gradFill>
              </a:rPr>
              <a:t>Identities</a:t>
            </a:r>
            <a:r>
              <a:rPr lang="fr-FR" sz="1400" dirty="0">
                <a:gradFill>
                  <a:gsLst>
                    <a:gs pos="2917">
                      <a:schemeClr val="tx1"/>
                    </a:gs>
                    <a:gs pos="30000">
                      <a:schemeClr val="tx1"/>
                    </a:gs>
                  </a:gsLst>
                  <a:lin ang="5400000" scaled="0"/>
                </a:gradFill>
              </a:rPr>
              <a:t> </a:t>
            </a:r>
            <a:br>
              <a:rPr lang="fr-FR" sz="1400" dirty="0">
                <a:gradFill>
                  <a:gsLst>
                    <a:gs pos="2917">
                      <a:schemeClr val="tx1"/>
                    </a:gs>
                    <a:gs pos="30000">
                      <a:schemeClr val="tx1"/>
                    </a:gs>
                  </a:gsLst>
                  <a:lin ang="5400000" scaled="0"/>
                </a:gradFill>
              </a:rPr>
            </a:br>
            <a:br>
              <a:rPr lang="fr-FR" sz="1400" dirty="0">
                <a:gradFill>
                  <a:gsLst>
                    <a:gs pos="2917">
                      <a:schemeClr val="tx1"/>
                    </a:gs>
                    <a:gs pos="30000">
                      <a:schemeClr val="tx1"/>
                    </a:gs>
                  </a:gsLst>
                  <a:lin ang="5400000" scaled="0"/>
                </a:gradFill>
              </a:rPr>
            </a:br>
            <a:endParaRPr lang="fr-FR" sz="1400" dirty="0">
              <a:gradFill>
                <a:gsLst>
                  <a:gs pos="2917">
                    <a:schemeClr val="tx1"/>
                  </a:gs>
                  <a:gs pos="30000">
                    <a:schemeClr val="tx1"/>
                  </a:gs>
                </a:gsLst>
                <a:lin ang="5400000" scaled="0"/>
              </a:gradFill>
            </a:endParaRPr>
          </a:p>
          <a:p>
            <a:pPr marL="882625" lvl="1" indent="-342900" algn="l">
              <a:lnSpc>
                <a:spcPct val="90000"/>
              </a:lnSpc>
              <a:spcAft>
                <a:spcPts val="600"/>
              </a:spcAft>
              <a:buFont typeface="Wingdings" panose="05000000000000000000" pitchFamily="2" charset="2"/>
              <a:buChar char="§"/>
            </a:pPr>
            <a:r>
              <a:rPr lang="fr-FR" sz="1400" dirty="0">
                <a:gradFill>
                  <a:gsLst>
                    <a:gs pos="2917">
                      <a:schemeClr val="tx1"/>
                    </a:gs>
                    <a:gs pos="30000">
                      <a:schemeClr val="tx1"/>
                    </a:gs>
                  </a:gsLst>
                  <a:lin ang="5400000" scaled="0"/>
                </a:gradFill>
              </a:rPr>
              <a:t>or multiple Trusts for multiple Apps</a:t>
            </a:r>
          </a:p>
          <a:p>
            <a:pPr marL="882625" lvl="1" indent="-342900" algn="l">
              <a:lnSpc>
                <a:spcPct val="90000"/>
              </a:lnSpc>
              <a:spcAft>
                <a:spcPts val="600"/>
              </a:spcAft>
              <a:buFont typeface="Wingdings" panose="05000000000000000000" pitchFamily="2" charset="2"/>
              <a:buChar char="§"/>
            </a:pPr>
            <a:endParaRPr lang="fr-FR" sz="1400" dirty="0">
              <a:gradFill>
                <a:gsLst>
                  <a:gs pos="2917">
                    <a:schemeClr val="tx1"/>
                  </a:gs>
                  <a:gs pos="30000">
                    <a:schemeClr val="tx1"/>
                  </a:gs>
                </a:gsLst>
                <a:lin ang="5400000" scaled="0"/>
              </a:gradFill>
            </a:endParaRPr>
          </a:p>
          <a:p>
            <a:pPr marL="882625" lvl="1" indent="-342900" algn="l">
              <a:lnSpc>
                <a:spcPct val="90000"/>
              </a:lnSpc>
              <a:spcAft>
                <a:spcPts val="600"/>
              </a:spcAft>
              <a:buFont typeface="Wingdings" panose="05000000000000000000" pitchFamily="2" charset="2"/>
              <a:buChar char="§"/>
            </a:pPr>
            <a:endParaRPr lang="fr-FR" sz="1400" dirty="0">
              <a:gradFill>
                <a:gsLst>
                  <a:gs pos="2917">
                    <a:schemeClr val="tx1"/>
                  </a:gs>
                  <a:gs pos="30000">
                    <a:schemeClr val="tx1"/>
                  </a:gs>
                </a:gsLst>
                <a:lin ang="5400000" scaled="0"/>
              </a:gradFill>
            </a:endParaRPr>
          </a:p>
          <a:p>
            <a:pPr marL="882625" lvl="1" indent="-342900" algn="l">
              <a:lnSpc>
                <a:spcPct val="90000"/>
              </a:lnSpc>
              <a:spcAft>
                <a:spcPts val="600"/>
              </a:spcAft>
              <a:buFont typeface="Wingdings" panose="05000000000000000000" pitchFamily="2" charset="2"/>
              <a:buChar char="§"/>
            </a:pPr>
            <a:r>
              <a:rPr lang="en-GB" sz="1400" dirty="0"/>
              <a:t>Complicated Device access to SaaS Apps </a:t>
            </a:r>
            <a:br>
              <a:rPr lang="en-GB" sz="1400" dirty="0"/>
            </a:br>
            <a:r>
              <a:rPr lang="en-GB" sz="1400" dirty="0"/>
              <a:t>management :</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Multiple Access Policies for each device</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Ensure security compliance of each device</a:t>
            </a:r>
          </a:p>
          <a:p>
            <a:pPr marL="882625" lvl="1" indent="-342900" algn="l">
              <a:lnSpc>
                <a:spcPct val="90000"/>
              </a:lnSpc>
              <a:spcAft>
                <a:spcPts val="600"/>
              </a:spcAft>
              <a:buFont typeface="Wingdings" panose="05000000000000000000" pitchFamily="2" charset="2"/>
              <a:buChar char="§"/>
            </a:pPr>
            <a:endParaRPr lang="fr-FR" sz="1400" dirty="0">
              <a:gradFill>
                <a:gsLst>
                  <a:gs pos="2917">
                    <a:schemeClr val="tx1"/>
                  </a:gs>
                  <a:gs pos="30000">
                    <a:schemeClr val="tx1"/>
                  </a:gs>
                </a:gsLst>
                <a:lin ang="5400000" scaled="0"/>
              </a:gradFill>
            </a:endParaRPr>
          </a:p>
        </p:txBody>
      </p:sp>
      <p:sp>
        <p:nvSpPr>
          <p:cNvPr id="47" name="TextBox 46">
            <a:extLst>
              <a:ext uri="{FF2B5EF4-FFF2-40B4-BE49-F238E27FC236}">
                <a16:creationId xmlns:a16="http://schemas.microsoft.com/office/drawing/2014/main" id="{F92FC7A9-DCA0-4D5B-8EDB-2AF427C1540D}"/>
              </a:ext>
            </a:extLst>
          </p:cNvPr>
          <p:cNvSpPr txBox="1"/>
          <p:nvPr/>
        </p:nvSpPr>
        <p:spPr>
          <a:xfrm>
            <a:off x="5785625" y="3405823"/>
            <a:ext cx="3879419" cy="430887"/>
          </a:xfrm>
          <a:prstGeom prst="rect">
            <a:avLst/>
          </a:prstGeom>
          <a:noFill/>
        </p:spPr>
        <p:txBody>
          <a:bodyPr wrap="square" rtlCol="0">
            <a:spAutoFit/>
          </a:bodyPr>
          <a:lstStyle/>
          <a:p>
            <a:pPr algn="l"/>
            <a:r>
              <a:rPr lang="en-GB" sz="1100" dirty="0"/>
              <a:t>Old approach 1:</a:t>
            </a:r>
            <a:br>
              <a:rPr lang="en-GB" sz="1100" dirty="0"/>
            </a:br>
            <a:r>
              <a:rPr lang="en-GB" sz="1100" dirty="0"/>
              <a:t>Create Separate accounts for each SaaS Apps</a:t>
            </a:r>
          </a:p>
        </p:txBody>
      </p:sp>
      <p:sp>
        <p:nvSpPr>
          <p:cNvPr id="48" name="TextBox 47">
            <a:extLst>
              <a:ext uri="{FF2B5EF4-FFF2-40B4-BE49-F238E27FC236}">
                <a16:creationId xmlns:a16="http://schemas.microsoft.com/office/drawing/2014/main" id="{A50CB5A8-839C-4463-B248-3B7DE24F0A9B}"/>
              </a:ext>
            </a:extLst>
          </p:cNvPr>
          <p:cNvSpPr txBox="1"/>
          <p:nvPr/>
        </p:nvSpPr>
        <p:spPr>
          <a:xfrm>
            <a:off x="9267483" y="3372075"/>
            <a:ext cx="2865902" cy="600164"/>
          </a:xfrm>
          <a:prstGeom prst="rect">
            <a:avLst/>
          </a:prstGeom>
          <a:noFill/>
        </p:spPr>
        <p:txBody>
          <a:bodyPr wrap="square" rtlCol="0">
            <a:spAutoFit/>
          </a:bodyPr>
          <a:lstStyle/>
          <a:p>
            <a:pPr algn="l"/>
            <a:r>
              <a:rPr lang="en-GB" sz="1100" dirty="0"/>
              <a:t>Old  approach 2 : </a:t>
            </a:r>
            <a:br>
              <a:rPr lang="en-GB" sz="1100" dirty="0"/>
            </a:br>
            <a:r>
              <a:rPr lang="en-GB" sz="1100" dirty="0"/>
              <a:t>Create separate federation trusts with SaaS Providers</a:t>
            </a:r>
          </a:p>
        </p:txBody>
      </p:sp>
      <p:grpSp>
        <p:nvGrpSpPr>
          <p:cNvPr id="49" name="Group 48">
            <a:extLst>
              <a:ext uri="{FF2B5EF4-FFF2-40B4-BE49-F238E27FC236}">
                <a16:creationId xmlns:a16="http://schemas.microsoft.com/office/drawing/2014/main" id="{D1E67E99-13B9-42CE-B95C-508EF1FD9B5A}"/>
              </a:ext>
            </a:extLst>
          </p:cNvPr>
          <p:cNvGrpSpPr/>
          <p:nvPr/>
        </p:nvGrpSpPr>
        <p:grpSpPr>
          <a:xfrm>
            <a:off x="5358971" y="4536346"/>
            <a:ext cx="5337662" cy="2124460"/>
            <a:chOff x="84137" y="1081673"/>
            <a:chExt cx="12467640" cy="5247488"/>
          </a:xfrm>
        </p:grpSpPr>
        <p:sp>
          <p:nvSpPr>
            <p:cNvPr id="50" name="Freeform 3">
              <a:extLst>
                <a:ext uri="{FF2B5EF4-FFF2-40B4-BE49-F238E27FC236}">
                  <a16:creationId xmlns:a16="http://schemas.microsoft.com/office/drawing/2014/main" id="{D92DAD87-B937-41B0-A754-D68638651D00}"/>
                </a:ext>
              </a:extLst>
            </p:cNvPr>
            <p:cNvSpPr>
              <a:spLocks noChangeAspect="1"/>
            </p:cNvSpPr>
            <p:nvPr/>
          </p:nvSpPr>
          <p:spPr bwMode="auto">
            <a:xfrm>
              <a:off x="9896451" y="1898125"/>
              <a:ext cx="2491349" cy="1334302"/>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AEEF"/>
            </a:solidFill>
            <a:ln w="19050" cap="flat" cmpd="sng" algn="ctr">
              <a:solidFill>
                <a:srgbClr val="00206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65132" fontAlgn="base">
                <a:spcBef>
                  <a:spcPct val="0"/>
                </a:spcBef>
                <a:spcAft>
                  <a:spcPct val="0"/>
                </a:spcAft>
                <a:defRPr/>
              </a:pPr>
              <a:endParaRPr lang="en-US" sz="1000" b="1" kern="0" dirty="0">
                <a:solidFill>
                  <a:srgbClr val="505050"/>
                </a:solidFill>
                <a:latin typeface="Segoe" pitchFamily="34" charset="0"/>
              </a:endParaRPr>
            </a:p>
          </p:txBody>
        </p:sp>
        <p:sp>
          <p:nvSpPr>
            <p:cNvPr id="51" name="Freeform 4">
              <a:extLst>
                <a:ext uri="{FF2B5EF4-FFF2-40B4-BE49-F238E27FC236}">
                  <a16:creationId xmlns:a16="http://schemas.microsoft.com/office/drawing/2014/main" id="{096FE356-035D-4382-BD58-04D5C4A360A4}"/>
                </a:ext>
              </a:extLst>
            </p:cNvPr>
            <p:cNvSpPr>
              <a:spLocks noChangeAspect="1"/>
            </p:cNvSpPr>
            <p:nvPr/>
          </p:nvSpPr>
          <p:spPr bwMode="auto">
            <a:xfrm>
              <a:off x="9240927" y="2685521"/>
              <a:ext cx="2491349" cy="1334302"/>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AEEF"/>
            </a:solidFill>
            <a:ln w="19050" cap="flat" cmpd="sng" algn="ctr">
              <a:solidFill>
                <a:srgbClr val="00206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65132" fontAlgn="base">
                <a:spcBef>
                  <a:spcPct val="0"/>
                </a:spcBef>
                <a:spcAft>
                  <a:spcPct val="0"/>
                </a:spcAft>
                <a:defRPr/>
              </a:pPr>
              <a:endParaRPr lang="en-US" sz="1000" b="1" kern="0" dirty="0">
                <a:solidFill>
                  <a:srgbClr val="505050"/>
                </a:solidFill>
                <a:latin typeface="Segoe" pitchFamily="34" charset="0"/>
              </a:endParaRPr>
            </a:p>
          </p:txBody>
        </p:sp>
        <p:sp>
          <p:nvSpPr>
            <p:cNvPr id="52" name="Freeform 5">
              <a:extLst>
                <a:ext uri="{FF2B5EF4-FFF2-40B4-BE49-F238E27FC236}">
                  <a16:creationId xmlns:a16="http://schemas.microsoft.com/office/drawing/2014/main" id="{2C43DFCC-6895-4DD1-9DE4-0939A3B829C8}"/>
                </a:ext>
              </a:extLst>
            </p:cNvPr>
            <p:cNvSpPr>
              <a:spLocks noChangeAspect="1"/>
            </p:cNvSpPr>
            <p:nvPr/>
          </p:nvSpPr>
          <p:spPr bwMode="auto">
            <a:xfrm>
              <a:off x="7650854" y="1209188"/>
              <a:ext cx="2491349" cy="1334302"/>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AEEF"/>
            </a:solidFill>
            <a:ln w="19050" cap="flat" cmpd="sng" algn="ctr">
              <a:solidFill>
                <a:srgbClr val="00206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65132" fontAlgn="base">
                <a:spcBef>
                  <a:spcPct val="0"/>
                </a:spcBef>
                <a:spcAft>
                  <a:spcPct val="0"/>
                </a:spcAft>
                <a:defRPr/>
              </a:pPr>
              <a:endParaRPr lang="en-US" sz="1000" b="1" kern="0" dirty="0">
                <a:solidFill>
                  <a:srgbClr val="505050"/>
                </a:solidFill>
                <a:latin typeface="Segoe" pitchFamily="34" charset="0"/>
              </a:endParaRPr>
            </a:p>
          </p:txBody>
        </p:sp>
        <p:sp>
          <p:nvSpPr>
            <p:cNvPr id="53" name="Freeform 6">
              <a:extLst>
                <a:ext uri="{FF2B5EF4-FFF2-40B4-BE49-F238E27FC236}">
                  <a16:creationId xmlns:a16="http://schemas.microsoft.com/office/drawing/2014/main" id="{FB05EC39-6028-4C30-B3EA-C7E976AAB4DB}"/>
                </a:ext>
              </a:extLst>
            </p:cNvPr>
            <p:cNvSpPr>
              <a:spLocks noChangeAspect="1"/>
            </p:cNvSpPr>
            <p:nvPr/>
          </p:nvSpPr>
          <p:spPr bwMode="auto">
            <a:xfrm>
              <a:off x="6995330" y="1933815"/>
              <a:ext cx="2491349" cy="1334302"/>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AEEF"/>
            </a:solidFill>
            <a:ln w="19050" cap="flat" cmpd="sng" algn="ctr">
              <a:solidFill>
                <a:srgbClr val="00206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65132" fontAlgn="base">
                <a:spcBef>
                  <a:spcPct val="0"/>
                </a:spcBef>
                <a:spcAft>
                  <a:spcPct val="0"/>
                </a:spcAft>
                <a:defRPr/>
              </a:pPr>
              <a:endParaRPr lang="en-US" sz="1000" b="1" kern="0" dirty="0">
                <a:solidFill>
                  <a:srgbClr val="505050"/>
                </a:solidFill>
                <a:latin typeface="Segoe" pitchFamily="34" charset="0"/>
              </a:endParaRPr>
            </a:p>
          </p:txBody>
        </p:sp>
        <p:sp>
          <p:nvSpPr>
            <p:cNvPr id="54" name="Freeform 7">
              <a:extLst>
                <a:ext uri="{FF2B5EF4-FFF2-40B4-BE49-F238E27FC236}">
                  <a16:creationId xmlns:a16="http://schemas.microsoft.com/office/drawing/2014/main" id="{03F303EB-CCCD-45D3-8EFD-3F1C4B786B4B}"/>
                </a:ext>
              </a:extLst>
            </p:cNvPr>
            <p:cNvSpPr>
              <a:spLocks noChangeAspect="1"/>
            </p:cNvSpPr>
            <p:nvPr/>
          </p:nvSpPr>
          <p:spPr bwMode="auto">
            <a:xfrm>
              <a:off x="4062198" y="1081673"/>
              <a:ext cx="2491349" cy="1334302"/>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AEEF"/>
            </a:solidFill>
            <a:ln w="19050" cap="flat" cmpd="sng" algn="ctr">
              <a:solidFill>
                <a:srgbClr val="00206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65132" fontAlgn="base">
                <a:spcBef>
                  <a:spcPct val="0"/>
                </a:spcBef>
                <a:spcAft>
                  <a:spcPct val="0"/>
                </a:spcAft>
                <a:defRPr/>
              </a:pPr>
              <a:endParaRPr lang="en-US" sz="1000" b="1" kern="0" dirty="0">
                <a:solidFill>
                  <a:srgbClr val="505050"/>
                </a:solidFill>
                <a:latin typeface="Segoe" pitchFamily="34" charset="0"/>
              </a:endParaRPr>
            </a:p>
          </p:txBody>
        </p:sp>
        <p:sp>
          <p:nvSpPr>
            <p:cNvPr id="55" name="Freeform 8">
              <a:extLst>
                <a:ext uri="{FF2B5EF4-FFF2-40B4-BE49-F238E27FC236}">
                  <a16:creationId xmlns:a16="http://schemas.microsoft.com/office/drawing/2014/main" id="{1390A2B7-819C-4527-9C88-4E56F02BFBA5}"/>
                </a:ext>
              </a:extLst>
            </p:cNvPr>
            <p:cNvSpPr>
              <a:spLocks noChangeAspect="1"/>
            </p:cNvSpPr>
            <p:nvPr/>
          </p:nvSpPr>
          <p:spPr bwMode="auto">
            <a:xfrm>
              <a:off x="3406674" y="1824233"/>
              <a:ext cx="2491349" cy="1334302"/>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AEEF"/>
            </a:solidFill>
            <a:ln w="19050" cap="flat" cmpd="sng" algn="ctr">
              <a:solidFill>
                <a:srgbClr val="00206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65132" fontAlgn="base">
                <a:spcBef>
                  <a:spcPct val="0"/>
                </a:spcBef>
                <a:spcAft>
                  <a:spcPct val="0"/>
                </a:spcAft>
                <a:defRPr/>
              </a:pPr>
              <a:endParaRPr lang="en-US" sz="1000" b="1" kern="0" dirty="0">
                <a:solidFill>
                  <a:srgbClr val="505050"/>
                </a:solidFill>
                <a:latin typeface="Segoe" pitchFamily="34" charset="0"/>
              </a:endParaRPr>
            </a:p>
          </p:txBody>
        </p:sp>
        <p:sp>
          <p:nvSpPr>
            <p:cNvPr id="56" name="Freeform 9">
              <a:extLst>
                <a:ext uri="{FF2B5EF4-FFF2-40B4-BE49-F238E27FC236}">
                  <a16:creationId xmlns:a16="http://schemas.microsoft.com/office/drawing/2014/main" id="{79B71A38-4458-4AE0-810E-6030EB902C6B}"/>
                </a:ext>
              </a:extLst>
            </p:cNvPr>
            <p:cNvSpPr>
              <a:spLocks noChangeAspect="1"/>
            </p:cNvSpPr>
            <p:nvPr/>
          </p:nvSpPr>
          <p:spPr bwMode="auto">
            <a:xfrm>
              <a:off x="739661" y="1877666"/>
              <a:ext cx="2491349" cy="1334302"/>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AEEF"/>
            </a:solidFill>
            <a:ln w="19050" cap="flat" cmpd="sng" algn="ctr">
              <a:solidFill>
                <a:srgbClr val="00206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65132" fontAlgn="base">
                <a:spcBef>
                  <a:spcPct val="0"/>
                </a:spcBef>
                <a:spcAft>
                  <a:spcPct val="0"/>
                </a:spcAft>
                <a:defRPr/>
              </a:pPr>
              <a:endParaRPr lang="en-US" sz="1000" b="1" kern="0" dirty="0">
                <a:solidFill>
                  <a:srgbClr val="505050"/>
                </a:solidFill>
                <a:latin typeface="Segoe" pitchFamily="34" charset="0"/>
              </a:endParaRPr>
            </a:p>
          </p:txBody>
        </p:sp>
        <p:sp>
          <p:nvSpPr>
            <p:cNvPr id="57" name="Freeform 10">
              <a:extLst>
                <a:ext uri="{FF2B5EF4-FFF2-40B4-BE49-F238E27FC236}">
                  <a16:creationId xmlns:a16="http://schemas.microsoft.com/office/drawing/2014/main" id="{968CE5E6-362D-4B14-ADF8-34842C3D3F16}"/>
                </a:ext>
              </a:extLst>
            </p:cNvPr>
            <p:cNvSpPr>
              <a:spLocks noChangeAspect="1"/>
            </p:cNvSpPr>
            <p:nvPr/>
          </p:nvSpPr>
          <p:spPr bwMode="auto">
            <a:xfrm>
              <a:off x="84137" y="2602293"/>
              <a:ext cx="2491349" cy="1334302"/>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AEEF"/>
            </a:solidFill>
            <a:ln w="19050" cap="flat" cmpd="sng" algn="ctr">
              <a:solidFill>
                <a:srgbClr val="00206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65132" fontAlgn="base">
                <a:spcBef>
                  <a:spcPct val="0"/>
                </a:spcBef>
                <a:spcAft>
                  <a:spcPct val="0"/>
                </a:spcAft>
                <a:defRPr/>
              </a:pPr>
              <a:endParaRPr lang="en-US" sz="1000" b="1" kern="0" dirty="0">
                <a:solidFill>
                  <a:srgbClr val="505050"/>
                </a:solidFill>
                <a:latin typeface="Segoe" pitchFamily="34" charset="0"/>
              </a:endParaRPr>
            </a:p>
          </p:txBody>
        </p:sp>
        <p:sp>
          <p:nvSpPr>
            <p:cNvPr id="58" name="Isosceles Triangle 57">
              <a:extLst>
                <a:ext uri="{FF2B5EF4-FFF2-40B4-BE49-F238E27FC236}">
                  <a16:creationId xmlns:a16="http://schemas.microsoft.com/office/drawing/2014/main" id="{9F373BC6-2CD9-4976-8216-4F8EDFD36921}"/>
                </a:ext>
              </a:extLst>
            </p:cNvPr>
            <p:cNvSpPr/>
            <p:nvPr/>
          </p:nvSpPr>
          <p:spPr bwMode="auto">
            <a:xfrm>
              <a:off x="5666163" y="3494041"/>
              <a:ext cx="849796" cy="738010"/>
            </a:xfrm>
            <a:prstGeom prst="triangle">
              <a:avLst/>
            </a:pr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2010"/>
              <a:endParaRPr lang="en-US" sz="1050" dirty="0">
                <a:solidFill>
                  <a:srgbClr val="FFFFFF">
                    <a:alpha val="98824"/>
                  </a:srgbClr>
                </a:solidFill>
                <a:ea typeface="Segoe UI" pitchFamily="34" charset="0"/>
                <a:cs typeface="Segoe UI" pitchFamily="34" charset="0"/>
              </a:endParaRPr>
            </a:p>
          </p:txBody>
        </p:sp>
        <p:sp>
          <p:nvSpPr>
            <p:cNvPr id="59" name="Isosceles Triangle 58">
              <a:extLst>
                <a:ext uri="{FF2B5EF4-FFF2-40B4-BE49-F238E27FC236}">
                  <a16:creationId xmlns:a16="http://schemas.microsoft.com/office/drawing/2014/main" id="{543DF82E-D644-48A0-AE83-AEAFC1346DDD}"/>
                </a:ext>
              </a:extLst>
            </p:cNvPr>
            <p:cNvSpPr/>
            <p:nvPr/>
          </p:nvSpPr>
          <p:spPr bwMode="auto">
            <a:xfrm>
              <a:off x="6523934" y="3493930"/>
              <a:ext cx="849796" cy="738010"/>
            </a:xfrm>
            <a:prstGeom prst="triangle">
              <a:avLst/>
            </a:pr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2010"/>
              <a:endParaRPr lang="en-US" sz="1050" dirty="0">
                <a:solidFill>
                  <a:srgbClr val="FFFFFF">
                    <a:alpha val="98824"/>
                  </a:srgbClr>
                </a:solidFill>
                <a:ea typeface="Segoe UI" pitchFamily="34" charset="0"/>
                <a:cs typeface="Segoe UI" pitchFamily="34" charset="0"/>
              </a:endParaRPr>
            </a:p>
          </p:txBody>
        </p:sp>
        <p:sp>
          <p:nvSpPr>
            <p:cNvPr id="60" name="Freeform 20">
              <a:extLst>
                <a:ext uri="{FF2B5EF4-FFF2-40B4-BE49-F238E27FC236}">
                  <a16:creationId xmlns:a16="http://schemas.microsoft.com/office/drawing/2014/main" id="{21B4BA64-41D0-4D24-8E8C-837644AF872E}"/>
                </a:ext>
              </a:extLst>
            </p:cNvPr>
            <p:cNvSpPr>
              <a:spLocks noEditPoints="1"/>
            </p:cNvSpPr>
            <p:nvPr/>
          </p:nvSpPr>
          <p:spPr bwMode="black">
            <a:xfrm>
              <a:off x="9771834" y="5223327"/>
              <a:ext cx="935133" cy="64988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83922" tIns="41961" rIns="83922" bIns="41961" numCol="1" anchor="t" anchorCtr="0" compatLnSpc="1">
              <a:prstTxWarp prst="textNoShape">
                <a:avLst/>
              </a:prstTxWarp>
            </a:bodyPr>
            <a:lstStyle/>
            <a:p>
              <a:pPr defTabSz="950870"/>
              <a:endParaRPr lang="en-US" sz="400" dirty="0">
                <a:solidFill>
                  <a:srgbClr val="FFFFFF"/>
                </a:solidFill>
              </a:endParaRPr>
            </a:p>
          </p:txBody>
        </p:sp>
        <p:pic>
          <p:nvPicPr>
            <p:cNvPr id="61" name="Picture 60">
              <a:extLst>
                <a:ext uri="{FF2B5EF4-FFF2-40B4-BE49-F238E27FC236}">
                  <a16:creationId xmlns:a16="http://schemas.microsoft.com/office/drawing/2014/main" id="{D117F3D8-05F3-4B81-9888-2FC026E71BC8}"/>
                </a:ext>
              </a:extLst>
            </p:cNvPr>
            <p:cNvPicPr>
              <a:picLocks noChangeAspect="1"/>
            </p:cNvPicPr>
            <p:nvPr/>
          </p:nvPicPr>
          <p:blipFill>
            <a:blip r:embed="rId15" cstate="screen">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173983" y="5129665"/>
              <a:ext cx="226239" cy="408842"/>
            </a:xfrm>
            <a:prstGeom prst="rect">
              <a:avLst/>
            </a:prstGeom>
            <a:solidFill>
              <a:srgbClr val="0070C0"/>
            </a:solidFill>
            <a:ln>
              <a:solidFill>
                <a:schemeClr val="tx1"/>
              </a:solidFill>
            </a:ln>
          </p:spPr>
        </p:pic>
        <p:sp>
          <p:nvSpPr>
            <p:cNvPr id="62" name="Phone icon 2">
              <a:extLst>
                <a:ext uri="{FF2B5EF4-FFF2-40B4-BE49-F238E27FC236}">
                  <a16:creationId xmlns:a16="http://schemas.microsoft.com/office/drawing/2014/main" id="{F1F2952B-AD11-4629-B1AD-B83ABAB5A835}"/>
                </a:ext>
              </a:extLst>
            </p:cNvPr>
            <p:cNvSpPr>
              <a:spLocks noChangeAspect="1" noEditPoints="1"/>
            </p:cNvSpPr>
            <p:nvPr/>
          </p:nvSpPr>
          <p:spPr bwMode="auto">
            <a:xfrm>
              <a:off x="6876914" y="5730569"/>
              <a:ext cx="257697" cy="408842"/>
            </a:xfrm>
            <a:custGeom>
              <a:avLst/>
              <a:gdLst/>
              <a:ahLst/>
              <a:cxnLst>
                <a:cxn ang="0">
                  <a:pos x="170" y="191"/>
                </a:cxn>
                <a:cxn ang="0">
                  <a:pos x="167" y="101"/>
                </a:cxn>
                <a:cxn ang="0">
                  <a:pos x="142" y="4"/>
                </a:cxn>
                <a:cxn ang="0">
                  <a:pos x="13" y="22"/>
                </a:cxn>
                <a:cxn ang="0">
                  <a:pos x="12" y="300"/>
                </a:cxn>
                <a:cxn ang="0">
                  <a:pos x="146" y="316"/>
                </a:cxn>
                <a:cxn ang="0">
                  <a:pos x="153" y="224"/>
                </a:cxn>
                <a:cxn ang="0">
                  <a:pos x="148" y="244"/>
                </a:cxn>
                <a:cxn ang="0">
                  <a:pos x="129" y="239"/>
                </a:cxn>
                <a:cxn ang="0">
                  <a:pos x="134" y="219"/>
                </a:cxn>
                <a:cxn ang="0">
                  <a:pos x="153" y="224"/>
                </a:cxn>
                <a:cxn ang="0">
                  <a:pos x="99" y="219"/>
                </a:cxn>
                <a:cxn ang="0">
                  <a:pos x="119" y="224"/>
                </a:cxn>
                <a:cxn ang="0">
                  <a:pos x="114" y="243"/>
                </a:cxn>
                <a:cxn ang="0">
                  <a:pos x="94" y="238"/>
                </a:cxn>
                <a:cxn ang="0">
                  <a:pos x="78" y="243"/>
                </a:cxn>
                <a:cxn ang="0">
                  <a:pos x="59" y="238"/>
                </a:cxn>
                <a:cxn ang="0">
                  <a:pos x="64" y="219"/>
                </a:cxn>
                <a:cxn ang="0">
                  <a:pos x="83" y="224"/>
                </a:cxn>
                <a:cxn ang="0">
                  <a:pos x="78" y="243"/>
                </a:cxn>
                <a:cxn ang="0">
                  <a:pos x="24" y="34"/>
                </a:cxn>
                <a:cxn ang="0">
                  <a:pos x="135" y="20"/>
                </a:cxn>
                <a:cxn ang="0">
                  <a:pos x="155" y="106"/>
                </a:cxn>
                <a:cxn ang="0">
                  <a:pos x="150" y="180"/>
                </a:cxn>
                <a:cxn ang="0">
                  <a:pos x="38" y="187"/>
                </a:cxn>
                <a:cxn ang="0">
                  <a:pos x="43" y="283"/>
                </a:cxn>
                <a:cxn ang="0">
                  <a:pos x="24" y="277"/>
                </a:cxn>
                <a:cxn ang="0">
                  <a:pos x="29" y="258"/>
                </a:cxn>
                <a:cxn ang="0">
                  <a:pos x="48" y="264"/>
                </a:cxn>
                <a:cxn ang="0">
                  <a:pos x="43" y="283"/>
                </a:cxn>
                <a:cxn ang="0">
                  <a:pos x="24" y="238"/>
                </a:cxn>
                <a:cxn ang="0">
                  <a:pos x="29" y="218"/>
                </a:cxn>
                <a:cxn ang="0">
                  <a:pos x="48" y="223"/>
                </a:cxn>
                <a:cxn ang="0">
                  <a:pos x="43" y="243"/>
                </a:cxn>
                <a:cxn ang="0">
                  <a:pos x="78" y="283"/>
                </a:cxn>
                <a:cxn ang="0">
                  <a:pos x="59" y="278"/>
                </a:cxn>
                <a:cxn ang="0">
                  <a:pos x="63" y="259"/>
                </a:cxn>
                <a:cxn ang="0">
                  <a:pos x="83" y="264"/>
                </a:cxn>
                <a:cxn ang="0">
                  <a:pos x="78" y="283"/>
                </a:cxn>
                <a:cxn ang="0">
                  <a:pos x="99" y="283"/>
                </a:cxn>
                <a:cxn ang="0">
                  <a:pos x="94" y="264"/>
                </a:cxn>
                <a:cxn ang="0">
                  <a:pos x="113" y="259"/>
                </a:cxn>
                <a:cxn ang="0">
                  <a:pos x="118" y="278"/>
                </a:cxn>
                <a:cxn ang="0">
                  <a:pos x="147" y="283"/>
                </a:cxn>
                <a:cxn ang="0">
                  <a:pos x="129" y="279"/>
                </a:cxn>
                <a:cxn ang="0">
                  <a:pos x="134" y="260"/>
                </a:cxn>
                <a:cxn ang="0">
                  <a:pos x="152" y="264"/>
                </a:cxn>
                <a:cxn ang="0">
                  <a:pos x="147" y="283"/>
                </a:cxn>
              </a:cxnLst>
              <a:rect l="0" t="0" r="r" b="b"/>
              <a:pathLst>
                <a:path w="170" h="320">
                  <a:moveTo>
                    <a:pt x="163" y="301"/>
                  </a:moveTo>
                  <a:cubicBezTo>
                    <a:pt x="167" y="269"/>
                    <a:pt x="170" y="231"/>
                    <a:pt x="170" y="191"/>
                  </a:cubicBezTo>
                  <a:cubicBezTo>
                    <a:pt x="169" y="191"/>
                    <a:pt x="169" y="191"/>
                    <a:pt x="169" y="191"/>
                  </a:cubicBezTo>
                  <a:cubicBezTo>
                    <a:pt x="169" y="165"/>
                    <a:pt x="167" y="101"/>
                    <a:pt x="167" y="101"/>
                  </a:cubicBezTo>
                  <a:cubicBezTo>
                    <a:pt x="165" y="68"/>
                    <a:pt x="163" y="36"/>
                    <a:pt x="159" y="17"/>
                  </a:cubicBezTo>
                  <a:cubicBezTo>
                    <a:pt x="158" y="10"/>
                    <a:pt x="150" y="5"/>
                    <a:pt x="142" y="4"/>
                  </a:cubicBezTo>
                  <a:cubicBezTo>
                    <a:pt x="104" y="0"/>
                    <a:pt x="66" y="2"/>
                    <a:pt x="30" y="8"/>
                  </a:cubicBezTo>
                  <a:cubicBezTo>
                    <a:pt x="22" y="9"/>
                    <a:pt x="15" y="16"/>
                    <a:pt x="13" y="22"/>
                  </a:cubicBezTo>
                  <a:cubicBezTo>
                    <a:pt x="6" y="56"/>
                    <a:pt x="0" y="126"/>
                    <a:pt x="0" y="172"/>
                  </a:cubicBezTo>
                  <a:cubicBezTo>
                    <a:pt x="0" y="219"/>
                    <a:pt x="4" y="263"/>
                    <a:pt x="12" y="300"/>
                  </a:cubicBezTo>
                  <a:cubicBezTo>
                    <a:pt x="13" y="307"/>
                    <a:pt x="21" y="313"/>
                    <a:pt x="29" y="314"/>
                  </a:cubicBezTo>
                  <a:cubicBezTo>
                    <a:pt x="66" y="319"/>
                    <a:pt x="107" y="320"/>
                    <a:pt x="146" y="316"/>
                  </a:cubicBezTo>
                  <a:cubicBezTo>
                    <a:pt x="154" y="315"/>
                    <a:pt x="162" y="309"/>
                    <a:pt x="163" y="301"/>
                  </a:cubicBezTo>
                  <a:close/>
                  <a:moveTo>
                    <a:pt x="153" y="224"/>
                  </a:moveTo>
                  <a:cubicBezTo>
                    <a:pt x="153" y="229"/>
                    <a:pt x="153" y="234"/>
                    <a:pt x="153" y="239"/>
                  </a:cubicBezTo>
                  <a:cubicBezTo>
                    <a:pt x="153" y="241"/>
                    <a:pt x="151" y="244"/>
                    <a:pt x="148" y="244"/>
                  </a:cubicBezTo>
                  <a:cubicBezTo>
                    <a:pt x="144" y="244"/>
                    <a:pt x="139" y="244"/>
                    <a:pt x="134" y="244"/>
                  </a:cubicBezTo>
                  <a:cubicBezTo>
                    <a:pt x="132" y="244"/>
                    <a:pt x="129" y="241"/>
                    <a:pt x="129" y="239"/>
                  </a:cubicBezTo>
                  <a:cubicBezTo>
                    <a:pt x="129" y="234"/>
                    <a:pt x="130" y="229"/>
                    <a:pt x="129" y="224"/>
                  </a:cubicBezTo>
                  <a:cubicBezTo>
                    <a:pt x="129" y="222"/>
                    <a:pt x="132" y="219"/>
                    <a:pt x="134" y="219"/>
                  </a:cubicBezTo>
                  <a:cubicBezTo>
                    <a:pt x="139" y="219"/>
                    <a:pt x="144" y="219"/>
                    <a:pt x="148" y="219"/>
                  </a:cubicBezTo>
                  <a:cubicBezTo>
                    <a:pt x="151" y="219"/>
                    <a:pt x="153" y="222"/>
                    <a:pt x="153" y="224"/>
                  </a:cubicBezTo>
                  <a:close/>
                  <a:moveTo>
                    <a:pt x="94" y="224"/>
                  </a:moveTo>
                  <a:cubicBezTo>
                    <a:pt x="94" y="221"/>
                    <a:pt x="97" y="219"/>
                    <a:pt x="99" y="219"/>
                  </a:cubicBezTo>
                  <a:cubicBezTo>
                    <a:pt x="104" y="219"/>
                    <a:pt x="109" y="219"/>
                    <a:pt x="114" y="219"/>
                  </a:cubicBezTo>
                  <a:cubicBezTo>
                    <a:pt x="116" y="219"/>
                    <a:pt x="119" y="221"/>
                    <a:pt x="119" y="224"/>
                  </a:cubicBezTo>
                  <a:cubicBezTo>
                    <a:pt x="119" y="229"/>
                    <a:pt x="119" y="234"/>
                    <a:pt x="119" y="238"/>
                  </a:cubicBezTo>
                  <a:cubicBezTo>
                    <a:pt x="119" y="241"/>
                    <a:pt x="116" y="243"/>
                    <a:pt x="114" y="243"/>
                  </a:cubicBezTo>
                  <a:cubicBezTo>
                    <a:pt x="109" y="243"/>
                    <a:pt x="104" y="243"/>
                    <a:pt x="99" y="243"/>
                  </a:cubicBezTo>
                  <a:cubicBezTo>
                    <a:pt x="97" y="243"/>
                    <a:pt x="94" y="241"/>
                    <a:pt x="94" y="238"/>
                  </a:cubicBezTo>
                  <a:cubicBezTo>
                    <a:pt x="94" y="234"/>
                    <a:pt x="94" y="229"/>
                    <a:pt x="94" y="224"/>
                  </a:cubicBezTo>
                  <a:close/>
                  <a:moveTo>
                    <a:pt x="78" y="243"/>
                  </a:moveTo>
                  <a:cubicBezTo>
                    <a:pt x="74" y="243"/>
                    <a:pt x="69" y="243"/>
                    <a:pt x="64" y="243"/>
                  </a:cubicBezTo>
                  <a:cubicBezTo>
                    <a:pt x="61" y="243"/>
                    <a:pt x="59" y="241"/>
                    <a:pt x="59" y="238"/>
                  </a:cubicBezTo>
                  <a:cubicBezTo>
                    <a:pt x="59" y="233"/>
                    <a:pt x="59" y="228"/>
                    <a:pt x="59" y="224"/>
                  </a:cubicBezTo>
                  <a:cubicBezTo>
                    <a:pt x="59" y="221"/>
                    <a:pt x="61" y="219"/>
                    <a:pt x="64" y="219"/>
                  </a:cubicBezTo>
                  <a:cubicBezTo>
                    <a:pt x="69" y="219"/>
                    <a:pt x="74" y="219"/>
                    <a:pt x="78" y="219"/>
                  </a:cubicBezTo>
                  <a:cubicBezTo>
                    <a:pt x="81" y="218"/>
                    <a:pt x="83" y="221"/>
                    <a:pt x="83" y="224"/>
                  </a:cubicBezTo>
                  <a:cubicBezTo>
                    <a:pt x="83" y="228"/>
                    <a:pt x="83" y="233"/>
                    <a:pt x="83" y="238"/>
                  </a:cubicBezTo>
                  <a:cubicBezTo>
                    <a:pt x="83" y="241"/>
                    <a:pt x="81" y="243"/>
                    <a:pt x="78" y="243"/>
                  </a:cubicBezTo>
                  <a:close/>
                  <a:moveTo>
                    <a:pt x="24" y="174"/>
                  </a:moveTo>
                  <a:cubicBezTo>
                    <a:pt x="17" y="144"/>
                    <a:pt x="17" y="63"/>
                    <a:pt x="24" y="34"/>
                  </a:cubicBezTo>
                  <a:cubicBezTo>
                    <a:pt x="25" y="28"/>
                    <a:pt x="31" y="23"/>
                    <a:pt x="38" y="22"/>
                  </a:cubicBezTo>
                  <a:cubicBezTo>
                    <a:pt x="69" y="17"/>
                    <a:pt x="103" y="16"/>
                    <a:pt x="135" y="20"/>
                  </a:cubicBezTo>
                  <a:cubicBezTo>
                    <a:pt x="142" y="20"/>
                    <a:pt x="149" y="26"/>
                    <a:pt x="150" y="31"/>
                  </a:cubicBezTo>
                  <a:cubicBezTo>
                    <a:pt x="152" y="46"/>
                    <a:pt x="155" y="76"/>
                    <a:pt x="155" y="106"/>
                  </a:cubicBezTo>
                  <a:cubicBezTo>
                    <a:pt x="155" y="131"/>
                    <a:pt x="154" y="170"/>
                    <a:pt x="150" y="180"/>
                  </a:cubicBezTo>
                  <a:cubicBezTo>
                    <a:pt x="146" y="189"/>
                    <a:pt x="150" y="180"/>
                    <a:pt x="150" y="180"/>
                  </a:cubicBezTo>
                  <a:cubicBezTo>
                    <a:pt x="148" y="185"/>
                    <a:pt x="142" y="189"/>
                    <a:pt x="136" y="190"/>
                  </a:cubicBezTo>
                  <a:cubicBezTo>
                    <a:pt x="103" y="194"/>
                    <a:pt x="69" y="192"/>
                    <a:pt x="38" y="187"/>
                  </a:cubicBezTo>
                  <a:cubicBezTo>
                    <a:pt x="31" y="186"/>
                    <a:pt x="25" y="180"/>
                    <a:pt x="24" y="174"/>
                  </a:cubicBezTo>
                  <a:close/>
                  <a:moveTo>
                    <a:pt x="43" y="283"/>
                  </a:moveTo>
                  <a:cubicBezTo>
                    <a:pt x="38" y="282"/>
                    <a:pt x="34" y="282"/>
                    <a:pt x="29" y="282"/>
                  </a:cubicBezTo>
                  <a:cubicBezTo>
                    <a:pt x="26" y="282"/>
                    <a:pt x="24" y="280"/>
                    <a:pt x="24" y="277"/>
                  </a:cubicBezTo>
                  <a:cubicBezTo>
                    <a:pt x="24" y="273"/>
                    <a:pt x="24" y="268"/>
                    <a:pt x="24" y="263"/>
                  </a:cubicBezTo>
                  <a:cubicBezTo>
                    <a:pt x="24" y="261"/>
                    <a:pt x="26" y="258"/>
                    <a:pt x="29" y="258"/>
                  </a:cubicBezTo>
                  <a:cubicBezTo>
                    <a:pt x="33" y="258"/>
                    <a:pt x="38" y="259"/>
                    <a:pt x="43" y="259"/>
                  </a:cubicBezTo>
                  <a:cubicBezTo>
                    <a:pt x="45" y="259"/>
                    <a:pt x="48" y="261"/>
                    <a:pt x="48" y="264"/>
                  </a:cubicBezTo>
                  <a:cubicBezTo>
                    <a:pt x="48" y="268"/>
                    <a:pt x="48" y="273"/>
                    <a:pt x="48" y="278"/>
                  </a:cubicBezTo>
                  <a:cubicBezTo>
                    <a:pt x="48" y="280"/>
                    <a:pt x="46" y="282"/>
                    <a:pt x="43" y="283"/>
                  </a:cubicBezTo>
                  <a:close/>
                  <a:moveTo>
                    <a:pt x="29" y="243"/>
                  </a:moveTo>
                  <a:cubicBezTo>
                    <a:pt x="27" y="243"/>
                    <a:pt x="24" y="240"/>
                    <a:pt x="24" y="238"/>
                  </a:cubicBezTo>
                  <a:cubicBezTo>
                    <a:pt x="24" y="233"/>
                    <a:pt x="24" y="228"/>
                    <a:pt x="24" y="223"/>
                  </a:cubicBezTo>
                  <a:cubicBezTo>
                    <a:pt x="24" y="221"/>
                    <a:pt x="27" y="218"/>
                    <a:pt x="29" y="218"/>
                  </a:cubicBezTo>
                  <a:cubicBezTo>
                    <a:pt x="34" y="218"/>
                    <a:pt x="39" y="218"/>
                    <a:pt x="43" y="218"/>
                  </a:cubicBezTo>
                  <a:cubicBezTo>
                    <a:pt x="46" y="218"/>
                    <a:pt x="48" y="220"/>
                    <a:pt x="48" y="223"/>
                  </a:cubicBezTo>
                  <a:cubicBezTo>
                    <a:pt x="48" y="228"/>
                    <a:pt x="48" y="233"/>
                    <a:pt x="48" y="238"/>
                  </a:cubicBezTo>
                  <a:cubicBezTo>
                    <a:pt x="48" y="240"/>
                    <a:pt x="46" y="243"/>
                    <a:pt x="43" y="243"/>
                  </a:cubicBezTo>
                  <a:cubicBezTo>
                    <a:pt x="39" y="243"/>
                    <a:pt x="34" y="243"/>
                    <a:pt x="29" y="243"/>
                  </a:cubicBezTo>
                  <a:close/>
                  <a:moveTo>
                    <a:pt x="78" y="283"/>
                  </a:moveTo>
                  <a:cubicBezTo>
                    <a:pt x="73" y="283"/>
                    <a:pt x="68" y="283"/>
                    <a:pt x="64" y="283"/>
                  </a:cubicBezTo>
                  <a:cubicBezTo>
                    <a:pt x="61" y="283"/>
                    <a:pt x="59" y="281"/>
                    <a:pt x="59" y="278"/>
                  </a:cubicBezTo>
                  <a:cubicBezTo>
                    <a:pt x="59" y="273"/>
                    <a:pt x="59" y="269"/>
                    <a:pt x="58" y="264"/>
                  </a:cubicBezTo>
                  <a:cubicBezTo>
                    <a:pt x="58" y="261"/>
                    <a:pt x="61" y="259"/>
                    <a:pt x="63" y="259"/>
                  </a:cubicBezTo>
                  <a:cubicBezTo>
                    <a:pt x="68" y="259"/>
                    <a:pt x="73" y="259"/>
                    <a:pt x="78" y="259"/>
                  </a:cubicBezTo>
                  <a:cubicBezTo>
                    <a:pt x="81" y="259"/>
                    <a:pt x="83" y="261"/>
                    <a:pt x="83" y="264"/>
                  </a:cubicBezTo>
                  <a:cubicBezTo>
                    <a:pt x="83" y="269"/>
                    <a:pt x="83" y="274"/>
                    <a:pt x="83" y="278"/>
                  </a:cubicBezTo>
                  <a:cubicBezTo>
                    <a:pt x="83" y="281"/>
                    <a:pt x="81" y="283"/>
                    <a:pt x="78" y="283"/>
                  </a:cubicBezTo>
                  <a:close/>
                  <a:moveTo>
                    <a:pt x="113" y="283"/>
                  </a:moveTo>
                  <a:cubicBezTo>
                    <a:pt x="108" y="283"/>
                    <a:pt x="103" y="283"/>
                    <a:pt x="99" y="283"/>
                  </a:cubicBezTo>
                  <a:cubicBezTo>
                    <a:pt x="96" y="283"/>
                    <a:pt x="94" y="281"/>
                    <a:pt x="94" y="279"/>
                  </a:cubicBezTo>
                  <a:cubicBezTo>
                    <a:pt x="94" y="274"/>
                    <a:pt x="94" y="269"/>
                    <a:pt x="94" y="264"/>
                  </a:cubicBezTo>
                  <a:cubicBezTo>
                    <a:pt x="94" y="262"/>
                    <a:pt x="96" y="259"/>
                    <a:pt x="99" y="259"/>
                  </a:cubicBezTo>
                  <a:cubicBezTo>
                    <a:pt x="103" y="259"/>
                    <a:pt x="108" y="259"/>
                    <a:pt x="113" y="259"/>
                  </a:cubicBezTo>
                  <a:cubicBezTo>
                    <a:pt x="116" y="259"/>
                    <a:pt x="118" y="262"/>
                    <a:pt x="118" y="264"/>
                  </a:cubicBezTo>
                  <a:cubicBezTo>
                    <a:pt x="118" y="269"/>
                    <a:pt x="118" y="274"/>
                    <a:pt x="118" y="278"/>
                  </a:cubicBezTo>
                  <a:cubicBezTo>
                    <a:pt x="118" y="281"/>
                    <a:pt x="116" y="283"/>
                    <a:pt x="113" y="283"/>
                  </a:cubicBezTo>
                  <a:close/>
                  <a:moveTo>
                    <a:pt x="147" y="283"/>
                  </a:moveTo>
                  <a:cubicBezTo>
                    <a:pt x="143" y="283"/>
                    <a:pt x="138" y="283"/>
                    <a:pt x="133" y="283"/>
                  </a:cubicBezTo>
                  <a:cubicBezTo>
                    <a:pt x="131" y="284"/>
                    <a:pt x="129" y="281"/>
                    <a:pt x="129" y="279"/>
                  </a:cubicBezTo>
                  <a:cubicBezTo>
                    <a:pt x="129" y="274"/>
                    <a:pt x="129" y="269"/>
                    <a:pt x="129" y="265"/>
                  </a:cubicBezTo>
                  <a:cubicBezTo>
                    <a:pt x="129" y="262"/>
                    <a:pt x="131" y="260"/>
                    <a:pt x="134" y="260"/>
                  </a:cubicBezTo>
                  <a:cubicBezTo>
                    <a:pt x="138" y="260"/>
                    <a:pt x="143" y="259"/>
                    <a:pt x="148" y="259"/>
                  </a:cubicBezTo>
                  <a:cubicBezTo>
                    <a:pt x="150" y="259"/>
                    <a:pt x="152" y="262"/>
                    <a:pt x="152" y="264"/>
                  </a:cubicBezTo>
                  <a:cubicBezTo>
                    <a:pt x="152" y="269"/>
                    <a:pt x="152" y="274"/>
                    <a:pt x="152" y="278"/>
                  </a:cubicBezTo>
                  <a:cubicBezTo>
                    <a:pt x="152" y="281"/>
                    <a:pt x="150" y="283"/>
                    <a:pt x="147" y="283"/>
                  </a:cubicBezTo>
                  <a:close/>
                </a:path>
              </a:pathLst>
            </a:custGeom>
            <a:solidFill>
              <a:schemeClr val="tx1"/>
            </a:solidFill>
            <a:effectLst/>
            <a:extLst/>
          </p:spPr>
          <p:txBody>
            <a:bodyPr vert="horz" wrap="square" lIns="93236" tIns="46618" rIns="93236" bIns="46618" numCol="1" anchor="t" anchorCtr="0" compatLnSpc="1">
              <a:prstTxWarp prst="textNoShape">
                <a:avLst/>
              </a:prstTxWarp>
            </a:bodyPr>
            <a:lstStyle/>
            <a:p>
              <a:pPr defTabSz="932201"/>
              <a:endParaRPr lang="en-US" sz="1000" dirty="0">
                <a:gradFill>
                  <a:gsLst>
                    <a:gs pos="100000">
                      <a:srgbClr val="000000"/>
                    </a:gs>
                    <a:gs pos="0">
                      <a:srgbClr val="000000"/>
                    </a:gs>
                  </a:gsLst>
                  <a:lin ang="5400000" scaled="1"/>
                </a:gradFill>
              </a:endParaRPr>
            </a:p>
          </p:txBody>
        </p:sp>
        <p:sp>
          <p:nvSpPr>
            <p:cNvPr id="63" name="Rounded Rectangle 2">
              <a:extLst>
                <a:ext uri="{FF2B5EF4-FFF2-40B4-BE49-F238E27FC236}">
                  <a16:creationId xmlns:a16="http://schemas.microsoft.com/office/drawing/2014/main" id="{39D21F35-E8D4-41A7-99E6-B35F83C2C02C}"/>
                </a:ext>
              </a:extLst>
            </p:cNvPr>
            <p:cNvSpPr>
              <a:spLocks noChangeAspect="1"/>
            </p:cNvSpPr>
            <p:nvPr/>
          </p:nvSpPr>
          <p:spPr>
            <a:xfrm>
              <a:off x="7716095" y="5223327"/>
              <a:ext cx="559650" cy="754276"/>
            </a:xfrm>
            <a:custGeom>
              <a:avLst/>
              <a:gdLst/>
              <a:ahLst/>
              <a:cxnLst/>
              <a:rect l="l" t="t" r="r" b="b"/>
              <a:pathLst>
                <a:path w="972859" h="1315152">
                  <a:moveTo>
                    <a:pt x="481193" y="1210796"/>
                  </a:moveTo>
                  <a:cubicBezTo>
                    <a:pt x="460084" y="1210796"/>
                    <a:pt x="442971" y="1227887"/>
                    <a:pt x="442971" y="1248969"/>
                  </a:cubicBezTo>
                  <a:cubicBezTo>
                    <a:pt x="442971" y="1270051"/>
                    <a:pt x="460084" y="1287142"/>
                    <a:pt x="481193" y="1287142"/>
                  </a:cubicBezTo>
                  <a:cubicBezTo>
                    <a:pt x="502302" y="1287142"/>
                    <a:pt x="519415" y="1270051"/>
                    <a:pt x="519415" y="1248969"/>
                  </a:cubicBezTo>
                  <a:cubicBezTo>
                    <a:pt x="519415" y="1227887"/>
                    <a:pt x="502302" y="1210796"/>
                    <a:pt x="481193" y="1210796"/>
                  </a:cubicBezTo>
                  <a:close/>
                  <a:moveTo>
                    <a:pt x="124209" y="103179"/>
                  </a:moveTo>
                  <a:lnTo>
                    <a:pt x="124209" y="1173063"/>
                  </a:lnTo>
                  <a:lnTo>
                    <a:pt x="855062" y="1173063"/>
                  </a:lnTo>
                  <a:lnTo>
                    <a:pt x="855062" y="103179"/>
                  </a:lnTo>
                  <a:close/>
                  <a:moveTo>
                    <a:pt x="50054" y="0"/>
                  </a:moveTo>
                  <a:lnTo>
                    <a:pt x="922805" y="0"/>
                  </a:lnTo>
                  <a:cubicBezTo>
                    <a:pt x="950449" y="0"/>
                    <a:pt x="972859" y="22410"/>
                    <a:pt x="972859" y="50054"/>
                  </a:cubicBezTo>
                  <a:lnTo>
                    <a:pt x="972859" y="1265098"/>
                  </a:lnTo>
                  <a:cubicBezTo>
                    <a:pt x="972859" y="1292742"/>
                    <a:pt x="950449" y="1315152"/>
                    <a:pt x="922805" y="1315152"/>
                  </a:cubicBezTo>
                  <a:lnTo>
                    <a:pt x="50054" y="1315152"/>
                  </a:lnTo>
                  <a:cubicBezTo>
                    <a:pt x="22410" y="1315152"/>
                    <a:pt x="0" y="1292742"/>
                    <a:pt x="0" y="1265098"/>
                  </a:cubicBezTo>
                  <a:lnTo>
                    <a:pt x="0" y="50054"/>
                  </a:lnTo>
                  <a:cubicBezTo>
                    <a:pt x="0" y="22410"/>
                    <a:pt x="22410" y="0"/>
                    <a:pt x="50054" y="0"/>
                  </a:cubicBezTo>
                  <a:close/>
                </a:path>
              </a:pathLst>
            </a:custGeom>
            <a:solidFill>
              <a:schemeClr val="tx1"/>
            </a:solidFill>
            <a:ln w="1174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1"/>
              <a:endParaRPr lang="en-US" sz="1000" dirty="0">
                <a:gradFill>
                  <a:gsLst>
                    <a:gs pos="100000">
                      <a:srgbClr val="000000"/>
                    </a:gs>
                    <a:gs pos="0">
                      <a:srgbClr val="000000"/>
                    </a:gs>
                  </a:gsLst>
                  <a:lin ang="5400000" scaled="1"/>
                </a:gradFill>
              </a:endParaRPr>
            </a:p>
          </p:txBody>
        </p:sp>
        <p:pic>
          <p:nvPicPr>
            <p:cNvPr id="64" name="Picture 63">
              <a:extLst>
                <a:ext uri="{FF2B5EF4-FFF2-40B4-BE49-F238E27FC236}">
                  <a16:creationId xmlns:a16="http://schemas.microsoft.com/office/drawing/2014/main" id="{7BFEDED9-E0B7-4929-A53D-1C219F6576F6}"/>
                </a:ext>
              </a:extLst>
            </p:cNvPr>
            <p:cNvPicPr>
              <a:picLocks noChangeAspect="1"/>
            </p:cNvPicPr>
            <p:nvPr/>
          </p:nvPicPr>
          <p:blipFill>
            <a:blip r:embed="rId15" cstate="screen">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77149" y="5595377"/>
              <a:ext cx="226239" cy="408842"/>
            </a:xfrm>
            <a:prstGeom prst="rect">
              <a:avLst/>
            </a:prstGeom>
            <a:solidFill>
              <a:srgbClr val="0070C0"/>
            </a:solidFill>
            <a:ln>
              <a:solidFill>
                <a:schemeClr val="tx1"/>
              </a:solidFill>
            </a:ln>
          </p:spPr>
        </p:pic>
        <p:sp>
          <p:nvSpPr>
            <p:cNvPr id="65" name="Freeform 20">
              <a:extLst>
                <a:ext uri="{FF2B5EF4-FFF2-40B4-BE49-F238E27FC236}">
                  <a16:creationId xmlns:a16="http://schemas.microsoft.com/office/drawing/2014/main" id="{755B5151-177F-4201-850E-C8CBAB224A05}"/>
                </a:ext>
              </a:extLst>
            </p:cNvPr>
            <p:cNvSpPr>
              <a:spLocks noEditPoints="1"/>
            </p:cNvSpPr>
            <p:nvPr/>
          </p:nvSpPr>
          <p:spPr bwMode="black">
            <a:xfrm>
              <a:off x="4984950" y="5679276"/>
              <a:ext cx="935133" cy="64988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83922" tIns="41961" rIns="83922" bIns="41961" numCol="1" anchor="t" anchorCtr="0" compatLnSpc="1">
              <a:prstTxWarp prst="textNoShape">
                <a:avLst/>
              </a:prstTxWarp>
            </a:bodyPr>
            <a:lstStyle/>
            <a:p>
              <a:pPr defTabSz="950870"/>
              <a:endParaRPr lang="en-US" sz="400" dirty="0">
                <a:solidFill>
                  <a:srgbClr val="FFFFFF"/>
                </a:solidFill>
              </a:endParaRPr>
            </a:p>
          </p:txBody>
        </p:sp>
        <p:sp>
          <p:nvSpPr>
            <p:cNvPr id="66" name="Rounded Rectangle 2">
              <a:extLst>
                <a:ext uri="{FF2B5EF4-FFF2-40B4-BE49-F238E27FC236}">
                  <a16:creationId xmlns:a16="http://schemas.microsoft.com/office/drawing/2014/main" id="{36427EF9-2F93-4266-8C46-B3D3CF2436FD}"/>
                </a:ext>
              </a:extLst>
            </p:cNvPr>
            <p:cNvSpPr>
              <a:spLocks noChangeAspect="1"/>
            </p:cNvSpPr>
            <p:nvPr/>
          </p:nvSpPr>
          <p:spPr>
            <a:xfrm>
              <a:off x="3864344" y="5382465"/>
              <a:ext cx="559650" cy="754276"/>
            </a:xfrm>
            <a:custGeom>
              <a:avLst/>
              <a:gdLst/>
              <a:ahLst/>
              <a:cxnLst/>
              <a:rect l="l" t="t" r="r" b="b"/>
              <a:pathLst>
                <a:path w="972859" h="1315152">
                  <a:moveTo>
                    <a:pt x="481193" y="1210796"/>
                  </a:moveTo>
                  <a:cubicBezTo>
                    <a:pt x="460084" y="1210796"/>
                    <a:pt x="442971" y="1227887"/>
                    <a:pt x="442971" y="1248969"/>
                  </a:cubicBezTo>
                  <a:cubicBezTo>
                    <a:pt x="442971" y="1270051"/>
                    <a:pt x="460084" y="1287142"/>
                    <a:pt x="481193" y="1287142"/>
                  </a:cubicBezTo>
                  <a:cubicBezTo>
                    <a:pt x="502302" y="1287142"/>
                    <a:pt x="519415" y="1270051"/>
                    <a:pt x="519415" y="1248969"/>
                  </a:cubicBezTo>
                  <a:cubicBezTo>
                    <a:pt x="519415" y="1227887"/>
                    <a:pt x="502302" y="1210796"/>
                    <a:pt x="481193" y="1210796"/>
                  </a:cubicBezTo>
                  <a:close/>
                  <a:moveTo>
                    <a:pt x="124209" y="103179"/>
                  </a:moveTo>
                  <a:lnTo>
                    <a:pt x="124209" y="1173063"/>
                  </a:lnTo>
                  <a:lnTo>
                    <a:pt x="855062" y="1173063"/>
                  </a:lnTo>
                  <a:lnTo>
                    <a:pt x="855062" y="103179"/>
                  </a:lnTo>
                  <a:close/>
                  <a:moveTo>
                    <a:pt x="50054" y="0"/>
                  </a:moveTo>
                  <a:lnTo>
                    <a:pt x="922805" y="0"/>
                  </a:lnTo>
                  <a:cubicBezTo>
                    <a:pt x="950449" y="0"/>
                    <a:pt x="972859" y="22410"/>
                    <a:pt x="972859" y="50054"/>
                  </a:cubicBezTo>
                  <a:lnTo>
                    <a:pt x="972859" y="1265098"/>
                  </a:lnTo>
                  <a:cubicBezTo>
                    <a:pt x="972859" y="1292742"/>
                    <a:pt x="950449" y="1315152"/>
                    <a:pt x="922805" y="1315152"/>
                  </a:cubicBezTo>
                  <a:lnTo>
                    <a:pt x="50054" y="1315152"/>
                  </a:lnTo>
                  <a:cubicBezTo>
                    <a:pt x="22410" y="1315152"/>
                    <a:pt x="0" y="1292742"/>
                    <a:pt x="0" y="1265098"/>
                  </a:cubicBezTo>
                  <a:lnTo>
                    <a:pt x="0" y="50054"/>
                  </a:lnTo>
                  <a:cubicBezTo>
                    <a:pt x="0" y="22410"/>
                    <a:pt x="22410" y="0"/>
                    <a:pt x="50054" y="0"/>
                  </a:cubicBezTo>
                  <a:close/>
                </a:path>
              </a:pathLst>
            </a:custGeom>
            <a:solidFill>
              <a:schemeClr val="tx1"/>
            </a:solidFill>
            <a:ln w="1174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1"/>
              <a:endParaRPr lang="en-US" sz="1000" dirty="0">
                <a:gradFill>
                  <a:gsLst>
                    <a:gs pos="100000">
                      <a:srgbClr val="000000"/>
                    </a:gs>
                    <a:gs pos="0">
                      <a:srgbClr val="000000"/>
                    </a:gs>
                  </a:gsLst>
                  <a:lin ang="5400000" scaled="1"/>
                </a:gradFill>
              </a:endParaRPr>
            </a:p>
          </p:txBody>
        </p:sp>
        <p:sp>
          <p:nvSpPr>
            <p:cNvPr id="67" name="TextBox 66">
              <a:extLst>
                <a:ext uri="{FF2B5EF4-FFF2-40B4-BE49-F238E27FC236}">
                  <a16:creationId xmlns:a16="http://schemas.microsoft.com/office/drawing/2014/main" id="{E7F61EAD-8F11-4E59-BC09-815543CC51F0}"/>
                </a:ext>
              </a:extLst>
            </p:cNvPr>
            <p:cNvSpPr txBox="1"/>
            <p:nvPr/>
          </p:nvSpPr>
          <p:spPr>
            <a:xfrm>
              <a:off x="409977" y="3211415"/>
              <a:ext cx="2007347" cy="380109"/>
            </a:xfrm>
            <a:prstGeom prst="rect">
              <a:avLst/>
            </a:prstGeom>
            <a:noFill/>
          </p:spPr>
          <p:txBody>
            <a:bodyPr wrap="square" lIns="0" tIns="0" rIns="0" bIns="0" rtlCol="0">
              <a:spAutoFit/>
            </a:bodyPr>
            <a:lstStyle/>
            <a:p>
              <a:r>
                <a:rPr lang="en-US" sz="1000" dirty="0">
                  <a:solidFill>
                    <a:srgbClr val="000000"/>
                  </a:solidFill>
                  <a:latin typeface="Segoe UI Light" pitchFamily="34" charset="0"/>
                </a:rPr>
                <a:t>Salesforce.com</a:t>
              </a:r>
            </a:p>
          </p:txBody>
        </p:sp>
        <p:sp>
          <p:nvSpPr>
            <p:cNvPr id="68" name="TextBox 67">
              <a:extLst>
                <a:ext uri="{FF2B5EF4-FFF2-40B4-BE49-F238E27FC236}">
                  <a16:creationId xmlns:a16="http://schemas.microsoft.com/office/drawing/2014/main" id="{6BBEA6F5-D630-466F-A766-3F96A4499578}"/>
                </a:ext>
              </a:extLst>
            </p:cNvPr>
            <p:cNvSpPr txBox="1"/>
            <p:nvPr/>
          </p:nvSpPr>
          <p:spPr>
            <a:xfrm>
              <a:off x="1161077" y="2308346"/>
              <a:ext cx="2069932" cy="342097"/>
            </a:xfrm>
            <a:prstGeom prst="rect">
              <a:avLst/>
            </a:prstGeom>
            <a:noFill/>
          </p:spPr>
          <p:txBody>
            <a:bodyPr wrap="square" lIns="0" tIns="0" rIns="0" bIns="0" rtlCol="0">
              <a:spAutoFit/>
            </a:bodyPr>
            <a:lstStyle/>
            <a:p>
              <a:pPr algn="ctr"/>
              <a:r>
                <a:rPr lang="en-US" sz="900" dirty="0">
                  <a:solidFill>
                    <a:srgbClr val="000000"/>
                  </a:solidFill>
                  <a:latin typeface="Segoe UI Light" pitchFamily="34" charset="0"/>
                </a:rPr>
                <a:t>force.com</a:t>
              </a:r>
            </a:p>
          </p:txBody>
        </p:sp>
        <p:sp>
          <p:nvSpPr>
            <p:cNvPr id="69" name="TextBox 68">
              <a:extLst>
                <a:ext uri="{FF2B5EF4-FFF2-40B4-BE49-F238E27FC236}">
                  <a16:creationId xmlns:a16="http://schemas.microsoft.com/office/drawing/2014/main" id="{0E3350D0-79E8-48B0-B11B-6315B538B321}"/>
                </a:ext>
              </a:extLst>
            </p:cNvPr>
            <p:cNvSpPr txBox="1"/>
            <p:nvPr/>
          </p:nvSpPr>
          <p:spPr>
            <a:xfrm>
              <a:off x="7534717" y="2486791"/>
              <a:ext cx="1691121" cy="760220"/>
            </a:xfrm>
            <a:prstGeom prst="rect">
              <a:avLst/>
            </a:prstGeom>
            <a:noFill/>
          </p:spPr>
          <p:txBody>
            <a:bodyPr wrap="square" lIns="0" tIns="0" rIns="0" bIns="0" rtlCol="0">
              <a:spAutoFit/>
            </a:bodyPr>
            <a:lstStyle/>
            <a:p>
              <a:pPr algn="ctr"/>
              <a:r>
                <a:rPr lang="en-US" sz="1000" dirty="0">
                  <a:solidFill>
                    <a:srgbClr val="000000"/>
                  </a:solidFill>
                  <a:latin typeface="Segoe UI Light" pitchFamily="34" charset="0"/>
                </a:rPr>
                <a:t>Amazon.com</a:t>
              </a:r>
            </a:p>
            <a:p>
              <a:pPr algn="ctr"/>
              <a:r>
                <a:rPr lang="en-US" sz="1000" dirty="0">
                  <a:solidFill>
                    <a:srgbClr val="000000"/>
                  </a:solidFill>
                  <a:latin typeface="Segoe UI Light" pitchFamily="34" charset="0"/>
                </a:rPr>
                <a:t>AWS</a:t>
              </a:r>
            </a:p>
          </p:txBody>
        </p:sp>
        <p:sp>
          <p:nvSpPr>
            <p:cNvPr id="70" name="TextBox 69">
              <a:extLst>
                <a:ext uri="{FF2B5EF4-FFF2-40B4-BE49-F238E27FC236}">
                  <a16:creationId xmlns:a16="http://schemas.microsoft.com/office/drawing/2014/main" id="{729D13FD-ED4F-4031-9810-28A6EA549215}"/>
                </a:ext>
              </a:extLst>
            </p:cNvPr>
            <p:cNvSpPr txBox="1"/>
            <p:nvPr/>
          </p:nvSpPr>
          <p:spPr>
            <a:xfrm>
              <a:off x="9934808" y="3386783"/>
              <a:ext cx="1691121" cy="380109"/>
            </a:xfrm>
            <a:prstGeom prst="rect">
              <a:avLst/>
            </a:prstGeom>
            <a:noFill/>
          </p:spPr>
          <p:txBody>
            <a:bodyPr wrap="square" lIns="0" tIns="0" rIns="0" bIns="0" rtlCol="0">
              <a:spAutoFit/>
            </a:bodyPr>
            <a:lstStyle/>
            <a:p>
              <a:r>
                <a:rPr lang="en-US" sz="1000" dirty="0">
                  <a:solidFill>
                    <a:srgbClr val="000000"/>
                  </a:solidFill>
                  <a:latin typeface="Segoe UI Light" pitchFamily="34" charset="0"/>
                </a:rPr>
                <a:t>Private cloud</a:t>
              </a:r>
            </a:p>
          </p:txBody>
        </p:sp>
        <p:sp>
          <p:nvSpPr>
            <p:cNvPr id="71" name="TextBox 70">
              <a:extLst>
                <a:ext uri="{FF2B5EF4-FFF2-40B4-BE49-F238E27FC236}">
                  <a16:creationId xmlns:a16="http://schemas.microsoft.com/office/drawing/2014/main" id="{5DA3AEAE-3D13-465C-847E-1858826EFFB3}"/>
                </a:ext>
              </a:extLst>
            </p:cNvPr>
            <p:cNvSpPr txBox="1"/>
            <p:nvPr/>
          </p:nvSpPr>
          <p:spPr>
            <a:xfrm>
              <a:off x="9126248" y="1586365"/>
              <a:ext cx="560404" cy="380109"/>
            </a:xfrm>
            <a:prstGeom prst="rect">
              <a:avLst/>
            </a:prstGeom>
            <a:noFill/>
          </p:spPr>
          <p:txBody>
            <a:bodyPr wrap="square" lIns="0" tIns="0" rIns="0" bIns="0" rtlCol="0">
              <a:spAutoFit/>
            </a:bodyPr>
            <a:lstStyle/>
            <a:p>
              <a:r>
                <a:rPr lang="en-US" sz="1000" dirty="0">
                  <a:solidFill>
                    <a:srgbClr val="000000"/>
                  </a:solidFill>
                  <a:latin typeface="Segoe UI Light" pitchFamily="34" charset="0"/>
                </a:rPr>
                <a:t>EC2</a:t>
              </a:r>
            </a:p>
          </p:txBody>
        </p:sp>
        <p:sp>
          <p:nvSpPr>
            <p:cNvPr id="72" name="Phone icon 2">
              <a:extLst>
                <a:ext uri="{FF2B5EF4-FFF2-40B4-BE49-F238E27FC236}">
                  <a16:creationId xmlns:a16="http://schemas.microsoft.com/office/drawing/2014/main" id="{96925F76-3D8A-4FC2-A4C8-CEE190FC5D6B}"/>
                </a:ext>
              </a:extLst>
            </p:cNvPr>
            <p:cNvSpPr>
              <a:spLocks noChangeAspect="1" noEditPoints="1"/>
            </p:cNvSpPr>
            <p:nvPr/>
          </p:nvSpPr>
          <p:spPr bwMode="auto">
            <a:xfrm>
              <a:off x="8737001" y="5198593"/>
              <a:ext cx="257697" cy="408842"/>
            </a:xfrm>
            <a:custGeom>
              <a:avLst/>
              <a:gdLst/>
              <a:ahLst/>
              <a:cxnLst>
                <a:cxn ang="0">
                  <a:pos x="170" y="191"/>
                </a:cxn>
                <a:cxn ang="0">
                  <a:pos x="167" y="101"/>
                </a:cxn>
                <a:cxn ang="0">
                  <a:pos x="142" y="4"/>
                </a:cxn>
                <a:cxn ang="0">
                  <a:pos x="13" y="22"/>
                </a:cxn>
                <a:cxn ang="0">
                  <a:pos x="12" y="300"/>
                </a:cxn>
                <a:cxn ang="0">
                  <a:pos x="146" y="316"/>
                </a:cxn>
                <a:cxn ang="0">
                  <a:pos x="153" y="224"/>
                </a:cxn>
                <a:cxn ang="0">
                  <a:pos x="148" y="244"/>
                </a:cxn>
                <a:cxn ang="0">
                  <a:pos x="129" y="239"/>
                </a:cxn>
                <a:cxn ang="0">
                  <a:pos x="134" y="219"/>
                </a:cxn>
                <a:cxn ang="0">
                  <a:pos x="153" y="224"/>
                </a:cxn>
                <a:cxn ang="0">
                  <a:pos x="99" y="219"/>
                </a:cxn>
                <a:cxn ang="0">
                  <a:pos x="119" y="224"/>
                </a:cxn>
                <a:cxn ang="0">
                  <a:pos x="114" y="243"/>
                </a:cxn>
                <a:cxn ang="0">
                  <a:pos x="94" y="238"/>
                </a:cxn>
                <a:cxn ang="0">
                  <a:pos x="78" y="243"/>
                </a:cxn>
                <a:cxn ang="0">
                  <a:pos x="59" y="238"/>
                </a:cxn>
                <a:cxn ang="0">
                  <a:pos x="64" y="219"/>
                </a:cxn>
                <a:cxn ang="0">
                  <a:pos x="83" y="224"/>
                </a:cxn>
                <a:cxn ang="0">
                  <a:pos x="78" y="243"/>
                </a:cxn>
                <a:cxn ang="0">
                  <a:pos x="24" y="34"/>
                </a:cxn>
                <a:cxn ang="0">
                  <a:pos x="135" y="20"/>
                </a:cxn>
                <a:cxn ang="0">
                  <a:pos x="155" y="106"/>
                </a:cxn>
                <a:cxn ang="0">
                  <a:pos x="150" y="180"/>
                </a:cxn>
                <a:cxn ang="0">
                  <a:pos x="38" y="187"/>
                </a:cxn>
                <a:cxn ang="0">
                  <a:pos x="43" y="283"/>
                </a:cxn>
                <a:cxn ang="0">
                  <a:pos x="24" y="277"/>
                </a:cxn>
                <a:cxn ang="0">
                  <a:pos x="29" y="258"/>
                </a:cxn>
                <a:cxn ang="0">
                  <a:pos x="48" y="264"/>
                </a:cxn>
                <a:cxn ang="0">
                  <a:pos x="43" y="283"/>
                </a:cxn>
                <a:cxn ang="0">
                  <a:pos x="24" y="238"/>
                </a:cxn>
                <a:cxn ang="0">
                  <a:pos x="29" y="218"/>
                </a:cxn>
                <a:cxn ang="0">
                  <a:pos x="48" y="223"/>
                </a:cxn>
                <a:cxn ang="0">
                  <a:pos x="43" y="243"/>
                </a:cxn>
                <a:cxn ang="0">
                  <a:pos x="78" y="283"/>
                </a:cxn>
                <a:cxn ang="0">
                  <a:pos x="59" y="278"/>
                </a:cxn>
                <a:cxn ang="0">
                  <a:pos x="63" y="259"/>
                </a:cxn>
                <a:cxn ang="0">
                  <a:pos x="83" y="264"/>
                </a:cxn>
                <a:cxn ang="0">
                  <a:pos x="78" y="283"/>
                </a:cxn>
                <a:cxn ang="0">
                  <a:pos x="99" y="283"/>
                </a:cxn>
                <a:cxn ang="0">
                  <a:pos x="94" y="264"/>
                </a:cxn>
                <a:cxn ang="0">
                  <a:pos x="113" y="259"/>
                </a:cxn>
                <a:cxn ang="0">
                  <a:pos x="118" y="278"/>
                </a:cxn>
                <a:cxn ang="0">
                  <a:pos x="147" y="283"/>
                </a:cxn>
                <a:cxn ang="0">
                  <a:pos x="129" y="279"/>
                </a:cxn>
                <a:cxn ang="0">
                  <a:pos x="134" y="260"/>
                </a:cxn>
                <a:cxn ang="0">
                  <a:pos x="152" y="264"/>
                </a:cxn>
                <a:cxn ang="0">
                  <a:pos x="147" y="283"/>
                </a:cxn>
              </a:cxnLst>
              <a:rect l="0" t="0" r="r" b="b"/>
              <a:pathLst>
                <a:path w="170" h="320">
                  <a:moveTo>
                    <a:pt x="163" y="301"/>
                  </a:moveTo>
                  <a:cubicBezTo>
                    <a:pt x="167" y="269"/>
                    <a:pt x="170" y="231"/>
                    <a:pt x="170" y="191"/>
                  </a:cubicBezTo>
                  <a:cubicBezTo>
                    <a:pt x="169" y="191"/>
                    <a:pt x="169" y="191"/>
                    <a:pt x="169" y="191"/>
                  </a:cubicBezTo>
                  <a:cubicBezTo>
                    <a:pt x="169" y="165"/>
                    <a:pt x="167" y="101"/>
                    <a:pt x="167" y="101"/>
                  </a:cubicBezTo>
                  <a:cubicBezTo>
                    <a:pt x="165" y="68"/>
                    <a:pt x="163" y="36"/>
                    <a:pt x="159" y="17"/>
                  </a:cubicBezTo>
                  <a:cubicBezTo>
                    <a:pt x="158" y="10"/>
                    <a:pt x="150" y="5"/>
                    <a:pt x="142" y="4"/>
                  </a:cubicBezTo>
                  <a:cubicBezTo>
                    <a:pt x="104" y="0"/>
                    <a:pt x="66" y="2"/>
                    <a:pt x="30" y="8"/>
                  </a:cubicBezTo>
                  <a:cubicBezTo>
                    <a:pt x="22" y="9"/>
                    <a:pt x="15" y="16"/>
                    <a:pt x="13" y="22"/>
                  </a:cubicBezTo>
                  <a:cubicBezTo>
                    <a:pt x="6" y="56"/>
                    <a:pt x="0" y="126"/>
                    <a:pt x="0" y="172"/>
                  </a:cubicBezTo>
                  <a:cubicBezTo>
                    <a:pt x="0" y="219"/>
                    <a:pt x="4" y="263"/>
                    <a:pt x="12" y="300"/>
                  </a:cubicBezTo>
                  <a:cubicBezTo>
                    <a:pt x="13" y="307"/>
                    <a:pt x="21" y="313"/>
                    <a:pt x="29" y="314"/>
                  </a:cubicBezTo>
                  <a:cubicBezTo>
                    <a:pt x="66" y="319"/>
                    <a:pt x="107" y="320"/>
                    <a:pt x="146" y="316"/>
                  </a:cubicBezTo>
                  <a:cubicBezTo>
                    <a:pt x="154" y="315"/>
                    <a:pt x="162" y="309"/>
                    <a:pt x="163" y="301"/>
                  </a:cubicBezTo>
                  <a:close/>
                  <a:moveTo>
                    <a:pt x="153" y="224"/>
                  </a:moveTo>
                  <a:cubicBezTo>
                    <a:pt x="153" y="229"/>
                    <a:pt x="153" y="234"/>
                    <a:pt x="153" y="239"/>
                  </a:cubicBezTo>
                  <a:cubicBezTo>
                    <a:pt x="153" y="241"/>
                    <a:pt x="151" y="244"/>
                    <a:pt x="148" y="244"/>
                  </a:cubicBezTo>
                  <a:cubicBezTo>
                    <a:pt x="144" y="244"/>
                    <a:pt x="139" y="244"/>
                    <a:pt x="134" y="244"/>
                  </a:cubicBezTo>
                  <a:cubicBezTo>
                    <a:pt x="132" y="244"/>
                    <a:pt x="129" y="241"/>
                    <a:pt x="129" y="239"/>
                  </a:cubicBezTo>
                  <a:cubicBezTo>
                    <a:pt x="129" y="234"/>
                    <a:pt x="130" y="229"/>
                    <a:pt x="129" y="224"/>
                  </a:cubicBezTo>
                  <a:cubicBezTo>
                    <a:pt x="129" y="222"/>
                    <a:pt x="132" y="219"/>
                    <a:pt x="134" y="219"/>
                  </a:cubicBezTo>
                  <a:cubicBezTo>
                    <a:pt x="139" y="219"/>
                    <a:pt x="144" y="219"/>
                    <a:pt x="148" y="219"/>
                  </a:cubicBezTo>
                  <a:cubicBezTo>
                    <a:pt x="151" y="219"/>
                    <a:pt x="153" y="222"/>
                    <a:pt x="153" y="224"/>
                  </a:cubicBezTo>
                  <a:close/>
                  <a:moveTo>
                    <a:pt x="94" y="224"/>
                  </a:moveTo>
                  <a:cubicBezTo>
                    <a:pt x="94" y="221"/>
                    <a:pt x="97" y="219"/>
                    <a:pt x="99" y="219"/>
                  </a:cubicBezTo>
                  <a:cubicBezTo>
                    <a:pt x="104" y="219"/>
                    <a:pt x="109" y="219"/>
                    <a:pt x="114" y="219"/>
                  </a:cubicBezTo>
                  <a:cubicBezTo>
                    <a:pt x="116" y="219"/>
                    <a:pt x="119" y="221"/>
                    <a:pt x="119" y="224"/>
                  </a:cubicBezTo>
                  <a:cubicBezTo>
                    <a:pt x="119" y="229"/>
                    <a:pt x="119" y="234"/>
                    <a:pt x="119" y="238"/>
                  </a:cubicBezTo>
                  <a:cubicBezTo>
                    <a:pt x="119" y="241"/>
                    <a:pt x="116" y="243"/>
                    <a:pt x="114" y="243"/>
                  </a:cubicBezTo>
                  <a:cubicBezTo>
                    <a:pt x="109" y="243"/>
                    <a:pt x="104" y="243"/>
                    <a:pt x="99" y="243"/>
                  </a:cubicBezTo>
                  <a:cubicBezTo>
                    <a:pt x="97" y="243"/>
                    <a:pt x="94" y="241"/>
                    <a:pt x="94" y="238"/>
                  </a:cubicBezTo>
                  <a:cubicBezTo>
                    <a:pt x="94" y="234"/>
                    <a:pt x="94" y="229"/>
                    <a:pt x="94" y="224"/>
                  </a:cubicBezTo>
                  <a:close/>
                  <a:moveTo>
                    <a:pt x="78" y="243"/>
                  </a:moveTo>
                  <a:cubicBezTo>
                    <a:pt x="74" y="243"/>
                    <a:pt x="69" y="243"/>
                    <a:pt x="64" y="243"/>
                  </a:cubicBezTo>
                  <a:cubicBezTo>
                    <a:pt x="61" y="243"/>
                    <a:pt x="59" y="241"/>
                    <a:pt x="59" y="238"/>
                  </a:cubicBezTo>
                  <a:cubicBezTo>
                    <a:pt x="59" y="233"/>
                    <a:pt x="59" y="228"/>
                    <a:pt x="59" y="224"/>
                  </a:cubicBezTo>
                  <a:cubicBezTo>
                    <a:pt x="59" y="221"/>
                    <a:pt x="61" y="219"/>
                    <a:pt x="64" y="219"/>
                  </a:cubicBezTo>
                  <a:cubicBezTo>
                    <a:pt x="69" y="219"/>
                    <a:pt x="74" y="219"/>
                    <a:pt x="78" y="219"/>
                  </a:cubicBezTo>
                  <a:cubicBezTo>
                    <a:pt x="81" y="218"/>
                    <a:pt x="83" y="221"/>
                    <a:pt x="83" y="224"/>
                  </a:cubicBezTo>
                  <a:cubicBezTo>
                    <a:pt x="83" y="228"/>
                    <a:pt x="83" y="233"/>
                    <a:pt x="83" y="238"/>
                  </a:cubicBezTo>
                  <a:cubicBezTo>
                    <a:pt x="83" y="241"/>
                    <a:pt x="81" y="243"/>
                    <a:pt x="78" y="243"/>
                  </a:cubicBezTo>
                  <a:close/>
                  <a:moveTo>
                    <a:pt x="24" y="174"/>
                  </a:moveTo>
                  <a:cubicBezTo>
                    <a:pt x="17" y="144"/>
                    <a:pt x="17" y="63"/>
                    <a:pt x="24" y="34"/>
                  </a:cubicBezTo>
                  <a:cubicBezTo>
                    <a:pt x="25" y="28"/>
                    <a:pt x="31" y="23"/>
                    <a:pt x="38" y="22"/>
                  </a:cubicBezTo>
                  <a:cubicBezTo>
                    <a:pt x="69" y="17"/>
                    <a:pt x="103" y="16"/>
                    <a:pt x="135" y="20"/>
                  </a:cubicBezTo>
                  <a:cubicBezTo>
                    <a:pt x="142" y="20"/>
                    <a:pt x="149" y="26"/>
                    <a:pt x="150" y="31"/>
                  </a:cubicBezTo>
                  <a:cubicBezTo>
                    <a:pt x="152" y="46"/>
                    <a:pt x="155" y="76"/>
                    <a:pt x="155" y="106"/>
                  </a:cubicBezTo>
                  <a:cubicBezTo>
                    <a:pt x="155" y="131"/>
                    <a:pt x="154" y="170"/>
                    <a:pt x="150" y="180"/>
                  </a:cubicBezTo>
                  <a:cubicBezTo>
                    <a:pt x="146" y="189"/>
                    <a:pt x="150" y="180"/>
                    <a:pt x="150" y="180"/>
                  </a:cubicBezTo>
                  <a:cubicBezTo>
                    <a:pt x="148" y="185"/>
                    <a:pt x="142" y="189"/>
                    <a:pt x="136" y="190"/>
                  </a:cubicBezTo>
                  <a:cubicBezTo>
                    <a:pt x="103" y="194"/>
                    <a:pt x="69" y="192"/>
                    <a:pt x="38" y="187"/>
                  </a:cubicBezTo>
                  <a:cubicBezTo>
                    <a:pt x="31" y="186"/>
                    <a:pt x="25" y="180"/>
                    <a:pt x="24" y="174"/>
                  </a:cubicBezTo>
                  <a:close/>
                  <a:moveTo>
                    <a:pt x="43" y="283"/>
                  </a:moveTo>
                  <a:cubicBezTo>
                    <a:pt x="38" y="282"/>
                    <a:pt x="34" y="282"/>
                    <a:pt x="29" y="282"/>
                  </a:cubicBezTo>
                  <a:cubicBezTo>
                    <a:pt x="26" y="282"/>
                    <a:pt x="24" y="280"/>
                    <a:pt x="24" y="277"/>
                  </a:cubicBezTo>
                  <a:cubicBezTo>
                    <a:pt x="24" y="273"/>
                    <a:pt x="24" y="268"/>
                    <a:pt x="24" y="263"/>
                  </a:cubicBezTo>
                  <a:cubicBezTo>
                    <a:pt x="24" y="261"/>
                    <a:pt x="26" y="258"/>
                    <a:pt x="29" y="258"/>
                  </a:cubicBezTo>
                  <a:cubicBezTo>
                    <a:pt x="33" y="258"/>
                    <a:pt x="38" y="259"/>
                    <a:pt x="43" y="259"/>
                  </a:cubicBezTo>
                  <a:cubicBezTo>
                    <a:pt x="45" y="259"/>
                    <a:pt x="48" y="261"/>
                    <a:pt x="48" y="264"/>
                  </a:cubicBezTo>
                  <a:cubicBezTo>
                    <a:pt x="48" y="268"/>
                    <a:pt x="48" y="273"/>
                    <a:pt x="48" y="278"/>
                  </a:cubicBezTo>
                  <a:cubicBezTo>
                    <a:pt x="48" y="280"/>
                    <a:pt x="46" y="282"/>
                    <a:pt x="43" y="283"/>
                  </a:cubicBezTo>
                  <a:close/>
                  <a:moveTo>
                    <a:pt x="29" y="243"/>
                  </a:moveTo>
                  <a:cubicBezTo>
                    <a:pt x="27" y="243"/>
                    <a:pt x="24" y="240"/>
                    <a:pt x="24" y="238"/>
                  </a:cubicBezTo>
                  <a:cubicBezTo>
                    <a:pt x="24" y="233"/>
                    <a:pt x="24" y="228"/>
                    <a:pt x="24" y="223"/>
                  </a:cubicBezTo>
                  <a:cubicBezTo>
                    <a:pt x="24" y="221"/>
                    <a:pt x="27" y="218"/>
                    <a:pt x="29" y="218"/>
                  </a:cubicBezTo>
                  <a:cubicBezTo>
                    <a:pt x="34" y="218"/>
                    <a:pt x="39" y="218"/>
                    <a:pt x="43" y="218"/>
                  </a:cubicBezTo>
                  <a:cubicBezTo>
                    <a:pt x="46" y="218"/>
                    <a:pt x="48" y="220"/>
                    <a:pt x="48" y="223"/>
                  </a:cubicBezTo>
                  <a:cubicBezTo>
                    <a:pt x="48" y="228"/>
                    <a:pt x="48" y="233"/>
                    <a:pt x="48" y="238"/>
                  </a:cubicBezTo>
                  <a:cubicBezTo>
                    <a:pt x="48" y="240"/>
                    <a:pt x="46" y="243"/>
                    <a:pt x="43" y="243"/>
                  </a:cubicBezTo>
                  <a:cubicBezTo>
                    <a:pt x="39" y="243"/>
                    <a:pt x="34" y="243"/>
                    <a:pt x="29" y="243"/>
                  </a:cubicBezTo>
                  <a:close/>
                  <a:moveTo>
                    <a:pt x="78" y="283"/>
                  </a:moveTo>
                  <a:cubicBezTo>
                    <a:pt x="73" y="283"/>
                    <a:pt x="68" y="283"/>
                    <a:pt x="64" y="283"/>
                  </a:cubicBezTo>
                  <a:cubicBezTo>
                    <a:pt x="61" y="283"/>
                    <a:pt x="59" y="281"/>
                    <a:pt x="59" y="278"/>
                  </a:cubicBezTo>
                  <a:cubicBezTo>
                    <a:pt x="59" y="273"/>
                    <a:pt x="59" y="269"/>
                    <a:pt x="58" y="264"/>
                  </a:cubicBezTo>
                  <a:cubicBezTo>
                    <a:pt x="58" y="261"/>
                    <a:pt x="61" y="259"/>
                    <a:pt x="63" y="259"/>
                  </a:cubicBezTo>
                  <a:cubicBezTo>
                    <a:pt x="68" y="259"/>
                    <a:pt x="73" y="259"/>
                    <a:pt x="78" y="259"/>
                  </a:cubicBezTo>
                  <a:cubicBezTo>
                    <a:pt x="81" y="259"/>
                    <a:pt x="83" y="261"/>
                    <a:pt x="83" y="264"/>
                  </a:cubicBezTo>
                  <a:cubicBezTo>
                    <a:pt x="83" y="269"/>
                    <a:pt x="83" y="274"/>
                    <a:pt x="83" y="278"/>
                  </a:cubicBezTo>
                  <a:cubicBezTo>
                    <a:pt x="83" y="281"/>
                    <a:pt x="81" y="283"/>
                    <a:pt x="78" y="283"/>
                  </a:cubicBezTo>
                  <a:close/>
                  <a:moveTo>
                    <a:pt x="113" y="283"/>
                  </a:moveTo>
                  <a:cubicBezTo>
                    <a:pt x="108" y="283"/>
                    <a:pt x="103" y="283"/>
                    <a:pt x="99" y="283"/>
                  </a:cubicBezTo>
                  <a:cubicBezTo>
                    <a:pt x="96" y="283"/>
                    <a:pt x="94" y="281"/>
                    <a:pt x="94" y="279"/>
                  </a:cubicBezTo>
                  <a:cubicBezTo>
                    <a:pt x="94" y="274"/>
                    <a:pt x="94" y="269"/>
                    <a:pt x="94" y="264"/>
                  </a:cubicBezTo>
                  <a:cubicBezTo>
                    <a:pt x="94" y="262"/>
                    <a:pt x="96" y="259"/>
                    <a:pt x="99" y="259"/>
                  </a:cubicBezTo>
                  <a:cubicBezTo>
                    <a:pt x="103" y="259"/>
                    <a:pt x="108" y="259"/>
                    <a:pt x="113" y="259"/>
                  </a:cubicBezTo>
                  <a:cubicBezTo>
                    <a:pt x="116" y="259"/>
                    <a:pt x="118" y="262"/>
                    <a:pt x="118" y="264"/>
                  </a:cubicBezTo>
                  <a:cubicBezTo>
                    <a:pt x="118" y="269"/>
                    <a:pt x="118" y="274"/>
                    <a:pt x="118" y="278"/>
                  </a:cubicBezTo>
                  <a:cubicBezTo>
                    <a:pt x="118" y="281"/>
                    <a:pt x="116" y="283"/>
                    <a:pt x="113" y="283"/>
                  </a:cubicBezTo>
                  <a:close/>
                  <a:moveTo>
                    <a:pt x="147" y="283"/>
                  </a:moveTo>
                  <a:cubicBezTo>
                    <a:pt x="143" y="283"/>
                    <a:pt x="138" y="283"/>
                    <a:pt x="133" y="283"/>
                  </a:cubicBezTo>
                  <a:cubicBezTo>
                    <a:pt x="131" y="284"/>
                    <a:pt x="129" y="281"/>
                    <a:pt x="129" y="279"/>
                  </a:cubicBezTo>
                  <a:cubicBezTo>
                    <a:pt x="129" y="274"/>
                    <a:pt x="129" y="269"/>
                    <a:pt x="129" y="265"/>
                  </a:cubicBezTo>
                  <a:cubicBezTo>
                    <a:pt x="129" y="262"/>
                    <a:pt x="131" y="260"/>
                    <a:pt x="134" y="260"/>
                  </a:cubicBezTo>
                  <a:cubicBezTo>
                    <a:pt x="138" y="260"/>
                    <a:pt x="143" y="259"/>
                    <a:pt x="148" y="259"/>
                  </a:cubicBezTo>
                  <a:cubicBezTo>
                    <a:pt x="150" y="259"/>
                    <a:pt x="152" y="262"/>
                    <a:pt x="152" y="264"/>
                  </a:cubicBezTo>
                  <a:cubicBezTo>
                    <a:pt x="152" y="269"/>
                    <a:pt x="152" y="274"/>
                    <a:pt x="152" y="278"/>
                  </a:cubicBezTo>
                  <a:cubicBezTo>
                    <a:pt x="152" y="281"/>
                    <a:pt x="150" y="283"/>
                    <a:pt x="147" y="283"/>
                  </a:cubicBezTo>
                  <a:close/>
                </a:path>
              </a:pathLst>
            </a:custGeom>
            <a:solidFill>
              <a:schemeClr val="tx1"/>
            </a:solidFill>
            <a:effectLst/>
            <a:extLst/>
          </p:spPr>
          <p:txBody>
            <a:bodyPr vert="horz" wrap="square" lIns="93236" tIns="46618" rIns="93236" bIns="46618" numCol="1" anchor="t" anchorCtr="0" compatLnSpc="1">
              <a:prstTxWarp prst="textNoShape">
                <a:avLst/>
              </a:prstTxWarp>
            </a:bodyPr>
            <a:lstStyle/>
            <a:p>
              <a:pPr defTabSz="932201"/>
              <a:endParaRPr lang="en-US" sz="1000" dirty="0">
                <a:gradFill>
                  <a:gsLst>
                    <a:gs pos="100000">
                      <a:srgbClr val="000000"/>
                    </a:gs>
                    <a:gs pos="0">
                      <a:srgbClr val="000000"/>
                    </a:gs>
                  </a:gsLst>
                  <a:lin ang="5400000" scaled="1"/>
                </a:gradFill>
              </a:endParaRPr>
            </a:p>
          </p:txBody>
        </p:sp>
        <p:sp>
          <p:nvSpPr>
            <p:cNvPr id="73" name="Freeform 20">
              <a:extLst>
                <a:ext uri="{FF2B5EF4-FFF2-40B4-BE49-F238E27FC236}">
                  <a16:creationId xmlns:a16="http://schemas.microsoft.com/office/drawing/2014/main" id="{CD06F898-6835-456E-8831-2B13D89A3750}"/>
                </a:ext>
              </a:extLst>
            </p:cNvPr>
            <p:cNvSpPr>
              <a:spLocks noEditPoints="1"/>
            </p:cNvSpPr>
            <p:nvPr/>
          </p:nvSpPr>
          <p:spPr bwMode="black">
            <a:xfrm>
              <a:off x="1378572" y="5647899"/>
              <a:ext cx="935133" cy="64988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83922" tIns="41961" rIns="83922" bIns="41961" numCol="1" anchor="t" anchorCtr="0" compatLnSpc="1">
              <a:prstTxWarp prst="textNoShape">
                <a:avLst/>
              </a:prstTxWarp>
            </a:bodyPr>
            <a:lstStyle/>
            <a:p>
              <a:pPr defTabSz="950870"/>
              <a:endParaRPr lang="en-US" sz="400" dirty="0">
                <a:solidFill>
                  <a:srgbClr val="FFFFFF"/>
                </a:solidFill>
              </a:endParaRPr>
            </a:p>
          </p:txBody>
        </p:sp>
        <p:cxnSp>
          <p:nvCxnSpPr>
            <p:cNvPr id="74" name="Straight Arrow Connector 73">
              <a:extLst>
                <a:ext uri="{FF2B5EF4-FFF2-40B4-BE49-F238E27FC236}">
                  <a16:creationId xmlns:a16="http://schemas.microsoft.com/office/drawing/2014/main" id="{524D70F3-D5C1-4E4F-87CC-13C72162A2C4}"/>
                </a:ext>
              </a:extLst>
            </p:cNvPr>
            <p:cNvCxnSpPr/>
            <p:nvPr/>
          </p:nvCxnSpPr>
          <p:spPr>
            <a:xfrm>
              <a:off x="1378573" y="4051927"/>
              <a:ext cx="374176" cy="15555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E22B84A-419A-4143-AB9D-E1ACB96161A6}"/>
                </a:ext>
              </a:extLst>
            </p:cNvPr>
            <p:cNvCxnSpPr/>
            <p:nvPr/>
          </p:nvCxnSpPr>
          <p:spPr>
            <a:xfrm flipH="1">
              <a:off x="1895960" y="3253942"/>
              <a:ext cx="2616251" cy="229432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ADE7AC8-0BCA-48B2-86C0-8A5239E9B663}"/>
                </a:ext>
              </a:extLst>
            </p:cNvPr>
            <p:cNvCxnSpPr/>
            <p:nvPr/>
          </p:nvCxnSpPr>
          <p:spPr>
            <a:xfrm flipH="1">
              <a:off x="2051394" y="3337889"/>
              <a:ext cx="5184563" cy="23658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166850-F7E4-409D-AB26-1BD57FB80051}"/>
                </a:ext>
              </a:extLst>
            </p:cNvPr>
            <p:cNvCxnSpPr/>
            <p:nvPr/>
          </p:nvCxnSpPr>
          <p:spPr>
            <a:xfrm>
              <a:off x="7391391" y="3493324"/>
              <a:ext cx="568473" cy="163324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3058871-F595-48E9-8B9E-2FF4D20E6EA8}"/>
                </a:ext>
              </a:extLst>
            </p:cNvPr>
            <p:cNvCxnSpPr/>
            <p:nvPr/>
          </p:nvCxnSpPr>
          <p:spPr>
            <a:xfrm>
              <a:off x="8206926" y="3448631"/>
              <a:ext cx="568473" cy="163324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25F2239-FCF9-4520-BC5B-A49D94697290}"/>
                </a:ext>
              </a:extLst>
            </p:cNvPr>
            <p:cNvCxnSpPr/>
            <p:nvPr/>
          </p:nvCxnSpPr>
          <p:spPr>
            <a:xfrm flipH="1">
              <a:off x="8206926" y="4051928"/>
              <a:ext cx="1040754" cy="10238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20093E6-96AB-43BC-8F99-689D70D56ACE}"/>
                </a:ext>
              </a:extLst>
            </p:cNvPr>
            <p:cNvCxnSpPr/>
            <p:nvPr/>
          </p:nvCxnSpPr>
          <p:spPr>
            <a:xfrm>
              <a:off x="10266746" y="4051928"/>
              <a:ext cx="48398" cy="10238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2657D3D-D38B-40BD-B241-062F881D4670}"/>
                </a:ext>
              </a:extLst>
            </p:cNvPr>
            <p:cNvCxnSpPr/>
            <p:nvPr/>
          </p:nvCxnSpPr>
          <p:spPr>
            <a:xfrm>
              <a:off x="5318897" y="3292458"/>
              <a:ext cx="4780962" cy="17691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6DBB790-B3C7-49B0-B167-4FAC00736F97}"/>
                </a:ext>
              </a:extLst>
            </p:cNvPr>
            <p:cNvCxnSpPr/>
            <p:nvPr/>
          </p:nvCxnSpPr>
          <p:spPr>
            <a:xfrm>
              <a:off x="2525073" y="3669296"/>
              <a:ext cx="2890412" cy="198829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03AC035-5E21-4DFC-8033-0534C192DDC4}"/>
                </a:ext>
              </a:extLst>
            </p:cNvPr>
            <p:cNvCxnSpPr/>
            <p:nvPr/>
          </p:nvCxnSpPr>
          <p:spPr>
            <a:xfrm>
              <a:off x="4841895" y="3212314"/>
              <a:ext cx="664601" cy="23478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4EE7986-F369-4EA1-9515-21281A6DCD33}"/>
                </a:ext>
              </a:extLst>
            </p:cNvPr>
            <p:cNvCxnSpPr/>
            <p:nvPr/>
          </p:nvCxnSpPr>
          <p:spPr>
            <a:xfrm flipH="1">
              <a:off x="6301064" y="3352672"/>
              <a:ext cx="549624" cy="171148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C3E210E-BB9E-422F-A73D-BE6C37A6FB11}"/>
                </a:ext>
              </a:extLst>
            </p:cNvPr>
            <p:cNvCxnSpPr>
              <a:endCxn id="62" idx="1"/>
            </p:cNvCxnSpPr>
            <p:nvPr/>
          </p:nvCxnSpPr>
          <p:spPr>
            <a:xfrm>
              <a:off x="5673383" y="3081994"/>
              <a:ext cx="1203702" cy="26486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FE8616F-5519-438E-A132-2EBBC4CEAFD5}"/>
                </a:ext>
              </a:extLst>
            </p:cNvPr>
            <p:cNvCxnSpPr/>
            <p:nvPr/>
          </p:nvCxnSpPr>
          <p:spPr>
            <a:xfrm>
              <a:off x="2774202" y="3268118"/>
              <a:ext cx="412462" cy="22703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FAF5D99-6C3B-4B0E-A2A0-4477167C713E}"/>
                </a:ext>
              </a:extLst>
            </p:cNvPr>
            <p:cNvCxnSpPr/>
            <p:nvPr/>
          </p:nvCxnSpPr>
          <p:spPr>
            <a:xfrm>
              <a:off x="3685676" y="3185346"/>
              <a:ext cx="451927" cy="20830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F5328F7-9BC8-46E6-850A-B75E921F9E31}"/>
                </a:ext>
              </a:extLst>
            </p:cNvPr>
            <p:cNvCxnSpPr/>
            <p:nvPr/>
          </p:nvCxnSpPr>
          <p:spPr>
            <a:xfrm flipH="1">
              <a:off x="4278536" y="3253942"/>
              <a:ext cx="2476221" cy="20037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55AE302-C725-4CBE-8FC7-B7A52D2747D4}"/>
                </a:ext>
              </a:extLst>
            </p:cNvPr>
            <p:cNvCxnSpPr/>
            <p:nvPr/>
          </p:nvCxnSpPr>
          <p:spPr>
            <a:xfrm flipH="1">
              <a:off x="5555625" y="4069905"/>
              <a:ext cx="3413270" cy="157981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5FD1FA9-4661-465E-A4B4-42CA909E24E5}"/>
                </a:ext>
              </a:extLst>
            </p:cNvPr>
            <p:cNvCxnSpPr/>
            <p:nvPr/>
          </p:nvCxnSpPr>
          <p:spPr>
            <a:xfrm>
              <a:off x="8504951" y="3379177"/>
              <a:ext cx="1712665" cy="168245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D0B3857-027F-4E50-82FA-4D5BD0CA80E6}"/>
                </a:ext>
              </a:extLst>
            </p:cNvPr>
            <p:cNvSpPr txBox="1"/>
            <p:nvPr/>
          </p:nvSpPr>
          <p:spPr>
            <a:xfrm>
              <a:off x="11325272" y="2465299"/>
              <a:ext cx="1226505" cy="532154"/>
            </a:xfrm>
            <a:prstGeom prst="rect">
              <a:avLst/>
            </a:prstGeom>
            <a:noFill/>
          </p:spPr>
          <p:txBody>
            <a:bodyPr wrap="square" lIns="0" tIns="0" rIns="0" bIns="0" rtlCol="0">
              <a:spAutoFit/>
            </a:bodyPr>
            <a:lstStyle/>
            <a:p>
              <a:r>
                <a:rPr lang="en-US" sz="700" dirty="0">
                  <a:solidFill>
                    <a:srgbClr val="000000"/>
                  </a:solidFill>
                  <a:latin typeface="Segoe Pro"/>
                </a:rPr>
                <a:t>System Center</a:t>
              </a:r>
            </a:p>
          </p:txBody>
        </p:sp>
        <p:pic>
          <p:nvPicPr>
            <p:cNvPr id="92" name="Picture 91">
              <a:extLst>
                <a:ext uri="{FF2B5EF4-FFF2-40B4-BE49-F238E27FC236}">
                  <a16:creationId xmlns:a16="http://schemas.microsoft.com/office/drawing/2014/main" id="{5601371D-088A-4D05-9935-8A703E33BC9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35318" y="2178429"/>
              <a:ext cx="1472234" cy="346054"/>
            </a:xfrm>
            <a:prstGeom prst="rect">
              <a:avLst/>
            </a:prstGeom>
          </p:spPr>
        </p:pic>
        <p:pic>
          <p:nvPicPr>
            <p:cNvPr id="93" name="Picture 92">
              <a:extLst>
                <a:ext uri="{FF2B5EF4-FFF2-40B4-BE49-F238E27FC236}">
                  <a16:creationId xmlns:a16="http://schemas.microsoft.com/office/drawing/2014/main" id="{AC11474B-B9B3-4FBD-A2BD-75F0116F5CE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41894" y="1446670"/>
              <a:ext cx="1721851" cy="399225"/>
            </a:xfrm>
            <a:prstGeom prst="rect">
              <a:avLst/>
            </a:prstGeom>
          </p:spPr>
        </p:pic>
        <p:pic>
          <p:nvPicPr>
            <p:cNvPr id="94" name="Picture 93">
              <a:extLst>
                <a:ext uri="{FF2B5EF4-FFF2-40B4-BE49-F238E27FC236}">
                  <a16:creationId xmlns:a16="http://schemas.microsoft.com/office/drawing/2014/main" id="{05A959A9-A12E-4991-9D72-A3675EC4537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61731" y="2524483"/>
              <a:ext cx="1509278" cy="522490"/>
            </a:xfrm>
            <a:prstGeom prst="rect">
              <a:avLst/>
            </a:prstGeom>
          </p:spPr>
        </p:pic>
        <p:pic>
          <p:nvPicPr>
            <p:cNvPr id="95" name="Picture 94">
              <a:extLst>
                <a:ext uri="{FF2B5EF4-FFF2-40B4-BE49-F238E27FC236}">
                  <a16:creationId xmlns:a16="http://schemas.microsoft.com/office/drawing/2014/main" id="{F97305AD-7F00-4EBD-8BEE-48858D48668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81965" y="2203721"/>
              <a:ext cx="1438241" cy="299775"/>
            </a:xfrm>
            <a:prstGeom prst="rect">
              <a:avLst/>
            </a:prstGeom>
          </p:spPr>
        </p:pic>
      </p:grpSp>
      <p:sp>
        <p:nvSpPr>
          <p:cNvPr id="96" name="Rectangle 95">
            <a:extLst>
              <a:ext uri="{FF2B5EF4-FFF2-40B4-BE49-F238E27FC236}">
                <a16:creationId xmlns:a16="http://schemas.microsoft.com/office/drawing/2014/main" id="{7FAC6E40-F5ED-40CF-9C19-D8AE1498F423}"/>
              </a:ext>
            </a:extLst>
          </p:cNvPr>
          <p:cNvSpPr/>
          <p:nvPr/>
        </p:nvSpPr>
        <p:spPr>
          <a:xfrm>
            <a:off x="3278196" y="1193475"/>
            <a:ext cx="2322239" cy="307777"/>
          </a:xfrm>
          <a:prstGeom prst="rect">
            <a:avLst/>
          </a:prstGeom>
        </p:spPr>
        <p:txBody>
          <a:bodyPr wrap="none">
            <a:spAutoFit/>
          </a:bodyPr>
          <a:lstStyle/>
          <a:p>
            <a:pPr algn="l"/>
            <a:r>
              <a:rPr lang="en-US" sz="1400" b="1" dirty="0"/>
              <a:t>What IT wants to solve …</a:t>
            </a:r>
            <a:endParaRPr lang="fr-FR" sz="1400" b="1" dirty="0"/>
          </a:p>
        </p:txBody>
      </p:sp>
    </p:spTree>
    <p:extLst>
      <p:ext uri="{BB962C8B-B14F-4D97-AF65-F5344CB8AC3E}">
        <p14:creationId xmlns:p14="http://schemas.microsoft.com/office/powerpoint/2010/main" val="2565232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142CED-3989-45F1-B063-35F1E42172B5}"/>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39</a:t>
            </a:fld>
            <a:endParaRPr lang="en-US" dirty="0"/>
          </a:p>
        </p:txBody>
      </p:sp>
      <p:sp>
        <p:nvSpPr>
          <p:cNvPr id="3" name="Text Placeholder 2">
            <a:extLst>
              <a:ext uri="{FF2B5EF4-FFF2-40B4-BE49-F238E27FC236}">
                <a16:creationId xmlns:a16="http://schemas.microsoft.com/office/drawing/2014/main" id="{20804819-F36F-4449-8C50-F837550AFE9C}"/>
              </a:ext>
            </a:extLst>
          </p:cNvPr>
          <p:cNvSpPr>
            <a:spLocks noGrp="1"/>
          </p:cNvSpPr>
          <p:nvPr>
            <p:ph type="body" sz="quarter" idx="13"/>
          </p:nvPr>
        </p:nvSpPr>
        <p:spPr/>
        <p:txBody>
          <a:bodyPr/>
          <a:lstStyle/>
          <a:p>
            <a:r>
              <a:rPr lang="fr-FR" dirty="0"/>
              <a:t>Azure AD Identity Management</a:t>
            </a:r>
          </a:p>
        </p:txBody>
      </p:sp>
      <p:sp>
        <p:nvSpPr>
          <p:cNvPr id="5" name="TextBox 4">
            <a:extLst>
              <a:ext uri="{FF2B5EF4-FFF2-40B4-BE49-F238E27FC236}">
                <a16:creationId xmlns:a16="http://schemas.microsoft.com/office/drawing/2014/main" id="{A87ADCC6-C8F0-47DC-9878-0A8681949154}"/>
              </a:ext>
            </a:extLst>
          </p:cNvPr>
          <p:cNvSpPr txBox="1"/>
          <p:nvPr/>
        </p:nvSpPr>
        <p:spPr>
          <a:xfrm>
            <a:off x="281838" y="1491596"/>
            <a:ext cx="4937705" cy="1169551"/>
          </a:xfrm>
          <a:prstGeom prst="rect">
            <a:avLst/>
          </a:prstGeom>
          <a:noFill/>
        </p:spPr>
        <p:txBody>
          <a:bodyPr wrap="square" lIns="182880" tIns="146304" rIns="182880" bIns="146304" rtlCol="0">
            <a:spAutoFit/>
          </a:bodyPr>
          <a:lstStyle/>
          <a:p>
            <a:pPr marL="342900" indent="-342900" algn="l">
              <a:lnSpc>
                <a:spcPct val="90000"/>
              </a:lnSpc>
              <a:spcAft>
                <a:spcPts val="600"/>
              </a:spcAft>
              <a:buFont typeface="Wingdings" panose="05000000000000000000" pitchFamily="2" charset="2"/>
              <a:buChar char="§"/>
            </a:pPr>
            <a:r>
              <a:rPr lang="fr-FR" sz="1400" b="1" dirty="0"/>
              <a:t>Via </a:t>
            </a:r>
            <a:r>
              <a:rPr lang="fr-FR" sz="1400" b="1" dirty="0" err="1"/>
              <a:t>Powershell</a:t>
            </a:r>
            <a:endParaRPr lang="fr-FR" sz="1400" b="1" dirty="0"/>
          </a:p>
          <a:p>
            <a:pPr marL="882625" lvl="1" indent="-342900" algn="l">
              <a:lnSpc>
                <a:spcPct val="90000"/>
              </a:lnSpc>
              <a:spcAft>
                <a:spcPts val="600"/>
              </a:spcAft>
              <a:buFont typeface="Wingdings" panose="05000000000000000000" pitchFamily="2" charset="2"/>
              <a:buChar char="§"/>
            </a:pPr>
            <a:r>
              <a:rPr lang="en-GB" sz="1200" dirty="0"/>
              <a:t>Dedicated Azure AD PowerShell module (PowerShell 3.0 or newer) :  </a:t>
            </a:r>
            <a:r>
              <a:rPr lang="en-GB" sz="1400" dirty="0"/>
              <a:t> </a:t>
            </a:r>
            <a:r>
              <a:rPr lang="en-GB" sz="1400" b="1" dirty="0"/>
              <a:t>Install-Module </a:t>
            </a:r>
            <a:r>
              <a:rPr lang="en-GB" sz="1400" b="1" dirty="0" err="1"/>
              <a:t>AzureAD</a:t>
            </a:r>
            <a:endParaRPr lang="en-GB" sz="1400" b="1" dirty="0"/>
          </a:p>
          <a:p>
            <a:pPr marL="882625" lvl="1" indent="-342900" algn="l">
              <a:lnSpc>
                <a:spcPct val="90000"/>
              </a:lnSpc>
              <a:spcAft>
                <a:spcPts val="600"/>
              </a:spcAft>
              <a:buFont typeface="Wingdings" panose="05000000000000000000" pitchFamily="2" charset="2"/>
              <a:buChar char="§"/>
            </a:pPr>
            <a:r>
              <a:rPr lang="en-GB" sz="1200" dirty="0"/>
              <a:t>Example</a:t>
            </a:r>
          </a:p>
        </p:txBody>
      </p:sp>
      <p:graphicFrame>
        <p:nvGraphicFramePr>
          <p:cNvPr id="6" name="Table 5">
            <a:extLst>
              <a:ext uri="{FF2B5EF4-FFF2-40B4-BE49-F238E27FC236}">
                <a16:creationId xmlns:a16="http://schemas.microsoft.com/office/drawing/2014/main" id="{680F6E9A-E439-41FC-8FE2-F9FFD9437105}"/>
              </a:ext>
            </a:extLst>
          </p:cNvPr>
          <p:cNvGraphicFramePr>
            <a:graphicFrameLocks noGrp="1"/>
          </p:cNvGraphicFramePr>
          <p:nvPr>
            <p:extLst>
              <p:ext uri="{D42A27DB-BD31-4B8C-83A1-F6EECF244321}">
                <p14:modId xmlns:p14="http://schemas.microsoft.com/office/powerpoint/2010/main" val="3736750449"/>
              </p:ext>
            </p:extLst>
          </p:nvPr>
        </p:nvGraphicFramePr>
        <p:xfrm>
          <a:off x="6047087" y="2290030"/>
          <a:ext cx="5750071" cy="2457270"/>
        </p:xfrm>
        <a:graphic>
          <a:graphicData uri="http://schemas.openxmlformats.org/drawingml/2006/table">
            <a:tbl>
              <a:tblPr firstRow="1" bandRow="1">
                <a:tableStyleId>{5C22544A-7EE6-4342-B048-85BDC9FD1C3A}</a:tableStyleId>
              </a:tblPr>
              <a:tblGrid>
                <a:gridCol w="1916690">
                  <a:extLst>
                    <a:ext uri="{9D8B030D-6E8A-4147-A177-3AD203B41FA5}">
                      <a16:colId xmlns:a16="http://schemas.microsoft.com/office/drawing/2014/main" val="4154232098"/>
                    </a:ext>
                  </a:extLst>
                </a:gridCol>
                <a:gridCol w="1538974">
                  <a:extLst>
                    <a:ext uri="{9D8B030D-6E8A-4147-A177-3AD203B41FA5}">
                      <a16:colId xmlns:a16="http://schemas.microsoft.com/office/drawing/2014/main" val="3187533832"/>
                    </a:ext>
                  </a:extLst>
                </a:gridCol>
                <a:gridCol w="2294407">
                  <a:extLst>
                    <a:ext uri="{9D8B030D-6E8A-4147-A177-3AD203B41FA5}">
                      <a16:colId xmlns:a16="http://schemas.microsoft.com/office/drawing/2014/main" val="530152867"/>
                    </a:ext>
                  </a:extLst>
                </a:gridCol>
              </a:tblGrid>
              <a:tr h="272385">
                <a:tc>
                  <a:txBody>
                    <a:bodyPr/>
                    <a:lstStyle/>
                    <a:p>
                      <a:r>
                        <a:rPr lang="es-ES" sz="1050" dirty="0" err="1"/>
                        <a:t>Users</a:t>
                      </a:r>
                      <a:endParaRPr lang="en-US" sz="1050" dirty="0"/>
                    </a:p>
                  </a:txBody>
                  <a:tcPr/>
                </a:tc>
                <a:tc>
                  <a:txBody>
                    <a:bodyPr/>
                    <a:lstStyle/>
                    <a:p>
                      <a:r>
                        <a:rPr lang="es-ES" sz="1050" dirty="0" err="1"/>
                        <a:t>Groups</a:t>
                      </a:r>
                      <a:endParaRPr lang="en-US" sz="1050" dirty="0"/>
                    </a:p>
                  </a:txBody>
                  <a:tcPr/>
                </a:tc>
                <a:tc>
                  <a:txBody>
                    <a:bodyPr/>
                    <a:lstStyle/>
                    <a:p>
                      <a:r>
                        <a:rPr lang="es-ES" sz="1050" dirty="0" err="1"/>
                        <a:t>Other</a:t>
                      </a:r>
                      <a:r>
                        <a:rPr lang="es-ES" sz="1050" dirty="0"/>
                        <a:t> </a:t>
                      </a:r>
                      <a:r>
                        <a:rPr lang="es-ES" sz="1050" dirty="0" err="1"/>
                        <a:t>management</a:t>
                      </a:r>
                      <a:r>
                        <a:rPr lang="es-ES" sz="1050" dirty="0"/>
                        <a:t> </a:t>
                      </a:r>
                      <a:r>
                        <a:rPr lang="es-ES" sz="1050" dirty="0" err="1"/>
                        <a:t>tasks</a:t>
                      </a:r>
                      <a:endParaRPr lang="en-US" sz="1050" dirty="0"/>
                    </a:p>
                  </a:txBody>
                  <a:tcPr/>
                </a:tc>
                <a:extLst>
                  <a:ext uri="{0D108BD9-81ED-4DB2-BD59-A6C34878D82A}">
                    <a16:rowId xmlns:a16="http://schemas.microsoft.com/office/drawing/2014/main" val="3463942459"/>
                  </a:ext>
                </a:extLst>
              </a:tr>
              <a:tr h="272385">
                <a:tc>
                  <a:txBody>
                    <a:bodyPr/>
                    <a:lstStyle/>
                    <a:p>
                      <a:r>
                        <a:rPr lang="es-ES" sz="1050" dirty="0" err="1"/>
                        <a:t>Add</a:t>
                      </a:r>
                      <a:r>
                        <a:rPr lang="es-ES" sz="1050" dirty="0"/>
                        <a:t> new </a:t>
                      </a:r>
                      <a:r>
                        <a:rPr lang="es-ES" sz="1050" dirty="0" err="1"/>
                        <a:t>users</a:t>
                      </a:r>
                      <a:endParaRPr lang="en-US" sz="1050" dirty="0"/>
                    </a:p>
                  </a:txBody>
                  <a:tcPr/>
                </a:tc>
                <a:tc>
                  <a:txBody>
                    <a:bodyPr/>
                    <a:lstStyle/>
                    <a:p>
                      <a:r>
                        <a:rPr lang="es-ES" sz="1050" dirty="0" err="1"/>
                        <a:t>Manage</a:t>
                      </a:r>
                      <a:r>
                        <a:rPr lang="es-ES" sz="1050" dirty="0"/>
                        <a:t> </a:t>
                      </a:r>
                      <a:r>
                        <a:rPr lang="es-ES" sz="1050" dirty="0" err="1"/>
                        <a:t>groups</a:t>
                      </a:r>
                      <a:endParaRPr lang="en-US" sz="1050" dirty="0"/>
                    </a:p>
                  </a:txBody>
                  <a:tcPr/>
                </a:tc>
                <a:tc>
                  <a:txBody>
                    <a:bodyPr/>
                    <a:lstStyle/>
                    <a:p>
                      <a:r>
                        <a:rPr lang="es-ES" sz="1050" dirty="0" err="1"/>
                        <a:t>Assign</a:t>
                      </a:r>
                      <a:r>
                        <a:rPr lang="es-ES" sz="1050" dirty="0"/>
                        <a:t> </a:t>
                      </a:r>
                      <a:r>
                        <a:rPr lang="es-ES" sz="1050" dirty="0" err="1"/>
                        <a:t>licenses</a:t>
                      </a:r>
                      <a:endParaRPr lang="en-US" sz="1050" dirty="0"/>
                    </a:p>
                  </a:txBody>
                  <a:tcPr/>
                </a:tc>
                <a:extLst>
                  <a:ext uri="{0D108BD9-81ED-4DB2-BD59-A6C34878D82A}">
                    <a16:rowId xmlns:a16="http://schemas.microsoft.com/office/drawing/2014/main" val="4221361572"/>
                  </a:ext>
                </a:extLst>
              </a:tr>
              <a:tr h="408448">
                <a:tc>
                  <a:txBody>
                    <a:bodyPr/>
                    <a:lstStyle/>
                    <a:p>
                      <a:r>
                        <a:rPr lang="es-ES" sz="1050" dirty="0" err="1"/>
                        <a:t>Manage</a:t>
                      </a:r>
                      <a:r>
                        <a:rPr lang="es-ES" sz="1050" dirty="0"/>
                        <a:t> </a:t>
                      </a:r>
                      <a:r>
                        <a:rPr lang="es-ES" sz="1050" dirty="0" err="1"/>
                        <a:t>profiles</a:t>
                      </a:r>
                      <a:endParaRPr lang="en-US" sz="1050" dirty="0"/>
                    </a:p>
                  </a:txBody>
                  <a:tcPr/>
                </a:tc>
                <a:tc>
                  <a:txBody>
                    <a:bodyPr/>
                    <a:lstStyle/>
                    <a:p>
                      <a:r>
                        <a:rPr lang="es-ES" sz="1050" dirty="0" err="1"/>
                        <a:t>Manage</a:t>
                      </a:r>
                      <a:r>
                        <a:rPr lang="es-ES" sz="1050" dirty="0"/>
                        <a:t> </a:t>
                      </a:r>
                      <a:r>
                        <a:rPr lang="es-ES" sz="1050" dirty="0" err="1"/>
                        <a:t>group</a:t>
                      </a:r>
                      <a:r>
                        <a:rPr lang="es-ES" sz="1050" dirty="0"/>
                        <a:t> </a:t>
                      </a:r>
                      <a:r>
                        <a:rPr lang="es-ES" sz="1050" dirty="0" err="1"/>
                        <a:t>members</a:t>
                      </a:r>
                      <a:endParaRPr lang="en-US" sz="1050" dirty="0"/>
                    </a:p>
                  </a:txBody>
                  <a:tcPr/>
                </a:tc>
                <a:tc>
                  <a:txBody>
                    <a:bodyPr/>
                    <a:lstStyle/>
                    <a:p>
                      <a:r>
                        <a:rPr lang="es-ES" sz="1050" dirty="0" err="1"/>
                        <a:t>Manage</a:t>
                      </a:r>
                      <a:r>
                        <a:rPr lang="es-ES" sz="1050" dirty="0"/>
                        <a:t> Reports (</a:t>
                      </a:r>
                      <a:r>
                        <a:rPr lang="es-ES" sz="1050" dirty="0" err="1"/>
                        <a:t>sign-ins</a:t>
                      </a:r>
                      <a:r>
                        <a:rPr lang="es-ES" sz="1050" dirty="0"/>
                        <a:t>, Audit, </a:t>
                      </a:r>
                      <a:r>
                        <a:rPr lang="es-ES" sz="1050" dirty="0" err="1"/>
                        <a:t>users</a:t>
                      </a:r>
                      <a:r>
                        <a:rPr lang="es-ES" sz="1050" dirty="0"/>
                        <a:t> at </a:t>
                      </a:r>
                      <a:r>
                        <a:rPr lang="es-ES" sz="1050" dirty="0" err="1"/>
                        <a:t>risk</a:t>
                      </a:r>
                      <a:r>
                        <a:rPr lang="es-ES" sz="1050" dirty="0"/>
                        <a:t>, etc.)</a:t>
                      </a:r>
                      <a:endParaRPr lang="en-US" sz="1050" dirty="0"/>
                    </a:p>
                  </a:txBody>
                  <a:tcPr/>
                </a:tc>
                <a:extLst>
                  <a:ext uri="{0D108BD9-81ED-4DB2-BD59-A6C34878D82A}">
                    <a16:rowId xmlns:a16="http://schemas.microsoft.com/office/drawing/2014/main" val="1527655469"/>
                  </a:ext>
                </a:extLst>
              </a:tr>
              <a:tr h="272385">
                <a:tc>
                  <a:txBody>
                    <a:bodyPr/>
                    <a:lstStyle/>
                    <a:p>
                      <a:r>
                        <a:rPr lang="es-ES" sz="1050" dirty="0"/>
                        <a:t>Share Accounts</a:t>
                      </a:r>
                      <a:endParaRPr lang="en-US" sz="1050" dirty="0"/>
                    </a:p>
                  </a:txBody>
                  <a:tcPr/>
                </a:tc>
                <a:tc>
                  <a:txBody>
                    <a:bodyPr/>
                    <a:lstStyle/>
                    <a:p>
                      <a:r>
                        <a:rPr lang="es-ES" sz="1050" dirty="0" err="1"/>
                        <a:t>Manage</a:t>
                      </a:r>
                      <a:r>
                        <a:rPr lang="es-ES" sz="1050" dirty="0"/>
                        <a:t> </a:t>
                      </a:r>
                      <a:r>
                        <a:rPr lang="es-ES" sz="1050" dirty="0" err="1"/>
                        <a:t>group</a:t>
                      </a:r>
                      <a:r>
                        <a:rPr lang="es-ES" sz="1050" dirty="0"/>
                        <a:t> </a:t>
                      </a:r>
                      <a:r>
                        <a:rPr lang="es-ES" sz="1050" dirty="0" err="1"/>
                        <a:t>owners</a:t>
                      </a:r>
                      <a:endParaRPr lang="en-US" sz="1050" dirty="0"/>
                    </a:p>
                  </a:txBody>
                  <a:tcPr/>
                </a:tc>
                <a:tc>
                  <a:txBody>
                    <a:bodyPr/>
                    <a:lstStyle/>
                    <a:p>
                      <a:r>
                        <a:rPr lang="es-ES" sz="1050" dirty="0" err="1"/>
                        <a:t>Manage</a:t>
                      </a:r>
                      <a:r>
                        <a:rPr lang="es-ES" sz="1050" dirty="0"/>
                        <a:t> </a:t>
                      </a:r>
                      <a:r>
                        <a:rPr lang="es-ES" sz="1050" dirty="0" err="1"/>
                        <a:t>devices</a:t>
                      </a:r>
                      <a:endParaRPr lang="en-US" sz="1050" dirty="0"/>
                    </a:p>
                  </a:txBody>
                  <a:tcPr/>
                </a:tc>
                <a:extLst>
                  <a:ext uri="{0D108BD9-81ED-4DB2-BD59-A6C34878D82A}">
                    <a16:rowId xmlns:a16="http://schemas.microsoft.com/office/drawing/2014/main" val="2709864602"/>
                  </a:ext>
                </a:extLst>
              </a:tr>
              <a:tr h="272385">
                <a:tc>
                  <a:txBody>
                    <a:bodyPr/>
                    <a:lstStyle/>
                    <a:p>
                      <a:r>
                        <a:rPr lang="es-ES" sz="1050" dirty="0" err="1"/>
                        <a:t>Assign</a:t>
                      </a:r>
                      <a:r>
                        <a:rPr lang="es-ES" sz="1050" dirty="0"/>
                        <a:t> </a:t>
                      </a:r>
                      <a:r>
                        <a:rPr lang="es-ES" sz="1050" dirty="0" err="1"/>
                        <a:t>users</a:t>
                      </a:r>
                      <a:r>
                        <a:rPr lang="es-ES" sz="1050" dirty="0"/>
                        <a:t> </a:t>
                      </a:r>
                      <a:r>
                        <a:rPr lang="es-ES" sz="1050" dirty="0" err="1"/>
                        <a:t>to</a:t>
                      </a:r>
                      <a:r>
                        <a:rPr lang="es-ES" sz="1050" dirty="0"/>
                        <a:t> </a:t>
                      </a:r>
                      <a:r>
                        <a:rPr lang="es-ES" sz="1050" dirty="0" err="1"/>
                        <a:t>administrative</a:t>
                      </a:r>
                      <a:r>
                        <a:rPr lang="es-ES" sz="1050" dirty="0"/>
                        <a:t> roles</a:t>
                      </a:r>
                      <a:endParaRPr lang="en-US" sz="1050" dirty="0"/>
                    </a:p>
                  </a:txBody>
                  <a:tcPr/>
                </a:tc>
                <a:tc>
                  <a:txBody>
                    <a:bodyPr/>
                    <a:lstStyle/>
                    <a:p>
                      <a:r>
                        <a:rPr lang="es-ES" sz="1050" dirty="0" err="1"/>
                        <a:t>Manage</a:t>
                      </a:r>
                      <a:r>
                        <a:rPr lang="es-ES" sz="1050" dirty="0"/>
                        <a:t> </a:t>
                      </a:r>
                      <a:r>
                        <a:rPr lang="es-ES" sz="1050" dirty="0" err="1"/>
                        <a:t>group</a:t>
                      </a:r>
                      <a:r>
                        <a:rPr lang="es-ES" sz="1050" dirty="0"/>
                        <a:t> </a:t>
                      </a:r>
                      <a:r>
                        <a:rPr lang="es-ES" sz="1050" dirty="0" err="1"/>
                        <a:t>membership</a:t>
                      </a:r>
                      <a:endParaRPr lang="en-US" sz="1050" dirty="0"/>
                    </a:p>
                  </a:txBody>
                  <a:tcPr/>
                </a:tc>
                <a:tc>
                  <a:txBody>
                    <a:bodyPr/>
                    <a:lstStyle/>
                    <a:p>
                      <a:r>
                        <a:rPr lang="es-ES" sz="1050" dirty="0" err="1"/>
                        <a:t>Manage</a:t>
                      </a:r>
                      <a:r>
                        <a:rPr lang="es-ES" sz="1050" dirty="0"/>
                        <a:t> </a:t>
                      </a:r>
                      <a:r>
                        <a:rPr lang="es-ES" sz="1050" dirty="0" err="1"/>
                        <a:t>applications</a:t>
                      </a:r>
                      <a:endParaRPr lang="en-US" sz="1050" dirty="0"/>
                    </a:p>
                  </a:txBody>
                  <a:tcPr/>
                </a:tc>
                <a:extLst>
                  <a:ext uri="{0D108BD9-81ED-4DB2-BD59-A6C34878D82A}">
                    <a16:rowId xmlns:a16="http://schemas.microsoft.com/office/drawing/2014/main" val="2834370400"/>
                  </a:ext>
                </a:extLst>
              </a:tr>
              <a:tr h="272385">
                <a:tc>
                  <a:txBody>
                    <a:bodyPr/>
                    <a:lstStyle/>
                    <a:p>
                      <a:r>
                        <a:rPr lang="es-ES" sz="1050" dirty="0" err="1"/>
                        <a:t>Add</a:t>
                      </a:r>
                      <a:r>
                        <a:rPr lang="es-ES" sz="1050" dirty="0"/>
                        <a:t> </a:t>
                      </a:r>
                      <a:r>
                        <a:rPr lang="es-ES" sz="1050" dirty="0" err="1"/>
                        <a:t>guest</a:t>
                      </a:r>
                      <a:r>
                        <a:rPr lang="es-ES" sz="1050" dirty="0"/>
                        <a:t> </a:t>
                      </a:r>
                      <a:r>
                        <a:rPr lang="es-ES" sz="1050" dirty="0" err="1"/>
                        <a:t>users</a:t>
                      </a:r>
                      <a:r>
                        <a:rPr lang="es-ES" sz="1050" dirty="0"/>
                        <a:t> (B2B)</a:t>
                      </a:r>
                      <a:endParaRPr lang="en-US" sz="1050" dirty="0"/>
                    </a:p>
                  </a:txBody>
                  <a:tcPr/>
                </a:tc>
                <a:tc>
                  <a:txBody>
                    <a:bodyPr/>
                    <a:lstStyle/>
                    <a:p>
                      <a:r>
                        <a:rPr lang="es-ES" sz="1050" dirty="0"/>
                        <a:t>…</a:t>
                      </a:r>
                      <a:endParaRPr lang="en-US" sz="1050" dirty="0"/>
                    </a:p>
                  </a:txBody>
                  <a:tcPr/>
                </a:tc>
                <a:tc>
                  <a:txBody>
                    <a:bodyPr/>
                    <a:lstStyle/>
                    <a:p>
                      <a:r>
                        <a:rPr lang="es-ES" sz="1050" dirty="0"/>
                        <a:t>…</a:t>
                      </a:r>
                      <a:endParaRPr lang="en-US" sz="1050" dirty="0"/>
                    </a:p>
                  </a:txBody>
                  <a:tcPr/>
                </a:tc>
                <a:extLst>
                  <a:ext uri="{0D108BD9-81ED-4DB2-BD59-A6C34878D82A}">
                    <a16:rowId xmlns:a16="http://schemas.microsoft.com/office/drawing/2014/main" val="1502124767"/>
                  </a:ext>
                </a:extLst>
              </a:tr>
              <a:tr h="272385">
                <a:tc>
                  <a:txBody>
                    <a:bodyPr/>
                    <a:lstStyle/>
                    <a:p>
                      <a:r>
                        <a:rPr lang="es-ES" sz="1050" dirty="0" err="1"/>
                        <a:t>Manage</a:t>
                      </a:r>
                      <a:r>
                        <a:rPr lang="es-ES" sz="1050" dirty="0"/>
                        <a:t> </a:t>
                      </a:r>
                      <a:r>
                        <a:rPr lang="es-ES" sz="1050" dirty="0" err="1"/>
                        <a:t>passwords</a:t>
                      </a:r>
                      <a:endParaRPr lang="en-US" sz="1050" dirty="0"/>
                    </a:p>
                  </a:txBody>
                  <a:tcPr/>
                </a:tc>
                <a:tc>
                  <a:txBody>
                    <a:bodyPr/>
                    <a:lstStyle/>
                    <a:p>
                      <a:endParaRPr lang="en-US" sz="1050" dirty="0"/>
                    </a:p>
                  </a:txBody>
                  <a:tcPr/>
                </a:tc>
                <a:tc>
                  <a:txBody>
                    <a:bodyPr/>
                    <a:lstStyle/>
                    <a:p>
                      <a:endParaRPr lang="en-US" sz="1050" dirty="0"/>
                    </a:p>
                  </a:txBody>
                  <a:tcPr/>
                </a:tc>
                <a:extLst>
                  <a:ext uri="{0D108BD9-81ED-4DB2-BD59-A6C34878D82A}">
                    <a16:rowId xmlns:a16="http://schemas.microsoft.com/office/drawing/2014/main" val="1415008863"/>
                  </a:ext>
                </a:extLst>
              </a:tr>
              <a:tr h="272385">
                <a:tc>
                  <a:txBody>
                    <a:bodyPr/>
                    <a:lstStyle/>
                    <a:p>
                      <a:r>
                        <a:rPr lang="es-ES" sz="1050" dirty="0"/>
                        <a:t>…</a:t>
                      </a:r>
                      <a:endParaRPr lang="en-US" sz="1050" dirty="0"/>
                    </a:p>
                  </a:txBody>
                  <a:tcPr/>
                </a:tc>
                <a:tc>
                  <a:txBody>
                    <a:bodyPr/>
                    <a:lstStyle/>
                    <a:p>
                      <a:endParaRPr lang="en-US" sz="1050" dirty="0"/>
                    </a:p>
                  </a:txBody>
                  <a:tcPr/>
                </a:tc>
                <a:tc>
                  <a:txBody>
                    <a:bodyPr/>
                    <a:lstStyle/>
                    <a:p>
                      <a:endParaRPr lang="en-US" sz="1050" dirty="0"/>
                    </a:p>
                  </a:txBody>
                  <a:tcPr/>
                </a:tc>
                <a:extLst>
                  <a:ext uri="{0D108BD9-81ED-4DB2-BD59-A6C34878D82A}">
                    <a16:rowId xmlns:a16="http://schemas.microsoft.com/office/drawing/2014/main" val="3997149676"/>
                  </a:ext>
                </a:extLst>
              </a:tr>
            </a:tbl>
          </a:graphicData>
        </a:graphic>
      </p:graphicFrame>
      <p:sp>
        <p:nvSpPr>
          <p:cNvPr id="10" name="Text Placeholder 3">
            <a:extLst>
              <a:ext uri="{FF2B5EF4-FFF2-40B4-BE49-F238E27FC236}">
                <a16:creationId xmlns:a16="http://schemas.microsoft.com/office/drawing/2014/main" id="{8B6DBB92-9E68-4949-A83A-DF6667BAB4C3}"/>
              </a:ext>
            </a:extLst>
          </p:cNvPr>
          <p:cNvSpPr txBox="1">
            <a:spLocks/>
          </p:cNvSpPr>
          <p:nvPr/>
        </p:nvSpPr>
        <p:spPr>
          <a:xfrm>
            <a:off x="639317" y="2581604"/>
            <a:ext cx="4141895" cy="2737179"/>
          </a:xfrm>
          <a:prstGeom prst="rect">
            <a:avLst/>
          </a:prstGeom>
          <a:noFill/>
          <a:ln>
            <a:solidFill>
              <a:schemeClr val="tx2"/>
            </a:solidFill>
          </a:ln>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solidFill>
                  <a:srgbClr val="0179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s-ES" sz="1050" dirty="0" err="1"/>
              <a:t>Connect</a:t>
            </a:r>
            <a:r>
              <a:rPr lang="es-ES" sz="1050" dirty="0"/>
              <a:t> </a:t>
            </a:r>
            <a:r>
              <a:rPr lang="es-ES" sz="1050" dirty="0" err="1"/>
              <a:t>to</a:t>
            </a:r>
            <a:r>
              <a:rPr lang="es-ES" sz="1050" dirty="0"/>
              <a:t> Azure AD</a:t>
            </a:r>
          </a:p>
          <a:p>
            <a:pPr marL="457189" lvl="1" indent="0">
              <a:lnSpc>
                <a:spcPct val="150000"/>
              </a:lnSpc>
              <a:buFont typeface="Arial" pitchFamily="34" charset="0"/>
              <a:buNone/>
            </a:pPr>
            <a:r>
              <a:rPr lang="es-ES" sz="1000" dirty="0"/>
              <a:t>$</a:t>
            </a:r>
            <a:r>
              <a:rPr lang="es-ES" sz="1000" dirty="0" err="1"/>
              <a:t>AzureAdCred</a:t>
            </a:r>
            <a:r>
              <a:rPr lang="es-ES" sz="1000" dirty="0"/>
              <a:t> = </a:t>
            </a:r>
            <a:r>
              <a:rPr lang="es-ES" sz="1000" dirty="0" err="1"/>
              <a:t>Get-Credential</a:t>
            </a:r>
            <a:endParaRPr lang="es-ES" sz="1000" dirty="0"/>
          </a:p>
          <a:p>
            <a:pPr marL="457189" lvl="1" indent="0">
              <a:lnSpc>
                <a:spcPct val="150000"/>
              </a:lnSpc>
              <a:buFont typeface="Arial" pitchFamily="34" charset="0"/>
              <a:buNone/>
            </a:pPr>
            <a:r>
              <a:rPr lang="es-ES" sz="1000" dirty="0" err="1"/>
              <a:t>Connect-AzureAD</a:t>
            </a:r>
            <a:r>
              <a:rPr lang="es-ES" sz="1000" dirty="0"/>
              <a:t> –</a:t>
            </a:r>
            <a:r>
              <a:rPr lang="es-ES" sz="1000" dirty="0" err="1"/>
              <a:t>Credential</a:t>
            </a:r>
            <a:r>
              <a:rPr lang="es-ES" sz="1000" dirty="0"/>
              <a:t> $</a:t>
            </a:r>
            <a:r>
              <a:rPr lang="es-ES" sz="1000" dirty="0" err="1"/>
              <a:t>AzureAdCred</a:t>
            </a:r>
            <a:endParaRPr lang="es-ES" sz="1000" dirty="0"/>
          </a:p>
          <a:p>
            <a:pPr>
              <a:lnSpc>
                <a:spcPct val="150000"/>
              </a:lnSpc>
            </a:pPr>
            <a:r>
              <a:rPr lang="es-ES" sz="1050" dirty="0" err="1"/>
              <a:t>To</a:t>
            </a:r>
            <a:r>
              <a:rPr lang="es-ES" sz="1050" dirty="0"/>
              <a:t> </a:t>
            </a:r>
            <a:r>
              <a:rPr lang="es-ES" sz="1050" dirty="0" err="1"/>
              <a:t>connect</a:t>
            </a:r>
            <a:r>
              <a:rPr lang="es-ES" sz="1050" dirty="0"/>
              <a:t> </a:t>
            </a:r>
            <a:r>
              <a:rPr lang="es-ES" sz="1050" dirty="0" err="1"/>
              <a:t>to</a:t>
            </a:r>
            <a:r>
              <a:rPr lang="es-ES" sz="1050" dirty="0"/>
              <a:t> a </a:t>
            </a:r>
            <a:r>
              <a:rPr lang="es-ES" sz="1050" dirty="0" err="1"/>
              <a:t>specific</a:t>
            </a:r>
            <a:r>
              <a:rPr lang="es-ES" sz="1050" dirty="0"/>
              <a:t> Azure AD </a:t>
            </a:r>
            <a:r>
              <a:rPr lang="es-ES" sz="1050" dirty="0" err="1"/>
              <a:t>environment</a:t>
            </a:r>
            <a:endParaRPr lang="es-ES" sz="1050" dirty="0"/>
          </a:p>
          <a:p>
            <a:pPr marL="457189" lvl="1" indent="0">
              <a:lnSpc>
                <a:spcPct val="150000"/>
              </a:lnSpc>
              <a:buFont typeface="Arial" pitchFamily="34" charset="0"/>
              <a:buNone/>
            </a:pPr>
            <a:r>
              <a:rPr lang="es-ES" sz="1000" dirty="0" err="1"/>
              <a:t>Connect-AzureAD</a:t>
            </a:r>
            <a:r>
              <a:rPr lang="es-ES" sz="1000" dirty="0"/>
              <a:t> – </a:t>
            </a:r>
            <a:r>
              <a:rPr lang="es-ES" sz="1000" dirty="0" err="1"/>
              <a:t>AzureEnvironment</a:t>
            </a:r>
            <a:r>
              <a:rPr lang="es-ES" sz="1000" dirty="0"/>
              <a:t> “</a:t>
            </a:r>
            <a:r>
              <a:rPr lang="es-ES" sz="1000" dirty="0" err="1"/>
              <a:t>EnvironmentName</a:t>
            </a:r>
            <a:r>
              <a:rPr lang="es-ES" sz="1000" dirty="0"/>
              <a:t>” (</a:t>
            </a:r>
            <a:r>
              <a:rPr lang="es-ES" sz="1000" dirty="0" err="1"/>
              <a:t>i.e</a:t>
            </a:r>
            <a:r>
              <a:rPr lang="es-ES" sz="1000" dirty="0"/>
              <a:t> </a:t>
            </a:r>
            <a:r>
              <a:rPr lang="es-ES" sz="1000" dirty="0" err="1"/>
              <a:t>contoso</a:t>
            </a:r>
            <a:r>
              <a:rPr lang="es-ES" sz="1000" dirty="0"/>
              <a:t>)</a:t>
            </a:r>
          </a:p>
          <a:p>
            <a:pPr>
              <a:lnSpc>
                <a:spcPct val="150000"/>
              </a:lnSpc>
            </a:pPr>
            <a:r>
              <a:rPr lang="es-ES" sz="1050" dirty="0" err="1"/>
              <a:t>Recover</a:t>
            </a:r>
            <a:r>
              <a:rPr lang="es-ES" sz="1050" dirty="0"/>
              <a:t> </a:t>
            </a:r>
            <a:r>
              <a:rPr lang="es-ES" sz="1050" dirty="0" err="1"/>
              <a:t>deleted</a:t>
            </a:r>
            <a:r>
              <a:rPr lang="es-ES" sz="1050" dirty="0"/>
              <a:t> </a:t>
            </a:r>
            <a:r>
              <a:rPr lang="es-ES" sz="1050" dirty="0" err="1"/>
              <a:t>objects</a:t>
            </a:r>
            <a:endParaRPr lang="es-ES" sz="1050" dirty="0"/>
          </a:p>
          <a:p>
            <a:pPr marL="457189" lvl="1" indent="0">
              <a:lnSpc>
                <a:spcPct val="150000"/>
              </a:lnSpc>
              <a:buFont typeface="Arial" pitchFamily="34" charset="0"/>
              <a:buNone/>
            </a:pPr>
            <a:r>
              <a:rPr lang="es-ES" sz="1000" dirty="0" err="1"/>
              <a:t>Get-AzureADMSDeletedGroup</a:t>
            </a:r>
            <a:endParaRPr lang="es-ES" sz="1000" dirty="0"/>
          </a:p>
          <a:p>
            <a:pPr marL="457189" lvl="1" indent="0">
              <a:lnSpc>
                <a:spcPct val="150000"/>
              </a:lnSpc>
              <a:buFont typeface="Arial" pitchFamily="34" charset="0"/>
              <a:buNone/>
            </a:pPr>
            <a:r>
              <a:rPr lang="es-ES" sz="1000" dirty="0" err="1"/>
              <a:t>Get-AzureADDeletedApplication</a:t>
            </a:r>
            <a:endParaRPr lang="es-ES" sz="1000" dirty="0"/>
          </a:p>
          <a:p>
            <a:pPr marL="457189" lvl="1" indent="0">
              <a:lnSpc>
                <a:spcPct val="150000"/>
              </a:lnSpc>
              <a:buFont typeface="Arial" pitchFamily="34" charset="0"/>
              <a:buNone/>
            </a:pPr>
            <a:r>
              <a:rPr lang="es-ES" sz="1000" dirty="0" err="1"/>
              <a:t>Restore-AzureADMSDeletedDirectoryObject</a:t>
            </a:r>
            <a:r>
              <a:rPr lang="es-ES" sz="1000" dirty="0"/>
              <a:t> –Id &lt;</a:t>
            </a:r>
            <a:r>
              <a:rPr lang="es-ES" sz="1000" dirty="0" err="1"/>
              <a:t>ObjectId</a:t>
            </a:r>
            <a:r>
              <a:rPr lang="es-ES" sz="1000" dirty="0"/>
              <a:t>&gt;</a:t>
            </a:r>
          </a:p>
        </p:txBody>
      </p:sp>
      <p:sp>
        <p:nvSpPr>
          <p:cNvPr id="12" name="TextBox 11">
            <a:extLst>
              <a:ext uri="{FF2B5EF4-FFF2-40B4-BE49-F238E27FC236}">
                <a16:creationId xmlns:a16="http://schemas.microsoft.com/office/drawing/2014/main" id="{A6B70188-C1F4-41BD-89E5-E0FA7F3FA7D3}"/>
              </a:ext>
            </a:extLst>
          </p:cNvPr>
          <p:cNvSpPr txBox="1"/>
          <p:nvPr/>
        </p:nvSpPr>
        <p:spPr>
          <a:xfrm>
            <a:off x="5852481" y="1551107"/>
            <a:ext cx="4663388" cy="732508"/>
          </a:xfrm>
          <a:prstGeom prst="rect">
            <a:avLst/>
          </a:prstGeom>
          <a:noFill/>
        </p:spPr>
        <p:txBody>
          <a:bodyPr wrap="square" lIns="182880" tIns="146304" rIns="182880" bIns="146304" rtlCol="0">
            <a:spAutoFit/>
          </a:bodyPr>
          <a:lstStyle/>
          <a:p>
            <a:pPr marL="342900" indent="-342900" algn="l">
              <a:lnSpc>
                <a:spcPct val="90000"/>
              </a:lnSpc>
              <a:spcAft>
                <a:spcPts val="600"/>
              </a:spcAft>
              <a:buFont typeface="Wingdings" panose="05000000000000000000" pitchFamily="2" charset="2"/>
              <a:buChar char="§"/>
            </a:pPr>
            <a:r>
              <a:rPr lang="fr-FR" sz="1400" b="1" dirty="0"/>
              <a:t>via the Azure Portal </a:t>
            </a:r>
          </a:p>
          <a:p>
            <a:pPr marL="882625" lvl="1" indent="-342900" algn="l">
              <a:lnSpc>
                <a:spcPct val="90000"/>
              </a:lnSpc>
              <a:spcAft>
                <a:spcPts val="600"/>
              </a:spcAft>
              <a:buFont typeface="Wingdings" panose="05000000000000000000" pitchFamily="2" charset="2"/>
              <a:buChar char="§"/>
            </a:pPr>
            <a:r>
              <a:rPr lang="fr-FR" sz="1200" dirty="0">
                <a:gradFill>
                  <a:gsLst>
                    <a:gs pos="2917">
                      <a:schemeClr val="tx1"/>
                    </a:gs>
                    <a:gs pos="30000">
                      <a:schemeClr val="tx1"/>
                    </a:gs>
                  </a:gsLst>
                  <a:lin ang="5400000" scaled="0"/>
                </a:gradFill>
              </a:rPr>
              <a:t>Common </a:t>
            </a:r>
            <a:r>
              <a:rPr lang="fr-FR" sz="1200" dirty="0" err="1">
                <a:gradFill>
                  <a:gsLst>
                    <a:gs pos="2917">
                      <a:schemeClr val="tx1"/>
                    </a:gs>
                    <a:gs pos="30000">
                      <a:schemeClr val="tx1"/>
                    </a:gs>
                  </a:gsLst>
                  <a:lin ang="5400000" scaled="0"/>
                </a:gradFill>
              </a:rPr>
              <a:t>task</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samples</a:t>
            </a:r>
            <a:endParaRPr lang="fr-FR" sz="1200" dirty="0">
              <a:gradFill>
                <a:gsLst>
                  <a:gs pos="2917">
                    <a:schemeClr val="tx1"/>
                  </a:gs>
                  <a:gs pos="30000">
                    <a:schemeClr val="tx1"/>
                  </a:gs>
                </a:gsLst>
                <a:lin ang="5400000" scaled="0"/>
              </a:gradFill>
            </a:endParaRPr>
          </a:p>
        </p:txBody>
      </p:sp>
      <p:sp>
        <p:nvSpPr>
          <p:cNvPr id="13" name="Rectangle 12">
            <a:extLst>
              <a:ext uri="{FF2B5EF4-FFF2-40B4-BE49-F238E27FC236}">
                <a16:creationId xmlns:a16="http://schemas.microsoft.com/office/drawing/2014/main" id="{E1B75729-E66D-4CDD-B786-FA2B59B069A0}"/>
              </a:ext>
            </a:extLst>
          </p:cNvPr>
          <p:cNvSpPr/>
          <p:nvPr/>
        </p:nvSpPr>
        <p:spPr>
          <a:xfrm>
            <a:off x="1004277" y="5369220"/>
            <a:ext cx="5042810" cy="888898"/>
          </a:xfrm>
          <a:prstGeom prst="rect">
            <a:avLst/>
          </a:prstGeom>
        </p:spPr>
        <p:txBody>
          <a:bodyPr wrap="square">
            <a:spAutoFit/>
          </a:bodyPr>
          <a:lstStyle/>
          <a:p>
            <a:pPr marL="171450" indent="-171450" algn="l">
              <a:lnSpc>
                <a:spcPct val="150000"/>
              </a:lnSpc>
              <a:buFont typeface="Wingdings" panose="05000000000000000000" pitchFamily="2" charset="2"/>
              <a:buChar char="§"/>
            </a:pPr>
            <a:r>
              <a:rPr lang="es-ES" sz="1200" dirty="0" err="1"/>
              <a:t>Detailed</a:t>
            </a:r>
            <a:r>
              <a:rPr lang="es-ES" sz="1200" dirty="0"/>
              <a:t> </a:t>
            </a:r>
            <a:r>
              <a:rPr lang="es-ES" sz="1200" dirty="0" err="1"/>
              <a:t>references</a:t>
            </a:r>
            <a:r>
              <a:rPr lang="es-ES" sz="1200" dirty="0"/>
              <a:t> </a:t>
            </a:r>
            <a:r>
              <a:rPr lang="es-ES" sz="1200" dirty="0" err="1"/>
              <a:t>about</a:t>
            </a:r>
            <a:r>
              <a:rPr lang="es-ES" sz="1200" dirty="0"/>
              <a:t> </a:t>
            </a:r>
            <a:r>
              <a:rPr lang="es-ES" sz="1200" dirty="0" err="1"/>
              <a:t>the</a:t>
            </a:r>
            <a:r>
              <a:rPr lang="es-ES" sz="1200" dirty="0"/>
              <a:t> </a:t>
            </a:r>
            <a:r>
              <a:rPr lang="es-ES" sz="1200" dirty="0" err="1"/>
              <a:t>AzureAD</a:t>
            </a:r>
            <a:r>
              <a:rPr lang="es-ES" sz="1200" dirty="0"/>
              <a:t> PowerShell module: </a:t>
            </a:r>
            <a:r>
              <a:rPr lang="es-ES" sz="1200" dirty="0">
                <a:hlinkClick r:id="rId3"/>
              </a:rPr>
              <a:t>https://docs.microsoft.com/en-us/powershell/module/azuread/?view=azureadps-2.0</a:t>
            </a:r>
            <a:r>
              <a:rPr lang="es-ES" sz="1200" dirty="0"/>
              <a:t> </a:t>
            </a:r>
          </a:p>
        </p:txBody>
      </p:sp>
      <p:pic>
        <p:nvPicPr>
          <p:cNvPr id="14" name="Picture 13">
            <a:extLst>
              <a:ext uri="{FF2B5EF4-FFF2-40B4-BE49-F238E27FC236}">
                <a16:creationId xmlns:a16="http://schemas.microsoft.com/office/drawing/2014/main" id="{A4BDF8C7-5A28-4A02-958C-0B583C114A0A}"/>
              </a:ext>
            </a:extLst>
          </p:cNvPr>
          <p:cNvPicPr>
            <a:picLocks noChangeAspect="1"/>
          </p:cNvPicPr>
          <p:nvPr/>
        </p:nvPicPr>
        <p:blipFill>
          <a:blip r:embed="rId4"/>
          <a:stretch>
            <a:fillRect/>
          </a:stretch>
        </p:blipFill>
        <p:spPr>
          <a:xfrm>
            <a:off x="7410335" y="3888159"/>
            <a:ext cx="4838700" cy="2324100"/>
          </a:xfrm>
          <a:prstGeom prst="rect">
            <a:avLst/>
          </a:prstGeom>
        </p:spPr>
      </p:pic>
    </p:spTree>
    <p:extLst>
      <p:ext uri="{BB962C8B-B14F-4D97-AF65-F5344CB8AC3E}">
        <p14:creationId xmlns:p14="http://schemas.microsoft.com/office/powerpoint/2010/main" val="35705724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255EC1-6AF7-43E5-B740-F52B5392659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40</a:t>
            </a:fld>
            <a:endParaRPr lang="en-US" dirty="0"/>
          </a:p>
        </p:txBody>
      </p:sp>
      <p:sp>
        <p:nvSpPr>
          <p:cNvPr id="3" name="Text Placeholder 2">
            <a:extLst>
              <a:ext uri="{FF2B5EF4-FFF2-40B4-BE49-F238E27FC236}">
                <a16:creationId xmlns:a16="http://schemas.microsoft.com/office/drawing/2014/main" id="{CF4F96E2-C67A-4014-9A17-C0A85C284279}"/>
              </a:ext>
            </a:extLst>
          </p:cNvPr>
          <p:cNvSpPr>
            <a:spLocks noGrp="1"/>
          </p:cNvSpPr>
          <p:nvPr>
            <p:ph type="body" sz="quarter" idx="13"/>
          </p:nvPr>
        </p:nvSpPr>
        <p:spPr/>
        <p:txBody>
          <a:bodyPr/>
          <a:lstStyle/>
          <a:p>
            <a:r>
              <a:rPr lang="en-GB" dirty="0"/>
              <a:t>Role-Based Access Control (RBAC) – Roles in Azure AD</a:t>
            </a:r>
            <a:endParaRPr lang="fr-FR" dirty="0"/>
          </a:p>
        </p:txBody>
      </p:sp>
      <p:sp>
        <p:nvSpPr>
          <p:cNvPr id="4" name="TextBox 3">
            <a:extLst>
              <a:ext uri="{FF2B5EF4-FFF2-40B4-BE49-F238E27FC236}">
                <a16:creationId xmlns:a16="http://schemas.microsoft.com/office/drawing/2014/main" id="{E585DA67-82B3-4A63-AD1F-288688118444}"/>
              </a:ext>
            </a:extLst>
          </p:cNvPr>
          <p:cNvSpPr txBox="1"/>
          <p:nvPr/>
        </p:nvSpPr>
        <p:spPr>
          <a:xfrm>
            <a:off x="457581" y="1708625"/>
            <a:ext cx="6034973" cy="3702552"/>
          </a:xfrm>
          <a:prstGeom prst="rect">
            <a:avLst/>
          </a:prstGeom>
          <a:noFill/>
        </p:spPr>
        <p:txBody>
          <a:bodyPr wrap="square" lIns="182880" tIns="146304" rIns="182880" bIns="146304" rtlCol="0">
            <a:spAutoFit/>
          </a:bodyPr>
          <a:lstStyle/>
          <a:p>
            <a:pPr marL="342900" indent="-3429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Several administrator roles available, like:</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Billing Administrator</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Conditional Access Administrator</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Device Administrator</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Directory Readers / Writers</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Global Administrator</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And many others</a:t>
            </a:r>
          </a:p>
          <a:p>
            <a:pPr marL="342900" indent="-3429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Roles can be assigned from the Users and Groups blade -&gt; &lt;Object&gt; -&gt; Directory role</a:t>
            </a:r>
          </a:p>
          <a:p>
            <a:pPr marL="342900" indent="-342900" algn="l">
              <a:lnSpc>
                <a:spcPct val="90000"/>
              </a:lnSpc>
              <a:spcAft>
                <a:spcPts val="600"/>
              </a:spcAft>
              <a:buFont typeface="Wingdings" panose="05000000000000000000" pitchFamily="2" charset="2"/>
              <a:buChar char="§"/>
            </a:pPr>
            <a:r>
              <a:rPr lang="en-US" sz="1600" b="1" dirty="0">
                <a:gradFill>
                  <a:gsLst>
                    <a:gs pos="2917">
                      <a:schemeClr val="tx1"/>
                    </a:gs>
                    <a:gs pos="30000">
                      <a:schemeClr val="tx1"/>
                    </a:gs>
                  </a:gsLst>
                  <a:lin ang="5400000" scaled="0"/>
                </a:gradFill>
              </a:rPr>
              <a:t>Administrative units </a:t>
            </a:r>
            <a:r>
              <a:rPr lang="en-US" sz="1600" dirty="0">
                <a:gradFill>
                  <a:gsLst>
                    <a:gs pos="2917">
                      <a:schemeClr val="tx1"/>
                    </a:gs>
                    <a:gs pos="30000">
                      <a:schemeClr val="tx1"/>
                    </a:gs>
                  </a:gsLst>
                  <a:lin ang="5400000" scaled="0"/>
                </a:gradFill>
              </a:rPr>
              <a:t>-&gt; Container of resources that can be used for delegating administrative permissions over subsets of users and applying policies to a subset of users</a:t>
            </a:r>
          </a:p>
          <a:p>
            <a:pPr marL="342900" indent="-342900" algn="l">
              <a:lnSpc>
                <a:spcPct val="90000"/>
              </a:lnSpc>
              <a:spcAft>
                <a:spcPts val="600"/>
              </a:spcAft>
              <a:buFont typeface="Wingdings" panose="05000000000000000000" pitchFamily="2" charset="2"/>
              <a:buChar char="§"/>
            </a:pPr>
            <a:endParaRPr lang="en-US" sz="16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0233EADF-315D-450C-835E-C91019D57CF2}"/>
              </a:ext>
            </a:extLst>
          </p:cNvPr>
          <p:cNvPicPr>
            <a:picLocks noChangeAspect="1"/>
          </p:cNvPicPr>
          <p:nvPr/>
        </p:nvPicPr>
        <p:blipFill>
          <a:blip r:embed="rId3"/>
          <a:stretch>
            <a:fillRect/>
          </a:stretch>
        </p:blipFill>
        <p:spPr>
          <a:xfrm>
            <a:off x="7589822" y="1374804"/>
            <a:ext cx="3703389" cy="5348623"/>
          </a:xfrm>
          <a:prstGeom prst="rect">
            <a:avLst/>
          </a:prstGeom>
        </p:spPr>
      </p:pic>
    </p:spTree>
    <p:extLst>
      <p:ext uri="{BB962C8B-B14F-4D97-AF65-F5344CB8AC3E}">
        <p14:creationId xmlns:p14="http://schemas.microsoft.com/office/powerpoint/2010/main" val="32757684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2FABBF-C5CA-43C1-B47C-4A882E1B49C6}"/>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41</a:t>
            </a:fld>
            <a:endParaRPr lang="en-US" dirty="0"/>
          </a:p>
        </p:txBody>
      </p:sp>
      <p:sp>
        <p:nvSpPr>
          <p:cNvPr id="3" name="Text Placeholder 2">
            <a:extLst>
              <a:ext uri="{FF2B5EF4-FFF2-40B4-BE49-F238E27FC236}">
                <a16:creationId xmlns:a16="http://schemas.microsoft.com/office/drawing/2014/main" id="{68FD44EA-75B5-4912-B84C-79C18CA4CC92}"/>
              </a:ext>
            </a:extLst>
          </p:cNvPr>
          <p:cNvSpPr>
            <a:spLocks noGrp="1"/>
          </p:cNvSpPr>
          <p:nvPr>
            <p:ph type="body" sz="quarter" idx="13"/>
          </p:nvPr>
        </p:nvSpPr>
        <p:spPr/>
        <p:txBody>
          <a:bodyPr/>
          <a:lstStyle/>
          <a:p>
            <a:r>
              <a:rPr lang="en-GB" dirty="0"/>
              <a:t>AAD Identity management via Azure AD Graph API</a:t>
            </a:r>
            <a:endParaRPr lang="fr-FR" dirty="0"/>
          </a:p>
        </p:txBody>
      </p:sp>
      <p:sp>
        <p:nvSpPr>
          <p:cNvPr id="4" name="TextBox 3">
            <a:extLst>
              <a:ext uri="{FF2B5EF4-FFF2-40B4-BE49-F238E27FC236}">
                <a16:creationId xmlns:a16="http://schemas.microsoft.com/office/drawing/2014/main" id="{606F5266-CF59-4BB0-990F-D2909C8B7A10}"/>
              </a:ext>
            </a:extLst>
          </p:cNvPr>
          <p:cNvSpPr txBox="1"/>
          <p:nvPr/>
        </p:nvSpPr>
        <p:spPr>
          <a:xfrm>
            <a:off x="457581" y="1668482"/>
            <a:ext cx="10424046" cy="3647152"/>
          </a:xfrm>
          <a:prstGeom prst="rect">
            <a:avLst/>
          </a:prstGeom>
          <a:noFill/>
        </p:spPr>
        <p:txBody>
          <a:bodyPr wrap="square" lIns="182880" tIns="146304" rIns="182880" bIns="146304" rtlCol="0">
            <a:spAutoFit/>
          </a:bodyPr>
          <a:lstStyle/>
          <a:p>
            <a:pPr marL="342900" indent="-3429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Azure Active Directory </a:t>
            </a:r>
            <a:r>
              <a:rPr lang="en-US" sz="1600" b="1" dirty="0">
                <a:gradFill>
                  <a:gsLst>
                    <a:gs pos="2917">
                      <a:schemeClr val="tx1"/>
                    </a:gs>
                    <a:gs pos="30000">
                      <a:schemeClr val="tx1"/>
                    </a:gs>
                  </a:gsLst>
                  <a:lin ang="5400000" scaled="0"/>
                </a:gradFill>
              </a:rPr>
              <a:t>Graph API provides programmatic access to Azure Active Directory </a:t>
            </a:r>
            <a:r>
              <a:rPr lang="en-US" sz="1600" dirty="0">
                <a:gradFill>
                  <a:gsLst>
                    <a:gs pos="2917">
                      <a:schemeClr val="tx1"/>
                    </a:gs>
                    <a:gs pos="30000">
                      <a:schemeClr val="tx1"/>
                    </a:gs>
                  </a:gsLst>
                  <a:lin ang="5400000" scaled="0"/>
                </a:gradFill>
              </a:rPr>
              <a:t>through </a:t>
            </a:r>
            <a:r>
              <a:rPr lang="en-US" sz="1600" dirty="0" err="1">
                <a:gradFill>
                  <a:gsLst>
                    <a:gs pos="2917">
                      <a:schemeClr val="tx1"/>
                    </a:gs>
                    <a:gs pos="30000">
                      <a:schemeClr val="tx1"/>
                    </a:gs>
                  </a:gsLst>
                  <a:lin ang="5400000" scaled="0"/>
                </a:gradFill>
              </a:rPr>
              <a:t>Odata</a:t>
            </a:r>
            <a:r>
              <a:rPr lang="en-US" sz="1600" dirty="0">
                <a:gradFill>
                  <a:gsLst>
                    <a:gs pos="2917">
                      <a:schemeClr val="tx1"/>
                    </a:gs>
                    <a:gs pos="30000">
                      <a:schemeClr val="tx1"/>
                    </a:gs>
                  </a:gsLst>
                  <a:lin ang="5400000" scaled="0"/>
                </a:gradFill>
              </a:rPr>
              <a:t> REST API endpoints</a:t>
            </a:r>
          </a:p>
          <a:p>
            <a:pPr marL="882625" lvl="1" indent="-3429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just as ADSI or ADO.NET provides for Active Directory.</a:t>
            </a:r>
          </a:p>
          <a:p>
            <a:pPr marL="342900" indent="-342900" algn="l">
              <a:lnSpc>
                <a:spcPct val="90000"/>
              </a:lnSpc>
              <a:spcAft>
                <a:spcPts val="600"/>
              </a:spcAft>
              <a:buFont typeface="Wingdings" panose="05000000000000000000" pitchFamily="2" charset="2"/>
              <a:buChar char="§"/>
            </a:pPr>
            <a:endParaRPr lang="en-US" sz="1600" dirty="0">
              <a:gradFill>
                <a:gsLst>
                  <a:gs pos="2917">
                    <a:schemeClr val="tx1"/>
                  </a:gs>
                  <a:gs pos="30000">
                    <a:schemeClr val="tx1"/>
                  </a:gs>
                </a:gsLst>
                <a:lin ang="5400000" scaled="0"/>
              </a:gradFill>
            </a:endParaRPr>
          </a:p>
          <a:p>
            <a:pPr marL="342900" indent="-3429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Developers/Applications can execute create, read, update, and delete (CRUD) operations on Azure Active Directory objects such as users and groups.</a:t>
            </a:r>
          </a:p>
          <a:p>
            <a:pPr marL="342900" indent="-3429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Graph Explorer to be replaced in the future by Microsoft Graph</a:t>
            </a:r>
          </a:p>
          <a:p>
            <a:pPr marL="342900" indent="-3429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Enables the following:</a:t>
            </a:r>
          </a:p>
          <a:p>
            <a:pPr marL="882625" lvl="1" indent="-3429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Line of Business Applications (LOB )</a:t>
            </a:r>
          </a:p>
          <a:p>
            <a:pPr marL="882625" lvl="1" indent="-3429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Multi-tenant apps that require Azure AD Access</a:t>
            </a:r>
          </a:p>
          <a:p>
            <a:pPr marL="882625" lvl="1" indent="-342900" algn="l">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Creating Reusable features that require Azure AD Access</a:t>
            </a:r>
          </a:p>
          <a:p>
            <a:pPr marL="342900" indent="-342900" algn="l">
              <a:lnSpc>
                <a:spcPct val="90000"/>
              </a:lnSpc>
              <a:spcAft>
                <a:spcPts val="600"/>
              </a:spcAft>
              <a:buFont typeface="Wingdings" panose="05000000000000000000" pitchFamily="2" charset="2"/>
              <a:buChar char="§"/>
            </a:pPr>
            <a:endParaRPr lang="fr-FR"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546234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D541C3-26D5-4455-B31A-A553ABB7DBB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42</a:t>
            </a:fld>
            <a:endParaRPr lang="en-US" dirty="0"/>
          </a:p>
        </p:txBody>
      </p:sp>
      <p:sp>
        <p:nvSpPr>
          <p:cNvPr id="3" name="Text Placeholder 2">
            <a:extLst>
              <a:ext uri="{FF2B5EF4-FFF2-40B4-BE49-F238E27FC236}">
                <a16:creationId xmlns:a16="http://schemas.microsoft.com/office/drawing/2014/main" id="{572EF761-07B2-4E41-BC38-0A6743C8F0F4}"/>
              </a:ext>
            </a:extLst>
          </p:cNvPr>
          <p:cNvSpPr>
            <a:spLocks noGrp="1"/>
          </p:cNvSpPr>
          <p:nvPr>
            <p:ph type="body" sz="quarter" idx="13"/>
          </p:nvPr>
        </p:nvSpPr>
        <p:spPr/>
        <p:txBody>
          <a:bodyPr/>
          <a:lstStyle/>
          <a:p>
            <a:r>
              <a:rPr lang="en-US" dirty="0"/>
              <a:t>Best Practices for Locking Down Access </a:t>
            </a:r>
            <a:endParaRPr lang="fr-FR" dirty="0"/>
          </a:p>
        </p:txBody>
      </p:sp>
      <p:sp>
        <p:nvSpPr>
          <p:cNvPr id="4" name="Rectangle 3">
            <a:extLst>
              <a:ext uri="{FF2B5EF4-FFF2-40B4-BE49-F238E27FC236}">
                <a16:creationId xmlns:a16="http://schemas.microsoft.com/office/drawing/2014/main" id="{4B522B4C-83C0-4090-A6EC-41CF6719D9A9}"/>
              </a:ext>
            </a:extLst>
          </p:cNvPr>
          <p:cNvSpPr/>
          <p:nvPr/>
        </p:nvSpPr>
        <p:spPr>
          <a:xfrm>
            <a:off x="366140" y="1759921"/>
            <a:ext cx="11721160" cy="2970044"/>
          </a:xfrm>
          <a:prstGeom prst="rect">
            <a:avLst/>
          </a:prstGeom>
        </p:spPr>
        <p:txBody>
          <a:bodyPr wrap="square">
            <a:spAutoFit/>
          </a:bodyPr>
          <a:lstStyle/>
          <a:p>
            <a:pPr marL="285750" indent="-285750" algn="l">
              <a:buFont typeface="Wingdings" panose="05000000000000000000" pitchFamily="2" charset="2"/>
              <a:buChar char="§"/>
            </a:pPr>
            <a:r>
              <a:rPr lang="en-US" dirty="0"/>
              <a:t>Make sure people automatically lose access when they leave</a:t>
            </a:r>
          </a:p>
          <a:p>
            <a:pPr marL="285750" indent="-285750" algn="l">
              <a:buFont typeface="Wingdings" panose="05000000000000000000" pitchFamily="2" charset="2"/>
              <a:buChar char="§"/>
            </a:pPr>
            <a:r>
              <a:rPr lang="en-US" dirty="0"/>
              <a:t>Use multi-factor authentication for all Azure users</a:t>
            </a:r>
          </a:p>
          <a:p>
            <a:pPr marL="825475" lvl="1" indent="-285750" algn="l">
              <a:buFont typeface="Wingdings" panose="05000000000000000000" pitchFamily="2" charset="2"/>
              <a:buChar char="§"/>
            </a:pPr>
            <a:r>
              <a:rPr lang="en-US" dirty="0"/>
              <a:t>Today’s #1 cyber weapon:  good grammar</a:t>
            </a:r>
          </a:p>
          <a:p>
            <a:pPr marL="285750" indent="-285750" algn="l">
              <a:buFont typeface="Wingdings" panose="05000000000000000000" pitchFamily="2" charset="2"/>
              <a:buChar char="§"/>
            </a:pPr>
            <a:r>
              <a:rPr lang="en-US" dirty="0"/>
              <a:t>Use “break glass” accounts for Account &amp; Service Admins</a:t>
            </a:r>
          </a:p>
          <a:p>
            <a:pPr marL="825475" lvl="1" indent="-285750" algn="l">
              <a:buFont typeface="Wingdings" panose="05000000000000000000" pitchFamily="2" charset="2"/>
              <a:buChar char="§"/>
            </a:pPr>
            <a:r>
              <a:rPr lang="en-US" dirty="0"/>
              <a:t>Do not use account for daily work</a:t>
            </a:r>
          </a:p>
          <a:p>
            <a:pPr marL="825475" lvl="1" indent="-285750" algn="l">
              <a:buFont typeface="Wingdings" panose="05000000000000000000" pitchFamily="2" charset="2"/>
              <a:buChar char="§"/>
            </a:pPr>
            <a:r>
              <a:rPr lang="en-US" dirty="0"/>
              <a:t>Write down strong random password and lock it away</a:t>
            </a:r>
          </a:p>
          <a:p>
            <a:pPr marL="825475" lvl="1" indent="-285750" algn="l">
              <a:buFont typeface="Wingdings" panose="05000000000000000000" pitchFamily="2" charset="2"/>
              <a:buChar char="§"/>
            </a:pPr>
            <a:r>
              <a:rPr lang="en-US" dirty="0"/>
              <a:t>Do not share password</a:t>
            </a:r>
          </a:p>
          <a:p>
            <a:pPr marL="825475" lvl="1" indent="-285750" algn="l">
              <a:buFont typeface="Wingdings" panose="05000000000000000000" pitchFamily="2" charset="2"/>
              <a:buChar char="§"/>
            </a:pPr>
            <a:r>
              <a:rPr lang="en-US" dirty="0"/>
              <a:t>Change password every time you use it and on scheduled basis</a:t>
            </a:r>
          </a:p>
          <a:p>
            <a:pPr marL="825475" lvl="1" indent="-285750" algn="l">
              <a:buFont typeface="Wingdings" panose="05000000000000000000" pitchFamily="2" charset="2"/>
              <a:buChar char="§"/>
            </a:pPr>
            <a:r>
              <a:rPr lang="en-US" dirty="0"/>
              <a:t>Enable per-user MFA</a:t>
            </a:r>
          </a:p>
          <a:p>
            <a:pPr marL="285750" indent="-285750" algn="l">
              <a:buFont typeface="Wingdings" panose="05000000000000000000" pitchFamily="2" charset="2"/>
              <a:buChar char="§"/>
            </a:pPr>
            <a:r>
              <a:rPr lang="en-US" dirty="0"/>
              <a:t>Give people minimum access needed for day to day work – RBAC and Azure Privileged Identity Management (PIM)</a:t>
            </a:r>
          </a:p>
          <a:p>
            <a:pPr marL="285750" indent="-285750" algn="l">
              <a:buFont typeface="Wingdings" panose="05000000000000000000" pitchFamily="2" charset="2"/>
              <a:buChar char="§"/>
            </a:pPr>
            <a:r>
              <a:rPr lang="en-US" dirty="0"/>
              <a:t>Use Managed Service Identity to keep credentials out of code</a:t>
            </a:r>
          </a:p>
        </p:txBody>
      </p:sp>
      <p:pic>
        <p:nvPicPr>
          <p:cNvPr id="6" name="Picture 5" title="Picture of a fire extinguisher with hammer to break glass">
            <a:extLst>
              <a:ext uri="{FF2B5EF4-FFF2-40B4-BE49-F238E27FC236}">
                <a16:creationId xmlns:a16="http://schemas.microsoft.com/office/drawing/2014/main" id="{441A5C4F-41AF-460B-A834-467C18F2E6C4}"/>
              </a:ext>
            </a:extLst>
          </p:cNvPr>
          <p:cNvPicPr>
            <a:picLocks noChangeAspect="1"/>
          </p:cNvPicPr>
          <p:nvPr/>
        </p:nvPicPr>
        <p:blipFill rotWithShape="1">
          <a:blip r:embed="rId2"/>
          <a:srcRect t="14151" b="23985"/>
          <a:stretch/>
        </p:blipFill>
        <p:spPr>
          <a:xfrm>
            <a:off x="8627432" y="1577043"/>
            <a:ext cx="2715742" cy="2240069"/>
          </a:xfrm>
          <a:prstGeom prst="rect">
            <a:avLst/>
          </a:prstGeom>
        </p:spPr>
      </p:pic>
    </p:spTree>
    <p:extLst>
      <p:ext uri="{BB962C8B-B14F-4D97-AF65-F5344CB8AC3E}">
        <p14:creationId xmlns:p14="http://schemas.microsoft.com/office/powerpoint/2010/main" val="261511478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6132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0E2F0A-D699-4B5C-91CF-054680CC3B8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a:t>
            </a:fld>
            <a:endParaRPr lang="en-US" dirty="0"/>
          </a:p>
        </p:txBody>
      </p:sp>
      <p:sp>
        <p:nvSpPr>
          <p:cNvPr id="3" name="Text Placeholder 2">
            <a:extLst>
              <a:ext uri="{FF2B5EF4-FFF2-40B4-BE49-F238E27FC236}">
                <a16:creationId xmlns:a16="http://schemas.microsoft.com/office/drawing/2014/main" id="{9E5A2ED7-D0B3-44B4-91EF-1BC1278CE453}"/>
              </a:ext>
            </a:extLst>
          </p:cNvPr>
          <p:cNvSpPr>
            <a:spLocks noGrp="1"/>
          </p:cNvSpPr>
          <p:nvPr>
            <p:ph type="body" sz="quarter" idx="13"/>
          </p:nvPr>
        </p:nvSpPr>
        <p:spPr/>
        <p:txBody>
          <a:bodyPr/>
          <a:lstStyle/>
          <a:p>
            <a:r>
              <a:rPr lang="en-GB" dirty="0"/>
              <a:t>Microsoft Approach : Unified Identity and Access Management</a:t>
            </a:r>
            <a:endParaRPr lang="fr-FR" dirty="0"/>
          </a:p>
        </p:txBody>
      </p:sp>
      <p:pic>
        <p:nvPicPr>
          <p:cNvPr id="4" name="Picture 3" descr="File:User icon 2.svg">
            <a:extLst>
              <a:ext uri="{FF2B5EF4-FFF2-40B4-BE49-F238E27FC236}">
                <a16:creationId xmlns:a16="http://schemas.microsoft.com/office/drawing/2014/main" id="{B085C9E2-0021-49B1-85B7-32B372CC5846}"/>
              </a:ext>
            </a:extLst>
          </p:cNvPr>
          <p:cNvPicPr>
            <a:picLocks noChangeAspect="1"/>
          </p:cNvPicPr>
          <p:nvPr>
            <p:custDataLst>
              <p:custData r:id="rId1"/>
            </p:custDataLst>
          </p:nvPr>
        </p:nvPicPr>
        <p:blipFill>
          <a:blip r:embed="rId4" cstate="print">
            <a:extLst>
              <a:ext uri="{28A0092B-C50C-407E-A947-70E740481C1C}">
                <a14:useLocalDpi xmlns:a14="http://schemas.microsoft.com/office/drawing/2010/main" val="0"/>
              </a:ext>
            </a:extLst>
          </a:blip>
          <a:stretch>
            <a:fillRect/>
          </a:stretch>
        </p:blipFill>
        <p:spPr>
          <a:xfrm>
            <a:off x="941664" y="2089052"/>
            <a:ext cx="304516" cy="304516"/>
          </a:xfrm>
          <a:prstGeom prst="rect">
            <a:avLst/>
          </a:prstGeom>
        </p:spPr>
      </p:pic>
      <p:grpSp>
        <p:nvGrpSpPr>
          <p:cNvPr id="5" name="Group 4">
            <a:extLst>
              <a:ext uri="{FF2B5EF4-FFF2-40B4-BE49-F238E27FC236}">
                <a16:creationId xmlns:a16="http://schemas.microsoft.com/office/drawing/2014/main" id="{D22685AF-6ADE-4A54-B061-35874A3802FF}"/>
              </a:ext>
            </a:extLst>
          </p:cNvPr>
          <p:cNvGrpSpPr/>
          <p:nvPr/>
        </p:nvGrpSpPr>
        <p:grpSpPr>
          <a:xfrm>
            <a:off x="3848182" y="1421690"/>
            <a:ext cx="4272904" cy="1870396"/>
            <a:chOff x="3006687" y="1778701"/>
            <a:chExt cx="5298373" cy="2469969"/>
          </a:xfrm>
        </p:grpSpPr>
        <p:sp>
          <p:nvSpPr>
            <p:cNvPr id="6" name="Freeform 128">
              <a:extLst>
                <a:ext uri="{FF2B5EF4-FFF2-40B4-BE49-F238E27FC236}">
                  <a16:creationId xmlns:a16="http://schemas.microsoft.com/office/drawing/2014/main" id="{5C00DF4D-341A-4FB5-86A5-1DA13BC3C3A2}"/>
                </a:ext>
              </a:extLst>
            </p:cNvPr>
            <p:cNvSpPr>
              <a:spLocks noChangeAspect="1"/>
            </p:cNvSpPr>
            <p:nvPr/>
          </p:nvSpPr>
          <p:spPr bwMode="black">
            <a:xfrm>
              <a:off x="4113779" y="1778701"/>
              <a:ext cx="4191281"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38100">
              <a:solidFill>
                <a:schemeClr val="tx2"/>
              </a:solidFill>
            </a:ln>
            <a:extLst/>
          </p:spPr>
          <p:txBody>
            <a:bodyPr vert="horz" wrap="square" lIns="93260" tIns="46630" rIns="93260" bIns="46630" numCol="1" anchor="t" anchorCtr="0" compatLnSpc="1">
              <a:prstTxWarp prst="textNoShape">
                <a:avLst/>
              </a:prstTxWarp>
            </a:bodyPr>
            <a:lstStyle/>
            <a:p>
              <a:pPr defTabSz="951060"/>
              <a:endParaRPr lang="en-US" sz="1734">
                <a:solidFill>
                  <a:srgbClr val="505050"/>
                </a:solidFill>
              </a:endParaRPr>
            </a:p>
          </p:txBody>
        </p:sp>
        <p:sp>
          <p:nvSpPr>
            <p:cNvPr id="7" name="Freeform 128">
              <a:extLst>
                <a:ext uri="{FF2B5EF4-FFF2-40B4-BE49-F238E27FC236}">
                  <a16:creationId xmlns:a16="http://schemas.microsoft.com/office/drawing/2014/main" id="{8DE1792B-8652-4D20-A96F-F3B54EF60EB3}"/>
                </a:ext>
              </a:extLst>
            </p:cNvPr>
            <p:cNvSpPr>
              <a:spLocks noChangeAspect="1"/>
            </p:cNvSpPr>
            <p:nvPr/>
          </p:nvSpPr>
          <p:spPr bwMode="black">
            <a:xfrm>
              <a:off x="3006687" y="1933350"/>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38100">
              <a:solidFill>
                <a:schemeClr val="tx2"/>
              </a:solidFill>
            </a:ln>
            <a:extLst/>
          </p:spPr>
          <p:txBody>
            <a:bodyPr vert="horz" wrap="square" lIns="93260" tIns="46630" rIns="93260" bIns="46630" numCol="1" anchor="t" anchorCtr="0" compatLnSpc="1">
              <a:prstTxWarp prst="textNoShape">
                <a:avLst/>
              </a:prstTxWarp>
            </a:bodyPr>
            <a:lstStyle/>
            <a:p>
              <a:pPr defTabSz="951060"/>
              <a:endParaRPr lang="en-US" sz="1734" dirty="0">
                <a:solidFill>
                  <a:srgbClr val="505050"/>
                </a:solidFill>
              </a:endParaRPr>
            </a:p>
          </p:txBody>
        </p:sp>
      </p:grpSp>
      <p:sp>
        <p:nvSpPr>
          <p:cNvPr id="8" name="Freeform 6">
            <a:extLst>
              <a:ext uri="{FF2B5EF4-FFF2-40B4-BE49-F238E27FC236}">
                <a16:creationId xmlns:a16="http://schemas.microsoft.com/office/drawing/2014/main" id="{616D5B96-AC89-4A5F-A6C2-D0E4B2526109}"/>
              </a:ext>
            </a:extLst>
          </p:cNvPr>
          <p:cNvSpPr/>
          <p:nvPr/>
        </p:nvSpPr>
        <p:spPr bwMode="auto">
          <a:xfrm>
            <a:off x="1259875" y="2484798"/>
            <a:ext cx="4159068" cy="15037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1"/>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51060"/>
            <a:endParaRPr lang="en-US" sz="1734">
              <a:solidFill>
                <a:srgbClr val="EFEFEF"/>
              </a:solidFill>
            </a:endParaRPr>
          </a:p>
        </p:txBody>
      </p:sp>
      <p:grpSp>
        <p:nvGrpSpPr>
          <p:cNvPr id="9" name="Group 8">
            <a:extLst>
              <a:ext uri="{FF2B5EF4-FFF2-40B4-BE49-F238E27FC236}">
                <a16:creationId xmlns:a16="http://schemas.microsoft.com/office/drawing/2014/main" id="{169F4FF5-B807-43A3-B635-062EE69CD039}"/>
              </a:ext>
            </a:extLst>
          </p:cNvPr>
          <p:cNvGrpSpPr/>
          <p:nvPr/>
        </p:nvGrpSpPr>
        <p:grpSpPr>
          <a:xfrm>
            <a:off x="2524452" y="2038120"/>
            <a:ext cx="797155" cy="753744"/>
            <a:chOff x="3056576" y="2686688"/>
            <a:chExt cx="801928" cy="791897"/>
          </a:xfrm>
        </p:grpSpPr>
        <p:sp>
          <p:nvSpPr>
            <p:cNvPr id="10" name="Oval 9">
              <a:extLst>
                <a:ext uri="{FF2B5EF4-FFF2-40B4-BE49-F238E27FC236}">
                  <a16:creationId xmlns:a16="http://schemas.microsoft.com/office/drawing/2014/main" id="{51F13308-5723-4F71-9A04-B02C46FFDECE}"/>
                </a:ext>
              </a:extLst>
            </p:cNvPr>
            <p:cNvSpPr/>
            <p:nvPr/>
          </p:nvSpPr>
          <p:spPr bwMode="auto">
            <a:xfrm rot="900000">
              <a:off x="3061591" y="2686688"/>
              <a:ext cx="791897" cy="79189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0">
                <a:lnSpc>
                  <a:spcPct val="90000"/>
                </a:lnSpc>
                <a:spcBef>
                  <a:spcPct val="0"/>
                </a:spcBef>
                <a:spcAft>
                  <a:spcPct val="0"/>
                </a:spcAft>
              </a:pPr>
              <a:endParaRPr lang="en-US" sz="2040" spc="-51" dirty="0">
                <a:gradFill>
                  <a:gsLst>
                    <a:gs pos="1250">
                      <a:srgbClr val="EFEFEF"/>
                    </a:gs>
                    <a:gs pos="10417">
                      <a:srgbClr val="EFEFEF"/>
                    </a:gs>
                  </a:gsLst>
                  <a:lin ang="5400000" scaled="0"/>
                </a:gradFill>
              </a:endParaRPr>
            </a:p>
          </p:txBody>
        </p:sp>
        <p:sp>
          <p:nvSpPr>
            <p:cNvPr id="11" name="Freeform 31">
              <a:extLst>
                <a:ext uri="{FF2B5EF4-FFF2-40B4-BE49-F238E27FC236}">
                  <a16:creationId xmlns:a16="http://schemas.microsoft.com/office/drawing/2014/main" id="{B5F7C7B5-37E7-4793-8D3B-02D7FE972358}"/>
                </a:ext>
              </a:extLst>
            </p:cNvPr>
            <p:cNvSpPr>
              <a:spLocks noEditPoints="1"/>
            </p:cNvSpPr>
            <p:nvPr/>
          </p:nvSpPr>
          <p:spPr bwMode="auto">
            <a:xfrm rot="900000">
              <a:off x="3056576" y="2748703"/>
              <a:ext cx="801928" cy="667867"/>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51060"/>
              <a:endParaRPr lang="en-US" sz="1734">
                <a:solidFill>
                  <a:srgbClr val="505050"/>
                </a:solidFill>
              </a:endParaRPr>
            </a:p>
          </p:txBody>
        </p:sp>
      </p:grpSp>
      <p:grpSp>
        <p:nvGrpSpPr>
          <p:cNvPr id="12" name="Group 11">
            <a:extLst>
              <a:ext uri="{FF2B5EF4-FFF2-40B4-BE49-F238E27FC236}">
                <a16:creationId xmlns:a16="http://schemas.microsoft.com/office/drawing/2014/main" id="{2FFFE3D4-C19C-441B-83AB-847835052306}"/>
              </a:ext>
            </a:extLst>
          </p:cNvPr>
          <p:cNvGrpSpPr/>
          <p:nvPr/>
        </p:nvGrpSpPr>
        <p:grpSpPr>
          <a:xfrm>
            <a:off x="4950928" y="3985556"/>
            <a:ext cx="2134803" cy="1221479"/>
            <a:chOff x="4313651" y="5154619"/>
            <a:chExt cx="2706624" cy="1543044"/>
          </a:xfrm>
        </p:grpSpPr>
        <p:sp>
          <p:nvSpPr>
            <p:cNvPr id="13" name="Rectangle 12">
              <a:extLst>
                <a:ext uri="{FF2B5EF4-FFF2-40B4-BE49-F238E27FC236}">
                  <a16:creationId xmlns:a16="http://schemas.microsoft.com/office/drawing/2014/main" id="{04E8A0E2-58D6-42E4-A4C8-E8F43E2CE004}"/>
                </a:ext>
              </a:extLst>
            </p:cNvPr>
            <p:cNvSpPr/>
            <p:nvPr/>
          </p:nvSpPr>
          <p:spPr bwMode="auto">
            <a:xfrm>
              <a:off x="4313651" y="5154619"/>
              <a:ext cx="2706624" cy="1543044"/>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0">
                <a:lnSpc>
                  <a:spcPct val="90000"/>
                </a:lnSpc>
                <a:spcBef>
                  <a:spcPct val="0"/>
                </a:spcBef>
                <a:spcAft>
                  <a:spcPct val="0"/>
                </a:spcAft>
              </a:pPr>
              <a:endParaRPr lang="en-US" sz="2040" spc="-51" dirty="0">
                <a:gradFill>
                  <a:gsLst>
                    <a:gs pos="1250">
                      <a:srgbClr val="EFEFEF"/>
                    </a:gs>
                    <a:gs pos="10417">
                      <a:srgbClr val="EFEFEF"/>
                    </a:gs>
                  </a:gsLst>
                  <a:lin ang="5400000" scaled="0"/>
                </a:gradFill>
              </a:endParaRPr>
            </a:p>
          </p:txBody>
        </p:sp>
        <p:sp>
          <p:nvSpPr>
            <p:cNvPr id="14" name="TextBox 13">
              <a:extLst>
                <a:ext uri="{FF2B5EF4-FFF2-40B4-BE49-F238E27FC236}">
                  <a16:creationId xmlns:a16="http://schemas.microsoft.com/office/drawing/2014/main" id="{305AAF94-0D6A-456D-97A3-562336780C7B}"/>
                </a:ext>
              </a:extLst>
            </p:cNvPr>
            <p:cNvSpPr txBox="1"/>
            <p:nvPr/>
          </p:nvSpPr>
          <p:spPr>
            <a:xfrm>
              <a:off x="4616375" y="6417060"/>
              <a:ext cx="2106932" cy="254777"/>
            </a:xfrm>
            <a:prstGeom prst="rect">
              <a:avLst/>
            </a:prstGeom>
          </p:spPr>
          <p:txBody>
            <a:bodyPr wrap="square" lIns="0" tIns="0" rIns="0" bIns="0" rtlCol="0">
              <a:spAutoFit/>
            </a:bodyPr>
            <a:lstStyle/>
            <a:p>
              <a:pPr defTabSz="932290">
                <a:lnSpc>
                  <a:spcPct val="90000"/>
                </a:lnSpc>
                <a:spcBef>
                  <a:spcPct val="0"/>
                </a:spcBef>
                <a:spcAft>
                  <a:spcPct val="0"/>
                </a:spcAft>
                <a:buSzPct val="80000"/>
              </a:pPr>
              <a:r>
                <a:rPr lang="en-US" sz="1428" spc="-51" dirty="0">
                  <a:gradFill>
                    <a:gsLst>
                      <a:gs pos="1250">
                        <a:srgbClr val="008272"/>
                      </a:gs>
                      <a:gs pos="100000">
                        <a:srgbClr val="008272"/>
                      </a:gs>
                    </a:gsLst>
                    <a:lin ang="5400000" scaled="0"/>
                  </a:gradFill>
                </a:rPr>
                <a:t>PCs and devices</a:t>
              </a:r>
            </a:p>
          </p:txBody>
        </p:sp>
        <p:sp>
          <p:nvSpPr>
            <p:cNvPr id="15" name="Freeform 27">
              <a:extLst>
                <a:ext uri="{FF2B5EF4-FFF2-40B4-BE49-F238E27FC236}">
                  <a16:creationId xmlns:a16="http://schemas.microsoft.com/office/drawing/2014/main" id="{97068857-1385-4DEF-9AF5-849FE54FFCA9}"/>
                </a:ext>
              </a:extLst>
            </p:cNvPr>
            <p:cNvSpPr>
              <a:spLocks noEditPoints="1"/>
            </p:cNvSpPr>
            <p:nvPr/>
          </p:nvSpPr>
          <p:spPr bwMode="auto">
            <a:xfrm>
              <a:off x="5037705" y="575024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3260" tIns="46630" rIns="93260" bIns="46630" numCol="1" anchor="t" anchorCtr="0" compatLnSpc="1">
              <a:prstTxWarp prst="textNoShape">
                <a:avLst/>
              </a:prstTxWarp>
            </a:bodyPr>
            <a:lstStyle/>
            <a:p>
              <a:pPr defTabSz="951060"/>
              <a:endParaRPr lang="en-US" sz="1734">
                <a:solidFill>
                  <a:srgbClr val="505050"/>
                </a:solidFill>
              </a:endParaRPr>
            </a:p>
          </p:txBody>
        </p:sp>
        <p:sp>
          <p:nvSpPr>
            <p:cNvPr id="16" name="Freeform 27">
              <a:extLst>
                <a:ext uri="{FF2B5EF4-FFF2-40B4-BE49-F238E27FC236}">
                  <a16:creationId xmlns:a16="http://schemas.microsoft.com/office/drawing/2014/main" id="{C8FEC73F-C012-47BA-BC0F-D4445A6C7FBB}"/>
                </a:ext>
              </a:extLst>
            </p:cNvPr>
            <p:cNvSpPr>
              <a:spLocks noEditPoints="1"/>
            </p:cNvSpPr>
            <p:nvPr/>
          </p:nvSpPr>
          <p:spPr bwMode="auto">
            <a:xfrm>
              <a:off x="6507423" y="5814100"/>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3260" tIns="46630" rIns="93260" bIns="46630" numCol="1" anchor="t" anchorCtr="0" compatLnSpc="1">
              <a:prstTxWarp prst="textNoShape">
                <a:avLst/>
              </a:prstTxWarp>
            </a:bodyPr>
            <a:lstStyle/>
            <a:p>
              <a:pPr defTabSz="951060"/>
              <a:endParaRPr lang="en-US" sz="1734">
                <a:solidFill>
                  <a:srgbClr val="505050"/>
                </a:solidFill>
              </a:endParaRPr>
            </a:p>
          </p:txBody>
        </p:sp>
        <p:sp>
          <p:nvSpPr>
            <p:cNvPr id="17" name="Freeform 27">
              <a:extLst>
                <a:ext uri="{FF2B5EF4-FFF2-40B4-BE49-F238E27FC236}">
                  <a16:creationId xmlns:a16="http://schemas.microsoft.com/office/drawing/2014/main" id="{9B9C63A5-D285-4DD1-A514-44D62381284F}"/>
                </a:ext>
              </a:extLst>
            </p:cNvPr>
            <p:cNvSpPr>
              <a:spLocks noEditPoints="1"/>
            </p:cNvSpPr>
            <p:nvPr/>
          </p:nvSpPr>
          <p:spPr bwMode="auto">
            <a:xfrm>
              <a:off x="5808672" y="5695067"/>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3260" tIns="46630" rIns="93260" bIns="46630" numCol="1" anchor="t" anchorCtr="0" compatLnSpc="1">
              <a:prstTxWarp prst="textNoShape">
                <a:avLst/>
              </a:prstTxWarp>
            </a:bodyPr>
            <a:lstStyle/>
            <a:p>
              <a:pPr defTabSz="951060"/>
              <a:endParaRPr lang="en-US" sz="1734">
                <a:solidFill>
                  <a:srgbClr val="505050"/>
                </a:solidFill>
              </a:endParaRPr>
            </a:p>
          </p:txBody>
        </p:sp>
        <p:pic>
          <p:nvPicPr>
            <p:cNvPr id="18" name="Picture 17">
              <a:extLst>
                <a:ext uri="{FF2B5EF4-FFF2-40B4-BE49-F238E27FC236}">
                  <a16:creationId xmlns:a16="http://schemas.microsoft.com/office/drawing/2014/main" id="{5DB08356-69CE-449D-BC50-65645176A38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r="1947" b="8924"/>
            <a:stretch/>
          </p:blipFill>
          <p:spPr>
            <a:xfrm>
              <a:off x="5565527" y="5597253"/>
              <a:ext cx="704088" cy="502920"/>
            </a:xfrm>
            <a:prstGeom prst="rect">
              <a:avLst/>
            </a:prstGeom>
          </p:spPr>
        </p:pic>
        <p:pic>
          <p:nvPicPr>
            <p:cNvPr id="19" name="Picture 18">
              <a:extLst>
                <a:ext uri="{FF2B5EF4-FFF2-40B4-BE49-F238E27FC236}">
                  <a16:creationId xmlns:a16="http://schemas.microsoft.com/office/drawing/2014/main" id="{B03734EF-A6B1-4BF2-96EA-23FAA787E64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471765" y="5728815"/>
              <a:ext cx="228600" cy="392115"/>
            </a:xfrm>
            <a:prstGeom prst="rect">
              <a:avLst/>
            </a:prstGeom>
          </p:spPr>
        </p:pic>
        <p:pic>
          <p:nvPicPr>
            <p:cNvPr id="20" name="Picture 19">
              <a:extLst>
                <a:ext uri="{FF2B5EF4-FFF2-40B4-BE49-F238E27FC236}">
                  <a16:creationId xmlns:a16="http://schemas.microsoft.com/office/drawing/2014/main" id="{D14AE687-000E-4DF3-887C-0D47BC390C9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965680" y="5594023"/>
              <a:ext cx="402472" cy="605833"/>
            </a:xfrm>
            <a:prstGeom prst="rect">
              <a:avLst/>
            </a:prstGeom>
          </p:spPr>
        </p:pic>
        <p:sp>
          <p:nvSpPr>
            <p:cNvPr id="21" name="Freeform 6">
              <a:extLst>
                <a:ext uri="{FF2B5EF4-FFF2-40B4-BE49-F238E27FC236}">
                  <a16:creationId xmlns:a16="http://schemas.microsoft.com/office/drawing/2014/main" id="{C96AE7A0-E965-4132-88AD-788C9B1D734B}"/>
                </a:ext>
              </a:extLst>
            </p:cNvPr>
            <p:cNvSpPr>
              <a:spLocks noEditPoints="1"/>
            </p:cNvSpPr>
            <p:nvPr/>
          </p:nvSpPr>
          <p:spPr bwMode="black">
            <a:xfrm>
              <a:off x="4610619" y="5551209"/>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951060"/>
              <a:endParaRPr lang="en-US" sz="1734">
                <a:solidFill>
                  <a:srgbClr val="505050"/>
                </a:solidFill>
              </a:endParaRPr>
            </a:p>
          </p:txBody>
        </p:sp>
      </p:grpSp>
      <p:sp>
        <p:nvSpPr>
          <p:cNvPr id="22" name="Freeform 20">
            <a:extLst>
              <a:ext uri="{FF2B5EF4-FFF2-40B4-BE49-F238E27FC236}">
                <a16:creationId xmlns:a16="http://schemas.microsoft.com/office/drawing/2014/main" id="{B56D6E39-DDBD-4883-B6D0-5E56FCF669AE}"/>
              </a:ext>
            </a:extLst>
          </p:cNvPr>
          <p:cNvSpPr/>
          <p:nvPr/>
        </p:nvSpPr>
        <p:spPr bwMode="auto">
          <a:xfrm flipH="1">
            <a:off x="9083991" y="1707287"/>
            <a:ext cx="191161" cy="30106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51060"/>
            <a:endParaRPr lang="en-US" sz="1734">
              <a:solidFill>
                <a:srgbClr val="EFEFEF"/>
              </a:solidFill>
            </a:endParaRPr>
          </a:p>
        </p:txBody>
      </p:sp>
      <p:sp>
        <p:nvSpPr>
          <p:cNvPr id="23" name="Freeform 21">
            <a:extLst>
              <a:ext uri="{FF2B5EF4-FFF2-40B4-BE49-F238E27FC236}">
                <a16:creationId xmlns:a16="http://schemas.microsoft.com/office/drawing/2014/main" id="{6D2D8D61-0159-41DC-9C84-922024C48504}"/>
              </a:ext>
            </a:extLst>
          </p:cNvPr>
          <p:cNvSpPr/>
          <p:nvPr/>
        </p:nvSpPr>
        <p:spPr bwMode="auto">
          <a:xfrm flipH="1" flipV="1">
            <a:off x="6446813" y="2682323"/>
            <a:ext cx="2518029" cy="6712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51060"/>
            <a:endParaRPr lang="en-US" sz="1734">
              <a:solidFill>
                <a:srgbClr val="EFEFEF"/>
              </a:solidFill>
            </a:endParaRPr>
          </a:p>
        </p:txBody>
      </p:sp>
      <p:sp>
        <p:nvSpPr>
          <p:cNvPr id="24" name="Freeform 22">
            <a:extLst>
              <a:ext uri="{FF2B5EF4-FFF2-40B4-BE49-F238E27FC236}">
                <a16:creationId xmlns:a16="http://schemas.microsoft.com/office/drawing/2014/main" id="{C8031390-21EF-4043-95DC-0AA0999A77D1}"/>
              </a:ext>
            </a:extLst>
          </p:cNvPr>
          <p:cNvSpPr/>
          <p:nvPr/>
        </p:nvSpPr>
        <p:spPr bwMode="auto">
          <a:xfrm flipH="1" flipV="1">
            <a:off x="6218394" y="2503832"/>
            <a:ext cx="2797810" cy="10792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1"/>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51060"/>
            <a:endParaRPr lang="en-US" sz="1734">
              <a:solidFill>
                <a:srgbClr val="EFEFEF"/>
              </a:solidFill>
            </a:endParaRPr>
          </a:p>
        </p:txBody>
      </p:sp>
      <p:grpSp>
        <p:nvGrpSpPr>
          <p:cNvPr id="25" name="Group 24">
            <a:extLst>
              <a:ext uri="{FF2B5EF4-FFF2-40B4-BE49-F238E27FC236}">
                <a16:creationId xmlns:a16="http://schemas.microsoft.com/office/drawing/2014/main" id="{366910FB-0108-4643-AF3C-ECE64E1F002E}"/>
              </a:ext>
            </a:extLst>
          </p:cNvPr>
          <p:cNvGrpSpPr/>
          <p:nvPr/>
        </p:nvGrpSpPr>
        <p:grpSpPr>
          <a:xfrm>
            <a:off x="9300363" y="1534468"/>
            <a:ext cx="2143566" cy="2604630"/>
            <a:chOff x="8912047" y="1698436"/>
            <a:chExt cx="2961504" cy="3382985"/>
          </a:xfrm>
        </p:grpSpPr>
        <p:sp>
          <p:nvSpPr>
            <p:cNvPr id="26" name="Rectangle 25">
              <a:extLst>
                <a:ext uri="{FF2B5EF4-FFF2-40B4-BE49-F238E27FC236}">
                  <a16:creationId xmlns:a16="http://schemas.microsoft.com/office/drawing/2014/main" id="{338BC9EE-B9FD-4EE0-9CAF-316C87DE307D}"/>
                </a:ext>
              </a:extLst>
            </p:cNvPr>
            <p:cNvSpPr/>
            <p:nvPr/>
          </p:nvSpPr>
          <p:spPr bwMode="auto">
            <a:xfrm>
              <a:off x="8912047" y="1698436"/>
              <a:ext cx="2778525" cy="1050979"/>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0">
                <a:lnSpc>
                  <a:spcPct val="90000"/>
                </a:lnSpc>
                <a:spcBef>
                  <a:spcPct val="0"/>
                </a:spcBef>
                <a:spcAft>
                  <a:spcPct val="0"/>
                </a:spcAft>
              </a:pPr>
              <a:endParaRPr lang="en-US" sz="2040" spc="-51" dirty="0">
                <a:gradFill>
                  <a:gsLst>
                    <a:gs pos="1250">
                      <a:srgbClr val="EFEFEF"/>
                    </a:gs>
                    <a:gs pos="10417">
                      <a:srgbClr val="EFEFEF"/>
                    </a:gs>
                  </a:gsLst>
                  <a:lin ang="5400000" scaled="0"/>
                </a:gradFill>
              </a:endParaRPr>
            </a:p>
          </p:txBody>
        </p:sp>
        <p:sp>
          <p:nvSpPr>
            <p:cNvPr id="27" name="Rectangle 26">
              <a:extLst>
                <a:ext uri="{FF2B5EF4-FFF2-40B4-BE49-F238E27FC236}">
                  <a16:creationId xmlns:a16="http://schemas.microsoft.com/office/drawing/2014/main" id="{4FFDB378-FE75-414E-9579-7E6BF1FDC1FE}"/>
                </a:ext>
              </a:extLst>
            </p:cNvPr>
            <p:cNvSpPr/>
            <p:nvPr/>
          </p:nvSpPr>
          <p:spPr bwMode="auto">
            <a:xfrm>
              <a:off x="9095026" y="3202693"/>
              <a:ext cx="2778525" cy="1878728"/>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0">
                <a:lnSpc>
                  <a:spcPct val="90000"/>
                </a:lnSpc>
                <a:spcBef>
                  <a:spcPct val="0"/>
                </a:spcBef>
                <a:spcAft>
                  <a:spcPct val="0"/>
                </a:spcAft>
              </a:pPr>
              <a:endParaRPr lang="en-US" sz="2040" spc="-51" dirty="0">
                <a:gradFill>
                  <a:gsLst>
                    <a:gs pos="1250">
                      <a:srgbClr val="EFEFEF"/>
                    </a:gs>
                    <a:gs pos="10417">
                      <a:srgbClr val="EFEFEF"/>
                    </a:gs>
                  </a:gsLst>
                  <a:lin ang="5400000" scaled="0"/>
                </a:gradFill>
              </a:endParaRPr>
            </a:p>
          </p:txBody>
        </p:sp>
        <p:sp>
          <p:nvSpPr>
            <p:cNvPr id="28" name="TextBox 27">
              <a:extLst>
                <a:ext uri="{FF2B5EF4-FFF2-40B4-BE49-F238E27FC236}">
                  <a16:creationId xmlns:a16="http://schemas.microsoft.com/office/drawing/2014/main" id="{07921711-D5D4-4BCF-A00F-B3A00B701582}"/>
                </a:ext>
              </a:extLst>
            </p:cNvPr>
            <p:cNvSpPr txBox="1"/>
            <p:nvPr/>
          </p:nvSpPr>
          <p:spPr>
            <a:xfrm>
              <a:off x="9106154" y="2468288"/>
              <a:ext cx="1885342" cy="261952"/>
            </a:xfrm>
            <a:prstGeom prst="rect">
              <a:avLst/>
            </a:prstGeom>
            <a:noFill/>
          </p:spPr>
          <p:txBody>
            <a:bodyPr wrap="square" lIns="0" tIns="0" rIns="0" bIns="0" rtlCol="0">
              <a:spAutoFit/>
            </a:bodyPr>
            <a:lstStyle/>
            <a:p>
              <a:pPr defTabSz="932290">
                <a:lnSpc>
                  <a:spcPct val="90000"/>
                </a:lnSpc>
                <a:spcBef>
                  <a:spcPct val="0"/>
                </a:spcBef>
                <a:spcAft>
                  <a:spcPct val="0"/>
                </a:spcAft>
                <a:buSzPct val="80000"/>
              </a:pPr>
              <a:r>
                <a:rPr lang="en-US" sz="1428" spc="-51" dirty="0">
                  <a:gradFill>
                    <a:gsLst>
                      <a:gs pos="1250">
                        <a:srgbClr val="008272"/>
                      </a:gs>
                      <a:gs pos="100000">
                        <a:srgbClr val="008272"/>
                      </a:gs>
                    </a:gsLst>
                    <a:lin ang="5400000" scaled="0"/>
                  </a:gradFill>
                </a:rPr>
                <a:t>Microsoft apps</a:t>
              </a:r>
            </a:p>
          </p:txBody>
        </p:sp>
        <p:sp>
          <p:nvSpPr>
            <p:cNvPr id="29" name="TextBox 28">
              <a:extLst>
                <a:ext uri="{FF2B5EF4-FFF2-40B4-BE49-F238E27FC236}">
                  <a16:creationId xmlns:a16="http://schemas.microsoft.com/office/drawing/2014/main" id="{E87252C1-C967-4019-B7CB-D62707A43BF0}"/>
                </a:ext>
              </a:extLst>
            </p:cNvPr>
            <p:cNvSpPr txBox="1"/>
            <p:nvPr/>
          </p:nvSpPr>
          <p:spPr>
            <a:xfrm>
              <a:off x="8926689" y="4614767"/>
              <a:ext cx="2757637" cy="261952"/>
            </a:xfrm>
            <a:prstGeom prst="rect">
              <a:avLst/>
            </a:prstGeom>
            <a:noFill/>
          </p:spPr>
          <p:txBody>
            <a:bodyPr wrap="square" lIns="0" tIns="0" rIns="0" bIns="0" rtlCol="0">
              <a:spAutoFit/>
            </a:bodyPr>
            <a:lstStyle/>
            <a:p>
              <a:pPr defTabSz="932290">
                <a:lnSpc>
                  <a:spcPct val="90000"/>
                </a:lnSpc>
                <a:spcBef>
                  <a:spcPct val="0"/>
                </a:spcBef>
                <a:spcAft>
                  <a:spcPct val="0"/>
                </a:spcAft>
                <a:buSzPct val="80000"/>
              </a:pPr>
              <a:r>
                <a:rPr lang="en-US" sz="1428" spc="-51" dirty="0">
                  <a:gradFill>
                    <a:gsLst>
                      <a:gs pos="1250">
                        <a:srgbClr val="008272"/>
                      </a:gs>
                      <a:gs pos="100000">
                        <a:srgbClr val="008272"/>
                      </a:gs>
                    </a:gsLst>
                    <a:lin ang="5400000" scaled="0"/>
                  </a:gradFill>
                </a:rPr>
                <a:t>Non-MS SaaS Aps</a:t>
              </a:r>
            </a:p>
          </p:txBody>
        </p:sp>
      </p:grpSp>
      <p:grpSp>
        <p:nvGrpSpPr>
          <p:cNvPr id="30" name="Group 29">
            <a:extLst>
              <a:ext uri="{FF2B5EF4-FFF2-40B4-BE49-F238E27FC236}">
                <a16:creationId xmlns:a16="http://schemas.microsoft.com/office/drawing/2014/main" id="{C24E4183-79F6-4B69-8204-CD31039D2AFF}"/>
              </a:ext>
            </a:extLst>
          </p:cNvPr>
          <p:cNvGrpSpPr/>
          <p:nvPr/>
        </p:nvGrpSpPr>
        <p:grpSpPr>
          <a:xfrm>
            <a:off x="4962991" y="1765328"/>
            <a:ext cx="1538069" cy="1531942"/>
            <a:chOff x="4610006" y="2532638"/>
            <a:chExt cx="1935773" cy="1654008"/>
          </a:xfrm>
        </p:grpSpPr>
        <p:sp>
          <p:nvSpPr>
            <p:cNvPr id="31" name="Rectangle 30">
              <a:extLst>
                <a:ext uri="{FF2B5EF4-FFF2-40B4-BE49-F238E27FC236}">
                  <a16:creationId xmlns:a16="http://schemas.microsoft.com/office/drawing/2014/main" id="{BA9B41FD-DA95-4C23-9641-262FB9646495}"/>
                </a:ext>
              </a:extLst>
            </p:cNvPr>
            <p:cNvSpPr/>
            <p:nvPr/>
          </p:nvSpPr>
          <p:spPr>
            <a:xfrm>
              <a:off x="4610006" y="3910076"/>
              <a:ext cx="1882182" cy="276570"/>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spcAft>
                  <a:spcPct val="0"/>
                </a:spcAft>
              </a:pPr>
              <a:r>
                <a:rPr lang="en-US" sz="1632" dirty="0">
                  <a:ln>
                    <a:solidFill>
                      <a:srgbClr val="FFFFFF">
                        <a:alpha val="0"/>
                      </a:srgbClr>
                    </a:solidFill>
                  </a:ln>
                  <a:solidFill>
                    <a:srgbClr val="0072C6"/>
                  </a:solidFill>
                  <a:latin typeface="Segoe"/>
                </a:rPr>
                <a:t>Active Directory</a:t>
              </a:r>
            </a:p>
          </p:txBody>
        </p:sp>
        <p:grpSp>
          <p:nvGrpSpPr>
            <p:cNvPr id="32" name="Group 31">
              <a:extLst>
                <a:ext uri="{FF2B5EF4-FFF2-40B4-BE49-F238E27FC236}">
                  <a16:creationId xmlns:a16="http://schemas.microsoft.com/office/drawing/2014/main" id="{CB34716F-E0E8-4E78-A102-A35B3BE858B1}"/>
                </a:ext>
              </a:extLst>
            </p:cNvPr>
            <p:cNvGrpSpPr/>
            <p:nvPr/>
          </p:nvGrpSpPr>
          <p:grpSpPr>
            <a:xfrm>
              <a:off x="5045624" y="2532638"/>
              <a:ext cx="1350118" cy="1163895"/>
              <a:chOff x="5148777" y="2688135"/>
              <a:chExt cx="1350118" cy="1163895"/>
            </a:xfrm>
          </p:grpSpPr>
          <p:sp>
            <p:nvSpPr>
              <p:cNvPr id="34" name="Isosceles Triangle 33">
                <a:extLst>
                  <a:ext uri="{FF2B5EF4-FFF2-40B4-BE49-F238E27FC236}">
                    <a16:creationId xmlns:a16="http://schemas.microsoft.com/office/drawing/2014/main" id="{11CA7351-2E91-479A-BDFF-9D382713F009}"/>
                  </a:ext>
                </a:extLst>
              </p:cNvPr>
              <p:cNvSpPr/>
              <p:nvPr/>
            </p:nvSpPr>
            <p:spPr bwMode="auto">
              <a:xfrm>
                <a:off x="5148777" y="2688135"/>
                <a:ext cx="1350118" cy="1163895"/>
              </a:xfrm>
              <a:prstGeom prst="triangl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0">
                  <a:lnSpc>
                    <a:spcPct val="90000"/>
                  </a:lnSpc>
                  <a:spcBef>
                    <a:spcPct val="0"/>
                  </a:spcBef>
                  <a:spcAft>
                    <a:spcPct val="0"/>
                  </a:spcAft>
                </a:pPr>
                <a:endParaRPr lang="en-US" sz="2040" spc="-51" dirty="0">
                  <a:gradFill>
                    <a:gsLst>
                      <a:gs pos="1250">
                        <a:srgbClr val="EFEFEF"/>
                      </a:gs>
                      <a:gs pos="10417">
                        <a:srgbClr val="EFEFEF"/>
                      </a:gs>
                    </a:gsLst>
                    <a:lin ang="5400000" scaled="0"/>
                  </a:gradFill>
                </a:endParaRPr>
              </a:p>
            </p:txBody>
          </p:sp>
          <p:pic>
            <p:nvPicPr>
              <p:cNvPr id="35" name="Picture 34" descr="Windows Azure Active Directory">
                <a:extLst>
                  <a:ext uri="{FF2B5EF4-FFF2-40B4-BE49-F238E27FC236}">
                    <a16:creationId xmlns:a16="http://schemas.microsoft.com/office/drawing/2014/main" id="{9CB065F6-DAA5-4D46-A55B-C5D6046594AA}"/>
                  </a:ext>
                </a:extLst>
              </p:cNvPr>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33" name="Freeform 5">
              <a:extLst>
                <a:ext uri="{FF2B5EF4-FFF2-40B4-BE49-F238E27FC236}">
                  <a16:creationId xmlns:a16="http://schemas.microsoft.com/office/drawing/2014/main" id="{9CC926CF-E767-4ABE-A22C-EFE88C5CDB8F}"/>
                </a:ext>
              </a:extLst>
            </p:cNvPr>
            <p:cNvSpPr>
              <a:spLocks noEditPoints="1"/>
            </p:cNvSpPr>
            <p:nvPr/>
          </p:nvSpPr>
          <p:spPr bwMode="auto">
            <a:xfrm>
              <a:off x="4896264" y="3726702"/>
              <a:ext cx="1649515" cy="213130"/>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224">
                <a:solidFill>
                  <a:srgbClr val="505050"/>
                </a:solidFill>
              </a:endParaRPr>
            </a:p>
          </p:txBody>
        </p:sp>
      </p:grpSp>
      <p:sp>
        <p:nvSpPr>
          <p:cNvPr id="36" name="Freeform 56">
            <a:extLst>
              <a:ext uri="{FF2B5EF4-FFF2-40B4-BE49-F238E27FC236}">
                <a16:creationId xmlns:a16="http://schemas.microsoft.com/office/drawing/2014/main" id="{931521CC-D337-4075-8ED4-C3FABF94A1B2}"/>
              </a:ext>
            </a:extLst>
          </p:cNvPr>
          <p:cNvSpPr/>
          <p:nvPr/>
        </p:nvSpPr>
        <p:spPr bwMode="auto">
          <a:xfrm>
            <a:off x="5862457" y="3361911"/>
            <a:ext cx="46629" cy="611497"/>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a:solidFill>
              <a:schemeClr val="accent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51060"/>
            <a:endParaRPr lang="en-US" sz="1734">
              <a:solidFill>
                <a:srgbClr val="EFEFEF"/>
              </a:solidFill>
            </a:endParaRPr>
          </a:p>
        </p:txBody>
      </p:sp>
      <p:grpSp>
        <p:nvGrpSpPr>
          <p:cNvPr id="37" name="Group 36">
            <a:extLst>
              <a:ext uri="{FF2B5EF4-FFF2-40B4-BE49-F238E27FC236}">
                <a16:creationId xmlns:a16="http://schemas.microsoft.com/office/drawing/2014/main" id="{CBE54865-C8C5-40F5-A656-167287394FFE}"/>
              </a:ext>
            </a:extLst>
          </p:cNvPr>
          <p:cNvGrpSpPr/>
          <p:nvPr/>
        </p:nvGrpSpPr>
        <p:grpSpPr>
          <a:xfrm>
            <a:off x="22562" y="1960145"/>
            <a:ext cx="1806262" cy="1153320"/>
            <a:chOff x="233221" y="2307982"/>
            <a:chExt cx="2444879" cy="1720268"/>
          </a:xfrm>
        </p:grpSpPr>
        <p:grpSp>
          <p:nvGrpSpPr>
            <p:cNvPr id="38" name="Group 37">
              <a:extLst>
                <a:ext uri="{FF2B5EF4-FFF2-40B4-BE49-F238E27FC236}">
                  <a16:creationId xmlns:a16="http://schemas.microsoft.com/office/drawing/2014/main" id="{6986CF04-A44E-43AF-959F-2F5BDF682C47}"/>
                </a:ext>
              </a:extLst>
            </p:cNvPr>
            <p:cNvGrpSpPr/>
            <p:nvPr/>
          </p:nvGrpSpPr>
          <p:grpSpPr>
            <a:xfrm>
              <a:off x="233221" y="2307982"/>
              <a:ext cx="2444879" cy="1720268"/>
              <a:chOff x="218065" y="2298702"/>
              <a:chExt cx="2444879" cy="1720268"/>
            </a:xfrm>
          </p:grpSpPr>
          <p:sp>
            <p:nvSpPr>
              <p:cNvPr id="40" name="Rectangle 39">
                <a:extLst>
                  <a:ext uri="{FF2B5EF4-FFF2-40B4-BE49-F238E27FC236}">
                    <a16:creationId xmlns:a16="http://schemas.microsoft.com/office/drawing/2014/main" id="{D73140CE-09AE-416E-8565-3AC910B33BEF}"/>
                  </a:ext>
                </a:extLst>
              </p:cNvPr>
              <p:cNvSpPr/>
              <p:nvPr/>
            </p:nvSpPr>
            <p:spPr bwMode="auto">
              <a:xfrm>
                <a:off x="218065" y="2298702"/>
                <a:ext cx="2444879" cy="1720268"/>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0">
                  <a:lnSpc>
                    <a:spcPct val="90000"/>
                  </a:lnSpc>
                  <a:spcBef>
                    <a:spcPct val="0"/>
                  </a:spcBef>
                  <a:spcAft>
                    <a:spcPct val="0"/>
                  </a:spcAft>
                </a:pPr>
                <a:endParaRPr lang="en-US" sz="2040" spc="-51" dirty="0">
                  <a:gradFill>
                    <a:gsLst>
                      <a:gs pos="1250">
                        <a:srgbClr val="EFEFEF"/>
                      </a:gs>
                      <a:gs pos="10417">
                        <a:srgbClr val="EFEFEF"/>
                      </a:gs>
                    </a:gsLst>
                    <a:lin ang="5400000" scaled="0"/>
                  </a:gradFill>
                </a:endParaRPr>
              </a:p>
            </p:txBody>
          </p:sp>
          <p:grpSp>
            <p:nvGrpSpPr>
              <p:cNvPr id="41" name="Group 40">
                <a:extLst>
                  <a:ext uri="{FF2B5EF4-FFF2-40B4-BE49-F238E27FC236}">
                    <a16:creationId xmlns:a16="http://schemas.microsoft.com/office/drawing/2014/main" id="{1E6DE259-745C-4E4A-9E8C-B4EC75344BB2}"/>
                  </a:ext>
                </a:extLst>
              </p:cNvPr>
              <p:cNvGrpSpPr/>
              <p:nvPr/>
            </p:nvGrpSpPr>
            <p:grpSpPr>
              <a:xfrm>
                <a:off x="636578" y="2587730"/>
                <a:ext cx="1698924" cy="1235704"/>
                <a:chOff x="934114" y="2805236"/>
                <a:chExt cx="1698924" cy="1235704"/>
              </a:xfrm>
            </p:grpSpPr>
            <p:sp>
              <p:nvSpPr>
                <p:cNvPr id="42" name="Rectangle 41">
                  <a:extLst>
                    <a:ext uri="{FF2B5EF4-FFF2-40B4-BE49-F238E27FC236}">
                      <a16:creationId xmlns:a16="http://schemas.microsoft.com/office/drawing/2014/main" id="{3E60F314-D20D-42BD-981E-6E7D56554C1A}"/>
                    </a:ext>
                  </a:extLst>
                </p:cNvPr>
                <p:cNvSpPr/>
                <p:nvPr/>
              </p:nvSpPr>
              <p:spPr>
                <a:xfrm>
                  <a:off x="934114" y="3740114"/>
                  <a:ext cx="1698924" cy="300826"/>
                </a:xfrm>
                <a:prstGeom prst="rect">
                  <a:avLst/>
                </a:prstGeom>
                <a:ln>
                  <a:noFill/>
                </a:ln>
              </p:spPr>
              <p:txBody>
                <a:bodyPr wrap="square" lIns="0" tIns="0" rIns="0" bIns="0" anchor="ctr">
                  <a:spAutoFit/>
                </a:bodyPr>
                <a:lstStyle/>
                <a:p>
                  <a:pPr defTabSz="932290">
                    <a:lnSpc>
                      <a:spcPct val="90000"/>
                    </a:lnSpc>
                    <a:spcBef>
                      <a:spcPct val="0"/>
                    </a:spcBef>
                    <a:spcAft>
                      <a:spcPct val="0"/>
                    </a:spcAft>
                    <a:buSzPct val="80000"/>
                  </a:pPr>
                  <a:r>
                    <a:rPr lang="en-US" sz="1428" spc="-51" dirty="0">
                      <a:solidFill>
                        <a:srgbClr val="00188F"/>
                      </a:solidFill>
                    </a:rPr>
                    <a:t>Active Directory</a:t>
                  </a:r>
                </a:p>
              </p:txBody>
            </p:sp>
            <p:pic>
              <p:nvPicPr>
                <p:cNvPr id="43" name="Picture 42">
                  <a:extLst>
                    <a:ext uri="{FF2B5EF4-FFF2-40B4-BE49-F238E27FC236}">
                      <a16:creationId xmlns:a16="http://schemas.microsoft.com/office/drawing/2014/main" id="{BA105A7D-C8D7-4C9B-842D-30484E577A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p:spPr>
            </p:pic>
          </p:grpSp>
        </p:grpSp>
        <p:pic>
          <p:nvPicPr>
            <p:cNvPr id="39" name="Picture 38">
              <a:extLst>
                <a:ext uri="{FF2B5EF4-FFF2-40B4-BE49-F238E27FC236}">
                  <a16:creationId xmlns:a16="http://schemas.microsoft.com/office/drawing/2014/main" id="{4282A6A1-42B0-4F74-824B-B438C0ECCD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4653" y="3215231"/>
              <a:ext cx="1701437" cy="399928"/>
            </a:xfrm>
            <a:prstGeom prst="rect">
              <a:avLst/>
            </a:prstGeom>
          </p:spPr>
        </p:pic>
      </p:grpSp>
      <p:pic>
        <p:nvPicPr>
          <p:cNvPr id="44" name="Picture 43" descr="File:User icon 2.svg">
            <a:extLst>
              <a:ext uri="{FF2B5EF4-FFF2-40B4-BE49-F238E27FC236}">
                <a16:creationId xmlns:a16="http://schemas.microsoft.com/office/drawing/2014/main" id="{E0098371-B3F3-4AE3-ADDA-B87C9DDF148A}"/>
              </a:ext>
            </a:extLst>
          </p:cNvPr>
          <p:cNvPicPr>
            <a:picLocks noChangeAspect="1"/>
          </p:cNvPicPr>
          <p:nvPr>
            <p:custDataLst>
              <p:custData r:id="rId2"/>
            </p:custDataLst>
          </p:nvPr>
        </p:nvPicPr>
        <p:blipFill>
          <a:blip r:embed="rId11" cstate="print">
            <a:extLst>
              <a:ext uri="{28A0092B-C50C-407E-A947-70E740481C1C}">
                <a14:useLocalDpi xmlns:a14="http://schemas.microsoft.com/office/drawing/2010/main" val="0"/>
              </a:ext>
            </a:extLst>
          </a:blip>
          <a:stretch>
            <a:fillRect/>
          </a:stretch>
        </p:blipFill>
        <p:spPr>
          <a:xfrm>
            <a:off x="925693" y="2111881"/>
            <a:ext cx="334181" cy="334181"/>
          </a:xfrm>
          <a:prstGeom prst="rect">
            <a:avLst/>
          </a:prstGeom>
        </p:spPr>
      </p:pic>
      <p:pic>
        <p:nvPicPr>
          <p:cNvPr id="45" name="Picture 44">
            <a:extLst>
              <a:ext uri="{FF2B5EF4-FFF2-40B4-BE49-F238E27FC236}">
                <a16:creationId xmlns:a16="http://schemas.microsoft.com/office/drawing/2014/main" id="{BC08A1BC-3D00-4721-B432-FA34F867F346}"/>
              </a:ext>
            </a:extLst>
          </p:cNvPr>
          <p:cNvPicPr>
            <a:picLocks noChangeAspect="1"/>
          </p:cNvPicPr>
          <p:nvPr/>
        </p:nvPicPr>
        <p:blipFill>
          <a:blip r:embed="rId12"/>
          <a:stretch>
            <a:fillRect/>
          </a:stretch>
        </p:blipFill>
        <p:spPr>
          <a:xfrm>
            <a:off x="9421904" y="1679181"/>
            <a:ext cx="1556876" cy="428969"/>
          </a:xfrm>
          <a:prstGeom prst="rect">
            <a:avLst/>
          </a:prstGeom>
        </p:spPr>
      </p:pic>
      <p:pic>
        <p:nvPicPr>
          <p:cNvPr id="46" name="Picture 45">
            <a:extLst>
              <a:ext uri="{FF2B5EF4-FFF2-40B4-BE49-F238E27FC236}">
                <a16:creationId xmlns:a16="http://schemas.microsoft.com/office/drawing/2014/main" id="{218E7D2F-5311-4678-AC3B-A3A470300187}"/>
              </a:ext>
            </a:extLst>
          </p:cNvPr>
          <p:cNvPicPr>
            <a:picLocks noChangeAspect="1"/>
          </p:cNvPicPr>
          <p:nvPr/>
        </p:nvPicPr>
        <p:blipFill>
          <a:blip r:embed="rId13"/>
          <a:stretch>
            <a:fillRect/>
          </a:stretch>
        </p:blipFill>
        <p:spPr>
          <a:xfrm>
            <a:off x="9502873" y="2801990"/>
            <a:ext cx="1319915" cy="434920"/>
          </a:xfrm>
          <a:prstGeom prst="rect">
            <a:avLst/>
          </a:prstGeom>
        </p:spPr>
      </p:pic>
      <p:pic>
        <p:nvPicPr>
          <p:cNvPr id="47" name="Picture 46">
            <a:extLst>
              <a:ext uri="{FF2B5EF4-FFF2-40B4-BE49-F238E27FC236}">
                <a16:creationId xmlns:a16="http://schemas.microsoft.com/office/drawing/2014/main" id="{1EEB007A-C86A-4FDC-BA20-69AF6248A913}"/>
              </a:ext>
            </a:extLst>
          </p:cNvPr>
          <p:cNvPicPr>
            <a:picLocks noChangeAspect="1"/>
          </p:cNvPicPr>
          <p:nvPr/>
        </p:nvPicPr>
        <p:blipFill>
          <a:blip r:embed="rId14"/>
          <a:stretch>
            <a:fillRect/>
          </a:stretch>
        </p:blipFill>
        <p:spPr>
          <a:xfrm>
            <a:off x="10858597" y="2792599"/>
            <a:ext cx="370786" cy="419583"/>
          </a:xfrm>
          <a:prstGeom prst="rect">
            <a:avLst/>
          </a:prstGeom>
        </p:spPr>
      </p:pic>
      <p:pic>
        <p:nvPicPr>
          <p:cNvPr id="48" name="Picture 47">
            <a:extLst>
              <a:ext uri="{FF2B5EF4-FFF2-40B4-BE49-F238E27FC236}">
                <a16:creationId xmlns:a16="http://schemas.microsoft.com/office/drawing/2014/main" id="{FFBFE38A-2B35-4CD3-A69D-57DBF8678D13}"/>
              </a:ext>
            </a:extLst>
          </p:cNvPr>
          <p:cNvPicPr>
            <a:picLocks noChangeAspect="1"/>
          </p:cNvPicPr>
          <p:nvPr/>
        </p:nvPicPr>
        <p:blipFill>
          <a:blip r:embed="rId15"/>
          <a:stretch>
            <a:fillRect/>
          </a:stretch>
        </p:blipFill>
        <p:spPr>
          <a:xfrm>
            <a:off x="9537135" y="3236910"/>
            <a:ext cx="1774354" cy="554074"/>
          </a:xfrm>
          <a:prstGeom prst="rect">
            <a:avLst/>
          </a:prstGeom>
        </p:spPr>
      </p:pic>
      <p:pic>
        <p:nvPicPr>
          <p:cNvPr id="49" name="Picture 48">
            <a:extLst>
              <a:ext uri="{FF2B5EF4-FFF2-40B4-BE49-F238E27FC236}">
                <a16:creationId xmlns:a16="http://schemas.microsoft.com/office/drawing/2014/main" id="{90DD390B-CE21-4E70-BFAC-A3217EFA7ADD}"/>
              </a:ext>
            </a:extLst>
          </p:cNvPr>
          <p:cNvPicPr>
            <a:picLocks noChangeAspect="1"/>
          </p:cNvPicPr>
          <p:nvPr/>
        </p:nvPicPr>
        <p:blipFill>
          <a:blip r:embed="rId16"/>
          <a:stretch>
            <a:fillRect/>
          </a:stretch>
        </p:blipFill>
        <p:spPr>
          <a:xfrm>
            <a:off x="9728902" y="3237568"/>
            <a:ext cx="393568" cy="501304"/>
          </a:xfrm>
          <a:prstGeom prst="rect">
            <a:avLst/>
          </a:prstGeom>
        </p:spPr>
      </p:pic>
      <p:sp>
        <p:nvSpPr>
          <p:cNvPr id="50" name="Rectangle 49">
            <a:extLst>
              <a:ext uri="{FF2B5EF4-FFF2-40B4-BE49-F238E27FC236}">
                <a16:creationId xmlns:a16="http://schemas.microsoft.com/office/drawing/2014/main" id="{8CAB1DF0-5C81-4B3E-B832-5B3A2C1CBB7B}"/>
              </a:ext>
            </a:extLst>
          </p:cNvPr>
          <p:cNvSpPr/>
          <p:nvPr/>
        </p:nvSpPr>
        <p:spPr bwMode="auto">
          <a:xfrm>
            <a:off x="9432806" y="4442882"/>
            <a:ext cx="2251995" cy="462716"/>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0">
              <a:lnSpc>
                <a:spcPct val="90000"/>
              </a:lnSpc>
              <a:spcBef>
                <a:spcPct val="0"/>
              </a:spcBef>
              <a:spcAft>
                <a:spcPct val="0"/>
              </a:spcAft>
            </a:pPr>
            <a:endParaRPr lang="en-US" sz="2040" spc="-51" dirty="0">
              <a:gradFill>
                <a:gsLst>
                  <a:gs pos="1250">
                    <a:srgbClr val="EFEFEF"/>
                  </a:gs>
                  <a:gs pos="10417">
                    <a:srgbClr val="EFEFEF"/>
                  </a:gs>
                </a:gsLst>
                <a:lin ang="5400000" scaled="0"/>
              </a:gradFill>
            </a:endParaRPr>
          </a:p>
        </p:txBody>
      </p:sp>
      <p:sp>
        <p:nvSpPr>
          <p:cNvPr id="51" name="TextBox 50">
            <a:extLst>
              <a:ext uri="{FF2B5EF4-FFF2-40B4-BE49-F238E27FC236}">
                <a16:creationId xmlns:a16="http://schemas.microsoft.com/office/drawing/2014/main" id="{85DF2541-8103-43D8-84B2-51888DA8AEBC}"/>
              </a:ext>
            </a:extLst>
          </p:cNvPr>
          <p:cNvSpPr txBox="1"/>
          <p:nvPr/>
        </p:nvSpPr>
        <p:spPr>
          <a:xfrm>
            <a:off x="9016204" y="4400969"/>
            <a:ext cx="2953244" cy="542399"/>
          </a:xfrm>
          <a:prstGeom prst="rect">
            <a:avLst/>
          </a:prstGeom>
          <a:noFill/>
        </p:spPr>
        <p:txBody>
          <a:bodyPr wrap="square" rtlCol="0">
            <a:spAutoFit/>
          </a:bodyPr>
          <a:lstStyle/>
          <a:p>
            <a:pPr algn="ctr"/>
            <a:r>
              <a:rPr lang="en-GB" sz="1428" dirty="0">
                <a:solidFill>
                  <a:srgbClr val="00B050"/>
                </a:solidFill>
              </a:rPr>
              <a:t>Published On Premise Applications</a:t>
            </a:r>
          </a:p>
        </p:txBody>
      </p:sp>
      <p:sp>
        <p:nvSpPr>
          <p:cNvPr id="52" name="TextBox 51">
            <a:extLst>
              <a:ext uri="{FF2B5EF4-FFF2-40B4-BE49-F238E27FC236}">
                <a16:creationId xmlns:a16="http://schemas.microsoft.com/office/drawing/2014/main" id="{25ACC1D3-F19B-4EA4-8CF2-9C313B668276}"/>
              </a:ext>
            </a:extLst>
          </p:cNvPr>
          <p:cNvSpPr txBox="1"/>
          <p:nvPr/>
        </p:nvSpPr>
        <p:spPr>
          <a:xfrm>
            <a:off x="453867" y="3794687"/>
            <a:ext cx="4411723" cy="830997"/>
          </a:xfrm>
          <a:prstGeom prst="rect">
            <a:avLst/>
          </a:prstGeom>
          <a:noFill/>
        </p:spPr>
        <p:txBody>
          <a:bodyPr wrap="square" rtlCol="0">
            <a:spAutoFit/>
          </a:bodyPr>
          <a:lstStyle/>
          <a:p>
            <a:pPr marL="291436" indent="-291436" algn="l">
              <a:buFont typeface="Arial" panose="020B0604020202020204" pitchFamily="34" charset="0"/>
              <a:buChar char="•"/>
            </a:pPr>
            <a:r>
              <a:rPr lang="en-GB" sz="1200" b="1" dirty="0"/>
              <a:t>On-Premises user accounts can be synchronized with Azure </a:t>
            </a:r>
            <a:r>
              <a:rPr lang="en-GB" sz="1200" b="1" dirty="0" err="1"/>
              <a:t>ADConnect</a:t>
            </a:r>
            <a:br>
              <a:rPr lang="en-GB" sz="1200" b="1" dirty="0"/>
            </a:br>
            <a:r>
              <a:rPr lang="en-GB" sz="1200" b="1" dirty="0"/>
              <a:t>(</a:t>
            </a:r>
            <a:r>
              <a:rPr lang="en-US" sz="1200" b="1" dirty="0"/>
              <a:t>Providing Users with a Common Identity )</a:t>
            </a:r>
          </a:p>
          <a:p>
            <a:pPr marL="291436" indent="-291436" algn="l">
              <a:buFont typeface="Arial" panose="020B0604020202020204" pitchFamily="34" charset="0"/>
              <a:buChar char="•"/>
            </a:pPr>
            <a:endParaRPr lang="en-GB" sz="1200" b="1" dirty="0"/>
          </a:p>
        </p:txBody>
      </p:sp>
      <p:sp>
        <p:nvSpPr>
          <p:cNvPr id="53" name="TextBox 52">
            <a:extLst>
              <a:ext uri="{FF2B5EF4-FFF2-40B4-BE49-F238E27FC236}">
                <a16:creationId xmlns:a16="http://schemas.microsoft.com/office/drawing/2014/main" id="{4206279B-28BF-451E-BCDD-A327DEE9E7FC}"/>
              </a:ext>
            </a:extLst>
          </p:cNvPr>
          <p:cNvSpPr txBox="1"/>
          <p:nvPr/>
        </p:nvSpPr>
        <p:spPr>
          <a:xfrm>
            <a:off x="453867" y="4507604"/>
            <a:ext cx="4411723" cy="461665"/>
          </a:xfrm>
          <a:prstGeom prst="rect">
            <a:avLst/>
          </a:prstGeom>
          <a:noFill/>
        </p:spPr>
        <p:txBody>
          <a:bodyPr wrap="square" rtlCol="0">
            <a:spAutoFit/>
          </a:bodyPr>
          <a:lstStyle/>
          <a:p>
            <a:pPr marL="291436" indent="-291436" algn="l">
              <a:buFont typeface="Arial" panose="020B0604020202020204" pitchFamily="34" charset="0"/>
              <a:buChar char="•"/>
            </a:pPr>
            <a:r>
              <a:rPr lang="en-GB" sz="1200" b="1" dirty="0"/>
              <a:t>This enables users to access MS/Non-MS SaaS and published on premise applications</a:t>
            </a:r>
          </a:p>
        </p:txBody>
      </p:sp>
      <p:sp>
        <p:nvSpPr>
          <p:cNvPr id="54" name="TextBox 53">
            <a:extLst>
              <a:ext uri="{FF2B5EF4-FFF2-40B4-BE49-F238E27FC236}">
                <a16:creationId xmlns:a16="http://schemas.microsoft.com/office/drawing/2014/main" id="{6DF9CC67-FD0E-4458-9DF9-5576D6A59AA8}"/>
              </a:ext>
            </a:extLst>
          </p:cNvPr>
          <p:cNvSpPr txBox="1"/>
          <p:nvPr/>
        </p:nvSpPr>
        <p:spPr>
          <a:xfrm>
            <a:off x="453867" y="5207035"/>
            <a:ext cx="4411723" cy="1384995"/>
          </a:xfrm>
          <a:prstGeom prst="rect">
            <a:avLst/>
          </a:prstGeom>
          <a:noFill/>
        </p:spPr>
        <p:txBody>
          <a:bodyPr wrap="square" rtlCol="0">
            <a:spAutoFit/>
          </a:bodyPr>
          <a:lstStyle/>
          <a:p>
            <a:pPr marL="291436" indent="-291436" algn="l">
              <a:buFont typeface="Arial" panose="020B0604020202020204" pitchFamily="34" charset="0"/>
              <a:buChar char="•"/>
            </a:pPr>
            <a:r>
              <a:rPr lang="en-GB" sz="1200" b="1" dirty="0"/>
              <a:t>Enables seamless access from any device</a:t>
            </a:r>
          </a:p>
          <a:p>
            <a:pPr algn="l"/>
            <a:endParaRPr lang="en-GB" sz="1200" b="1" dirty="0"/>
          </a:p>
          <a:p>
            <a:pPr marL="291436" indent="-291436" algn="l">
              <a:buFont typeface="Arial" panose="020B0604020202020204" pitchFamily="34" charset="0"/>
              <a:buChar char="•"/>
            </a:pPr>
            <a:r>
              <a:rPr lang="en-GB" sz="1200" b="1" dirty="0"/>
              <a:t>Azure AD and On-Prem ADFS access control policies can be implemented for the devices</a:t>
            </a:r>
          </a:p>
          <a:p>
            <a:pPr marL="291436" indent="-291436" algn="l">
              <a:buFont typeface="Arial" panose="020B0604020202020204" pitchFamily="34" charset="0"/>
              <a:buChar char="•"/>
            </a:pPr>
            <a:endParaRPr lang="en-GB" sz="1200" b="1" dirty="0"/>
          </a:p>
          <a:p>
            <a:pPr marL="291436" indent="-291436" algn="l">
              <a:buFont typeface="Arial" panose="020B0604020202020204" pitchFamily="34" charset="0"/>
              <a:buChar char="•"/>
            </a:pPr>
            <a:r>
              <a:rPr lang="en-GB" sz="1200" b="1" dirty="0"/>
              <a:t>Intune ensures the security compliance and effective MDM for the devices</a:t>
            </a:r>
          </a:p>
        </p:txBody>
      </p:sp>
      <p:sp>
        <p:nvSpPr>
          <p:cNvPr id="55" name="Rectangle 54">
            <a:extLst>
              <a:ext uri="{FF2B5EF4-FFF2-40B4-BE49-F238E27FC236}">
                <a16:creationId xmlns:a16="http://schemas.microsoft.com/office/drawing/2014/main" id="{29D02C82-57B4-4722-A387-2B554B3F53C2}"/>
              </a:ext>
            </a:extLst>
          </p:cNvPr>
          <p:cNvSpPr/>
          <p:nvPr/>
        </p:nvSpPr>
        <p:spPr>
          <a:xfrm>
            <a:off x="7189373" y="4960286"/>
            <a:ext cx="4495428" cy="1996893"/>
          </a:xfrm>
          <a:prstGeom prst="rect">
            <a:avLst/>
          </a:prstGeom>
        </p:spPr>
        <p:txBody>
          <a:bodyPr wrap="square">
            <a:spAutoFit/>
          </a:bodyPr>
          <a:lstStyle/>
          <a:p>
            <a:pPr algn="l">
              <a:lnSpc>
                <a:spcPct val="150000"/>
              </a:lnSpc>
            </a:pPr>
            <a:r>
              <a:rPr lang="en-GB" sz="1200" dirty="0"/>
              <a:t>Enrich Identity and Access Management</a:t>
            </a:r>
          </a:p>
          <a:p>
            <a:pPr marL="742950" lvl="1" indent="-285750" algn="l">
              <a:lnSpc>
                <a:spcPct val="150000"/>
              </a:lnSpc>
              <a:buFont typeface="Wingdings" panose="05000000000000000000" pitchFamily="2" charset="2"/>
              <a:buChar char="ü"/>
            </a:pPr>
            <a:r>
              <a:rPr lang="en-GB" sz="1200" dirty="0"/>
              <a:t>Self Service Password Reset</a:t>
            </a:r>
          </a:p>
          <a:p>
            <a:pPr marL="742950" lvl="1" indent="-285750" algn="l">
              <a:lnSpc>
                <a:spcPct val="150000"/>
              </a:lnSpc>
              <a:buFont typeface="Wingdings" panose="05000000000000000000" pitchFamily="2" charset="2"/>
              <a:buChar char="ü"/>
            </a:pPr>
            <a:r>
              <a:rPr lang="en-GB" sz="1200" dirty="0"/>
              <a:t>Multifactor Authentication</a:t>
            </a:r>
          </a:p>
          <a:p>
            <a:pPr marL="742950" lvl="1" indent="-285750" algn="l">
              <a:lnSpc>
                <a:spcPct val="150000"/>
              </a:lnSpc>
              <a:buFont typeface="Wingdings" panose="05000000000000000000" pitchFamily="2" charset="2"/>
              <a:buChar char="ü"/>
            </a:pPr>
            <a:r>
              <a:rPr lang="en-GB" sz="1200" dirty="0"/>
              <a:t>Group Based Application Access</a:t>
            </a:r>
          </a:p>
          <a:p>
            <a:pPr marL="742950" lvl="1" indent="-285750" algn="l">
              <a:lnSpc>
                <a:spcPct val="150000"/>
              </a:lnSpc>
              <a:buFont typeface="Wingdings" panose="05000000000000000000" pitchFamily="2" charset="2"/>
              <a:buChar char="ü"/>
            </a:pPr>
            <a:r>
              <a:rPr lang="en-GB" sz="1200" dirty="0"/>
              <a:t>Self Service Group Management</a:t>
            </a:r>
          </a:p>
          <a:p>
            <a:pPr marL="742950" lvl="1" indent="-285750" algn="l">
              <a:lnSpc>
                <a:spcPct val="150000"/>
              </a:lnSpc>
              <a:buFont typeface="Wingdings" panose="05000000000000000000" pitchFamily="2" charset="2"/>
              <a:buChar char="ü"/>
            </a:pPr>
            <a:r>
              <a:rPr lang="en-GB" sz="1200" dirty="0"/>
              <a:t>Dynamic Group Management</a:t>
            </a:r>
          </a:p>
          <a:p>
            <a:pPr marL="742950" lvl="1" indent="-285750" algn="l">
              <a:lnSpc>
                <a:spcPct val="150000"/>
              </a:lnSpc>
              <a:buFont typeface="Wingdings" panose="05000000000000000000" pitchFamily="2" charset="2"/>
              <a:buChar char="ü"/>
            </a:pPr>
            <a:r>
              <a:rPr lang="en-GB" sz="1200" dirty="0"/>
              <a:t>Conditional access</a:t>
            </a:r>
          </a:p>
        </p:txBody>
      </p:sp>
    </p:spTree>
    <p:extLst>
      <p:ext uri="{BB962C8B-B14F-4D97-AF65-F5344CB8AC3E}">
        <p14:creationId xmlns:p14="http://schemas.microsoft.com/office/powerpoint/2010/main" val="9907463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F426A5B-6F8A-4918-A56C-3553AC73CB02}"/>
              </a:ext>
            </a:extLst>
          </p:cNvPr>
          <p:cNvPicPr>
            <a:picLocks noChangeAspect="1"/>
          </p:cNvPicPr>
          <p:nvPr/>
        </p:nvPicPr>
        <p:blipFill>
          <a:blip r:embed="rId3"/>
          <a:stretch>
            <a:fillRect/>
          </a:stretch>
        </p:blipFill>
        <p:spPr>
          <a:xfrm>
            <a:off x="10695008" y="4334983"/>
            <a:ext cx="1558203" cy="1923135"/>
          </a:xfrm>
          <a:prstGeom prst="rect">
            <a:avLst/>
          </a:prstGeom>
        </p:spPr>
      </p:pic>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fr-FR" dirty="0" err="1"/>
              <a:t>What</a:t>
            </a:r>
            <a:r>
              <a:rPr lang="fr-FR" dirty="0"/>
              <a:t> </a:t>
            </a:r>
            <a:r>
              <a:rPr lang="fr-FR" dirty="0" err="1"/>
              <a:t>is</a:t>
            </a:r>
            <a:r>
              <a:rPr lang="fr-FR" dirty="0"/>
              <a:t> Azure Active Directory (Azure AD) ?</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72307" y="1728428"/>
            <a:ext cx="10463093" cy="552305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
              <a:defRPr/>
            </a:pPr>
            <a:r>
              <a:rPr lang="en-US" sz="1600" dirty="0">
                <a:gradFill>
                  <a:gsLst>
                    <a:gs pos="1250">
                      <a:srgbClr val="505050"/>
                    </a:gs>
                    <a:gs pos="100000">
                      <a:srgbClr val="505050"/>
                    </a:gs>
                  </a:gsLst>
                  <a:lin ang="5400000" scaled="0"/>
                </a:gradFill>
                <a:latin typeface="+mn-lt"/>
                <a:cs typeface="Arial" charset="0"/>
                <a:sym typeface="Arial"/>
              </a:rPr>
              <a:t>Azure AD is Microsoft’s </a:t>
            </a:r>
            <a:r>
              <a:rPr lang="en-US" sz="1600" dirty="0">
                <a:solidFill>
                  <a:srgbClr val="0078D7"/>
                </a:solidFill>
                <a:latin typeface="+mn-lt"/>
                <a:cs typeface="Arial" charset="0"/>
                <a:sym typeface="Arial"/>
              </a:rPr>
              <a:t>multi-tenant</a:t>
            </a:r>
            <a:r>
              <a:rPr lang="en-US" sz="1600" dirty="0">
                <a:gradFill>
                  <a:gsLst>
                    <a:gs pos="1250">
                      <a:srgbClr val="505050"/>
                    </a:gs>
                    <a:gs pos="100000">
                      <a:srgbClr val="505050"/>
                    </a:gs>
                  </a:gsLst>
                  <a:lin ang="5400000" scaled="0"/>
                </a:gradFill>
                <a:latin typeface="+mn-lt"/>
                <a:cs typeface="Arial" charset="0"/>
                <a:sym typeface="Arial"/>
              </a:rPr>
              <a:t>, geo-distributed, </a:t>
            </a:r>
            <a:r>
              <a:rPr lang="en-US" sz="1600" dirty="0">
                <a:solidFill>
                  <a:srgbClr val="0078D7"/>
                </a:solidFill>
                <a:latin typeface="+mn-lt"/>
                <a:cs typeface="Arial" charset="0"/>
                <a:sym typeface="Arial"/>
              </a:rPr>
              <a:t>cloud based directory </a:t>
            </a:r>
            <a:r>
              <a:rPr lang="en-US" sz="1600" dirty="0">
                <a:gradFill>
                  <a:gsLst>
                    <a:gs pos="1250">
                      <a:srgbClr val="505050"/>
                    </a:gs>
                    <a:gs pos="100000">
                      <a:srgbClr val="505050"/>
                    </a:gs>
                  </a:gsLst>
                  <a:lin ang="5400000" scaled="0"/>
                </a:gradFill>
                <a:latin typeface="+mn-lt"/>
                <a:cs typeface="Arial" charset="0"/>
                <a:sym typeface="Arial"/>
              </a:rPr>
              <a:t>and </a:t>
            </a:r>
            <a:r>
              <a:rPr lang="en-US" sz="1600" dirty="0">
                <a:solidFill>
                  <a:srgbClr val="0078D7"/>
                </a:solidFill>
                <a:latin typeface="+mn-lt"/>
                <a:cs typeface="Arial" charset="0"/>
                <a:sym typeface="Arial"/>
              </a:rPr>
              <a:t>identity management service</a:t>
            </a:r>
            <a:r>
              <a:rPr lang="en-US" sz="1600" dirty="0">
                <a:gradFill>
                  <a:gsLst>
                    <a:gs pos="1250">
                      <a:srgbClr val="505050"/>
                    </a:gs>
                    <a:gs pos="100000">
                      <a:srgbClr val="505050"/>
                    </a:gs>
                  </a:gsLst>
                  <a:lin ang="5400000" scaled="0"/>
                </a:gradFill>
                <a:latin typeface="+mn-lt"/>
                <a:cs typeface="Arial" charset="0"/>
                <a:sym typeface="Arial"/>
              </a:rPr>
              <a:t>.  It c</a:t>
            </a:r>
            <a:r>
              <a:rPr lang="en-US" sz="1400" dirty="0">
                <a:gradFill>
                  <a:gsLst>
                    <a:gs pos="1250">
                      <a:srgbClr val="505050"/>
                    </a:gs>
                    <a:gs pos="100000">
                      <a:srgbClr val="505050"/>
                    </a:gs>
                  </a:gsLst>
                  <a:lin ang="5400000" scaled="0"/>
                </a:gradFill>
                <a:latin typeface="+mn-lt"/>
                <a:cs typeface="Arial" charset="0"/>
                <a:sym typeface="Arial"/>
              </a:rPr>
              <a:t>ombines </a:t>
            </a:r>
          </a:p>
          <a:p>
            <a:pPr lvl="2">
              <a:buFont typeface="Wingdings" panose="05000000000000000000" pitchFamily="2" charset="2"/>
              <a:buChar char="§"/>
              <a:defRPr/>
            </a:pPr>
            <a:r>
              <a:rPr lang="en-US" sz="1400" dirty="0">
                <a:gradFill>
                  <a:gsLst>
                    <a:gs pos="1250">
                      <a:srgbClr val="505050"/>
                    </a:gs>
                    <a:gs pos="100000">
                      <a:srgbClr val="505050"/>
                    </a:gs>
                  </a:gsLst>
                  <a:lin ang="5400000" scaled="0"/>
                </a:gradFill>
                <a:cs typeface="Arial" charset="0"/>
                <a:sym typeface="Arial"/>
              </a:rPr>
              <a:t>Cloud based d</a:t>
            </a:r>
            <a:r>
              <a:rPr lang="en-US" sz="1400" dirty="0">
                <a:gradFill>
                  <a:gsLst>
                    <a:gs pos="1250">
                      <a:srgbClr val="505050"/>
                    </a:gs>
                    <a:gs pos="100000">
                      <a:srgbClr val="505050"/>
                    </a:gs>
                  </a:gsLst>
                  <a:lin ang="5400000" scaled="0"/>
                </a:gradFill>
                <a:latin typeface="+mn-lt"/>
                <a:cs typeface="Arial" charset="0"/>
                <a:sym typeface="Arial"/>
              </a:rPr>
              <a:t>irectory services, </a:t>
            </a:r>
          </a:p>
          <a:p>
            <a:pPr lvl="3">
              <a:buFont typeface="Wingdings" panose="05000000000000000000" pitchFamily="2" charset="2"/>
              <a:buChar char="§"/>
              <a:defRPr/>
            </a:pPr>
            <a:r>
              <a:rPr lang="fr-FR" sz="1200" dirty="0">
                <a:solidFill>
                  <a:srgbClr val="0179D7"/>
                </a:solidFill>
              </a:rPr>
              <a:t>Azure </a:t>
            </a:r>
            <a:r>
              <a:rPr lang="en-US" sz="1200" dirty="0">
                <a:solidFill>
                  <a:srgbClr val="0179D7"/>
                </a:solidFill>
              </a:rPr>
              <a:t>AD is the centralized directory store </a:t>
            </a:r>
            <a:r>
              <a:rPr lang="en-AU" sz="1200" dirty="0"/>
              <a:t>containing all users identities (of your organisation)</a:t>
            </a:r>
          </a:p>
          <a:p>
            <a:pPr lvl="3">
              <a:buFont typeface="Wingdings" panose="05000000000000000000" pitchFamily="2" charset="2"/>
              <a:buChar char="§"/>
              <a:defRPr/>
            </a:pPr>
            <a:r>
              <a:rPr lang="en-US" sz="1200" dirty="0"/>
              <a:t>REST-based Graph API</a:t>
            </a:r>
            <a:br>
              <a:rPr lang="en-US" sz="1400" dirty="0"/>
            </a:br>
            <a:endParaRPr lang="en-US" sz="1400" dirty="0">
              <a:gradFill>
                <a:gsLst>
                  <a:gs pos="1250">
                    <a:srgbClr val="505050"/>
                  </a:gs>
                  <a:gs pos="100000">
                    <a:srgbClr val="505050"/>
                  </a:gs>
                </a:gsLst>
                <a:lin ang="5400000" scaled="0"/>
              </a:gradFill>
              <a:latin typeface="+mn-lt"/>
              <a:cs typeface="Arial" charset="0"/>
              <a:sym typeface="Arial"/>
            </a:endParaRPr>
          </a:p>
          <a:p>
            <a:pPr lvl="2">
              <a:buFont typeface="Wingdings" panose="05000000000000000000" pitchFamily="2" charset="2"/>
              <a:buChar char="§"/>
              <a:defRPr/>
            </a:pPr>
            <a:r>
              <a:rPr lang="en-US" sz="1400" dirty="0">
                <a:gradFill>
                  <a:gsLst>
                    <a:gs pos="1250">
                      <a:srgbClr val="505050"/>
                    </a:gs>
                    <a:gs pos="100000">
                      <a:srgbClr val="505050"/>
                    </a:gs>
                  </a:gsLst>
                  <a:lin ang="5400000" scaled="0"/>
                </a:gradFill>
                <a:latin typeface="+mn-lt"/>
                <a:cs typeface="Arial" charset="0"/>
                <a:sym typeface="Arial"/>
              </a:rPr>
              <a:t>Advanced cloud identity governance, </a:t>
            </a:r>
          </a:p>
          <a:p>
            <a:pPr lvl="3">
              <a:buFont typeface="Wingdings" panose="05000000000000000000" pitchFamily="2" charset="2"/>
              <a:buChar char="§"/>
              <a:defRPr/>
            </a:pPr>
            <a:r>
              <a:rPr lang="en-AU" sz="1200" dirty="0"/>
              <a:t>Allows the creation and management of users, groups, devices, applications, and roles</a:t>
            </a:r>
          </a:p>
          <a:p>
            <a:pPr lvl="3">
              <a:buFont typeface="Wingdings" panose="05000000000000000000" pitchFamily="2" charset="2"/>
              <a:buChar char="§"/>
              <a:defRPr/>
            </a:pPr>
            <a:r>
              <a:rPr lang="en-US" sz="1200" dirty="0"/>
              <a:t>Extends, expands benefits of Active Directory into the cloud</a:t>
            </a:r>
          </a:p>
          <a:p>
            <a:pPr lvl="3">
              <a:buFont typeface="Wingdings" panose="05000000000000000000" pitchFamily="2" charset="2"/>
              <a:buChar char="§"/>
              <a:defRPr/>
            </a:pPr>
            <a:r>
              <a:rPr lang="en-US" sz="1200" dirty="0"/>
              <a:t>Token based authentication to provide secure access to rich apps</a:t>
            </a:r>
            <a:endParaRPr lang="en-AU" sz="1200" dirty="0"/>
          </a:p>
          <a:p>
            <a:pPr lvl="3">
              <a:buFont typeface="Wingdings" panose="05000000000000000000" pitchFamily="2" charset="2"/>
              <a:buChar char="§"/>
              <a:defRPr/>
            </a:pPr>
            <a:r>
              <a:rPr lang="en-AU" sz="1200" dirty="0"/>
              <a:t>Provides features such as MFA, , device registration, Password Reset, and Control of Branding during sign in to Office 365 and Azure</a:t>
            </a:r>
            <a:br>
              <a:rPr lang="en-AU" sz="1200" dirty="0"/>
            </a:br>
            <a:endParaRPr lang="en-US" sz="1400" dirty="0">
              <a:gradFill>
                <a:gsLst>
                  <a:gs pos="1250">
                    <a:srgbClr val="505050"/>
                  </a:gs>
                  <a:gs pos="100000">
                    <a:srgbClr val="505050"/>
                  </a:gs>
                </a:gsLst>
                <a:lin ang="5400000" scaled="0"/>
              </a:gradFill>
              <a:latin typeface="+mn-lt"/>
              <a:cs typeface="Arial" charset="0"/>
              <a:sym typeface="Arial"/>
            </a:endParaRPr>
          </a:p>
          <a:p>
            <a:pPr lvl="2">
              <a:buFont typeface="Wingdings" panose="05000000000000000000" pitchFamily="2" charset="2"/>
              <a:buChar char="§"/>
              <a:defRPr/>
            </a:pPr>
            <a:r>
              <a:rPr lang="en-US" sz="1400" dirty="0">
                <a:gradFill>
                  <a:gsLst>
                    <a:gs pos="1250">
                      <a:srgbClr val="505050"/>
                    </a:gs>
                    <a:gs pos="100000">
                      <a:srgbClr val="505050"/>
                    </a:gs>
                  </a:gsLst>
                  <a:lin ang="5400000" scaled="0"/>
                </a:gradFill>
                <a:latin typeface="+mn-lt"/>
                <a:cs typeface="Arial" charset="0"/>
                <a:sym typeface="Arial"/>
              </a:rPr>
              <a:t>application access management </a:t>
            </a:r>
          </a:p>
          <a:p>
            <a:pPr lvl="3">
              <a:buFont typeface="Wingdings" panose="05000000000000000000" pitchFamily="2" charset="2"/>
              <a:buChar char="§"/>
              <a:defRPr/>
            </a:pPr>
            <a:r>
              <a:rPr lang="en-US" sz="1200" dirty="0"/>
              <a:t>Architected to meet the needs of modern cloud applications (Supports modern authorization &amp; authentication scenarios</a:t>
            </a:r>
          </a:p>
          <a:p>
            <a:pPr lvl="3">
              <a:buFont typeface="Wingdings" panose="05000000000000000000" pitchFamily="2" charset="2"/>
              <a:buChar char="§"/>
              <a:defRPr/>
            </a:pPr>
            <a:r>
              <a:rPr lang="en-US" sz="1200" dirty="0"/>
              <a:t>Enables single sign-on to many different SaaS applications </a:t>
            </a:r>
          </a:p>
          <a:p>
            <a:pPr lvl="4">
              <a:buFont typeface="Wingdings" panose="05000000000000000000" pitchFamily="2" charset="2"/>
              <a:buChar char="§"/>
              <a:defRPr/>
            </a:pPr>
            <a:r>
              <a:rPr lang="en-US" sz="1200" dirty="0"/>
              <a:t>Using standardized protocols like SAML 2.0, OpenID Connect, and OAuth 2.0</a:t>
            </a:r>
          </a:p>
          <a:p>
            <a:pPr lvl="4">
              <a:buFont typeface="Wingdings" panose="05000000000000000000" pitchFamily="2" charset="2"/>
              <a:buChar char="§"/>
              <a:defRPr/>
            </a:pPr>
            <a:r>
              <a:rPr lang="en-US" sz="1200" dirty="0"/>
              <a:t>Supports automatic provisioning, de-provisioning, and life cycle management of user accounts for popular apps, using API connectors and standardized protocols like SCIM</a:t>
            </a:r>
            <a:br>
              <a:rPr lang="en-US" sz="1200" dirty="0"/>
            </a:br>
            <a:endParaRPr lang="en-US" sz="1200" dirty="0"/>
          </a:p>
          <a:p>
            <a:pPr lvl="2">
              <a:buFont typeface="Wingdings" panose="05000000000000000000" pitchFamily="2" charset="2"/>
              <a:buChar char="§"/>
              <a:defRPr/>
            </a:pPr>
            <a:r>
              <a:rPr lang="en-US" sz="1400" dirty="0">
                <a:gradFill>
                  <a:gsLst>
                    <a:gs pos="1250">
                      <a:srgbClr val="505050"/>
                    </a:gs>
                    <a:gs pos="100000">
                      <a:srgbClr val="505050"/>
                    </a:gs>
                  </a:gsLst>
                  <a:lin ang="5400000" scaled="0"/>
                </a:gradFill>
                <a:latin typeface="+mn-lt"/>
                <a:cs typeface="Arial" charset="0"/>
                <a:sym typeface="Arial"/>
              </a:rPr>
              <a:t>and a rich standards-based platform for developers </a:t>
            </a:r>
          </a:p>
          <a:p>
            <a:pPr lvl="3">
              <a:buFont typeface="Wingdings" panose="05000000000000000000" pitchFamily="2" charset="2"/>
              <a:buChar char="§"/>
              <a:defRPr/>
            </a:pPr>
            <a:r>
              <a:rPr lang="en-US" sz="1200" dirty="0">
                <a:solidFill>
                  <a:srgbClr val="0078D7"/>
                </a:solidFill>
              </a:rPr>
              <a:t>Cross platform and standards based </a:t>
            </a:r>
            <a:r>
              <a:rPr lang="en-US" sz="1200" dirty="0"/>
              <a:t>– Support for popular clients and many server/service platforms.</a:t>
            </a:r>
          </a:p>
          <a:p>
            <a:pPr lvl="3">
              <a:buFont typeface="Wingdings" panose="05000000000000000000" pitchFamily="2" charset="2"/>
              <a:buChar char="§"/>
              <a:defRPr/>
            </a:pPr>
            <a:r>
              <a:rPr lang="en-US" sz="1200" dirty="0"/>
              <a:t>Reduces or removes custom security implementation : Authenticating users / Detecting suspicious activity / Authorizing users via Groups or Roles (RBAC)</a:t>
            </a:r>
            <a:br>
              <a:rPr lang="en-US" sz="1200" dirty="0">
                <a:gradFill>
                  <a:gsLst>
                    <a:gs pos="1250">
                      <a:srgbClr val="505050"/>
                    </a:gs>
                    <a:gs pos="100000">
                      <a:srgbClr val="505050"/>
                    </a:gs>
                  </a:gsLst>
                  <a:lin ang="5400000" scaled="0"/>
                </a:gradFill>
                <a:latin typeface="+mn-lt"/>
                <a:cs typeface="Arial" charset="0"/>
                <a:sym typeface="Arial"/>
              </a:rPr>
            </a:br>
            <a:endParaRPr lang="en-US" sz="1200" dirty="0">
              <a:gradFill>
                <a:gsLst>
                  <a:gs pos="1250">
                    <a:srgbClr val="505050"/>
                  </a:gs>
                  <a:gs pos="100000">
                    <a:srgbClr val="505050"/>
                  </a:gs>
                </a:gsLst>
                <a:lin ang="5400000" scaled="0"/>
              </a:gradFill>
              <a:latin typeface="+mn-lt"/>
              <a:cs typeface="Arial" charset="0"/>
              <a:sym typeface="Arial"/>
            </a:endParaRPr>
          </a:p>
          <a:p>
            <a:pPr>
              <a:buFont typeface="Wingdings" panose="05000000000000000000" pitchFamily="2" charset="2"/>
              <a:buChar char="§"/>
            </a:pPr>
            <a:r>
              <a:rPr lang="en-US" sz="1600" dirty="0">
                <a:latin typeface="+mn-lt"/>
              </a:rPr>
              <a:t>Fast and easy to sign up to – create a new directory in &lt; 2 minutes</a:t>
            </a:r>
          </a:p>
        </p:txBody>
      </p:sp>
      <p:pic>
        <p:nvPicPr>
          <p:cNvPr id="13" name="Picture 12">
            <a:extLst>
              <a:ext uri="{FF2B5EF4-FFF2-40B4-BE49-F238E27FC236}">
                <a16:creationId xmlns:a16="http://schemas.microsoft.com/office/drawing/2014/main" id="{72B1B154-6432-48C2-8237-54265E1511A5}"/>
              </a:ext>
            </a:extLst>
          </p:cNvPr>
          <p:cNvPicPr>
            <a:picLocks noChangeAspect="1"/>
          </p:cNvPicPr>
          <p:nvPr/>
        </p:nvPicPr>
        <p:blipFill>
          <a:blip r:embed="rId4"/>
          <a:stretch>
            <a:fillRect/>
          </a:stretch>
        </p:blipFill>
        <p:spPr>
          <a:xfrm>
            <a:off x="10814556" y="697618"/>
            <a:ext cx="1438655" cy="3682956"/>
          </a:xfrm>
          <a:prstGeom prst="rect">
            <a:avLst/>
          </a:prstGeom>
        </p:spPr>
      </p:pic>
      <p:pic>
        <p:nvPicPr>
          <p:cNvPr id="14" name="Picture 13">
            <a:extLst>
              <a:ext uri="{FF2B5EF4-FFF2-40B4-BE49-F238E27FC236}">
                <a16:creationId xmlns:a16="http://schemas.microsoft.com/office/drawing/2014/main" id="{C1491607-D3E8-4532-B038-4AC113300FB2}"/>
              </a:ext>
            </a:extLst>
          </p:cNvPr>
          <p:cNvPicPr>
            <a:picLocks noChangeAspect="1"/>
          </p:cNvPicPr>
          <p:nvPr/>
        </p:nvPicPr>
        <p:blipFill>
          <a:blip r:embed="rId5"/>
          <a:stretch>
            <a:fillRect/>
          </a:stretch>
        </p:blipFill>
        <p:spPr>
          <a:xfrm>
            <a:off x="8968501" y="758611"/>
            <a:ext cx="1866900" cy="457200"/>
          </a:xfrm>
          <a:prstGeom prst="rect">
            <a:avLst/>
          </a:prstGeom>
        </p:spPr>
      </p:pic>
    </p:spTree>
    <p:extLst>
      <p:ext uri="{BB962C8B-B14F-4D97-AF65-F5344CB8AC3E}">
        <p14:creationId xmlns:p14="http://schemas.microsoft.com/office/powerpoint/2010/main" val="24355116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EFD3A7-9606-4BEF-A558-4F207EF7173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6</a:t>
            </a:fld>
            <a:endParaRPr lang="en-US" dirty="0"/>
          </a:p>
        </p:txBody>
      </p:sp>
      <p:sp>
        <p:nvSpPr>
          <p:cNvPr id="4" name="Oval 3">
            <a:extLst>
              <a:ext uri="{FF2B5EF4-FFF2-40B4-BE49-F238E27FC236}">
                <a16:creationId xmlns:a16="http://schemas.microsoft.com/office/drawing/2014/main" id="{AA52B9FD-BE2C-473E-8055-EED663C5598D}"/>
              </a:ext>
            </a:extLst>
          </p:cNvPr>
          <p:cNvSpPr/>
          <p:nvPr/>
        </p:nvSpPr>
        <p:spPr bwMode="auto">
          <a:xfrm>
            <a:off x="517586" y="1770682"/>
            <a:ext cx="2327820" cy="2327821"/>
          </a:xfrm>
          <a:prstGeom prst="ellipse">
            <a:avLst/>
          </a:prstGeom>
          <a:noFill/>
          <a:ln w="28575" cap="rnd" cmpd="sng" algn="ctr">
            <a:solidFill>
              <a:srgbClr val="0072C6"/>
            </a:solidFill>
            <a:prstDash val="sysDot"/>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Oval 4">
            <a:extLst>
              <a:ext uri="{FF2B5EF4-FFF2-40B4-BE49-F238E27FC236}">
                <a16:creationId xmlns:a16="http://schemas.microsoft.com/office/drawing/2014/main" id="{BF466757-D40C-4EB5-AE46-73065A3BF042}"/>
              </a:ext>
            </a:extLst>
          </p:cNvPr>
          <p:cNvSpPr/>
          <p:nvPr/>
        </p:nvSpPr>
        <p:spPr bwMode="auto">
          <a:xfrm>
            <a:off x="4613658" y="1227575"/>
            <a:ext cx="3154228" cy="3154226"/>
          </a:xfrm>
          <a:prstGeom prst="ellipse">
            <a:avLst/>
          </a:prstGeom>
          <a:noFill/>
          <a:ln w="28575" cap="rnd" cmpd="sng" algn="ctr">
            <a:solidFill>
              <a:srgbClr val="0072C6"/>
            </a:solidFill>
            <a:prstDash val="sysDot"/>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 name="Straight Arrow Connector 5">
            <a:extLst>
              <a:ext uri="{FF2B5EF4-FFF2-40B4-BE49-F238E27FC236}">
                <a16:creationId xmlns:a16="http://schemas.microsoft.com/office/drawing/2014/main" id="{2D96668E-4EC1-4059-B93C-4955C12AC2FE}"/>
              </a:ext>
            </a:extLst>
          </p:cNvPr>
          <p:cNvCxnSpPr>
            <a:cxnSpLocks/>
          </p:cNvCxnSpPr>
          <p:nvPr/>
        </p:nvCxnSpPr>
        <p:spPr>
          <a:xfrm flipH="1">
            <a:off x="7305289" y="4511772"/>
            <a:ext cx="1405325" cy="0"/>
          </a:xfrm>
          <a:prstGeom prst="straightConnector1">
            <a:avLst/>
          </a:prstGeom>
          <a:noFill/>
          <a:ln w="28575" cap="rnd" cmpd="sng" algn="ctr">
            <a:solidFill>
              <a:srgbClr val="0072C6"/>
            </a:solidFill>
            <a:prstDash val="sysDot"/>
            <a:headEnd type="none"/>
            <a:tailEnd type="triangle"/>
          </a:ln>
          <a:effectLst/>
        </p:spPr>
      </p:cxnSp>
      <p:cxnSp>
        <p:nvCxnSpPr>
          <p:cNvPr id="7" name="Straight Arrow Connector 6">
            <a:extLst>
              <a:ext uri="{FF2B5EF4-FFF2-40B4-BE49-F238E27FC236}">
                <a16:creationId xmlns:a16="http://schemas.microsoft.com/office/drawing/2014/main" id="{4516D1CA-1DD3-40C5-8BC7-DAED23B25612}"/>
              </a:ext>
            </a:extLst>
          </p:cNvPr>
          <p:cNvCxnSpPr>
            <a:cxnSpLocks/>
          </p:cNvCxnSpPr>
          <p:nvPr/>
        </p:nvCxnSpPr>
        <p:spPr>
          <a:xfrm>
            <a:off x="7225901" y="4229054"/>
            <a:ext cx="1575016" cy="0"/>
          </a:xfrm>
          <a:prstGeom prst="straightConnector1">
            <a:avLst/>
          </a:prstGeom>
          <a:noFill/>
          <a:ln w="28575" cap="rnd" cmpd="sng" algn="ctr">
            <a:solidFill>
              <a:srgbClr val="0072C6"/>
            </a:solidFill>
            <a:prstDash val="sysDot"/>
            <a:headEnd type="none"/>
            <a:tailEnd type="triangle"/>
          </a:ln>
          <a:effectLst/>
        </p:spPr>
      </p:cxnSp>
      <p:cxnSp>
        <p:nvCxnSpPr>
          <p:cNvPr id="8" name="Straight Arrow Connector 7">
            <a:extLst>
              <a:ext uri="{FF2B5EF4-FFF2-40B4-BE49-F238E27FC236}">
                <a16:creationId xmlns:a16="http://schemas.microsoft.com/office/drawing/2014/main" id="{598D694A-83DA-4421-86A0-F36C16AD1C04}"/>
              </a:ext>
            </a:extLst>
          </p:cNvPr>
          <p:cNvCxnSpPr>
            <a:cxnSpLocks/>
          </p:cNvCxnSpPr>
          <p:nvPr/>
        </p:nvCxnSpPr>
        <p:spPr>
          <a:xfrm flipH="1">
            <a:off x="3020550" y="4229054"/>
            <a:ext cx="1919442" cy="0"/>
          </a:xfrm>
          <a:prstGeom prst="straightConnector1">
            <a:avLst/>
          </a:prstGeom>
          <a:noFill/>
          <a:ln w="28575" cap="rnd" cmpd="sng" algn="ctr">
            <a:solidFill>
              <a:srgbClr val="0072C6"/>
            </a:solidFill>
            <a:prstDash val="sysDot"/>
            <a:headEnd type="none"/>
            <a:tailEnd type="triangle"/>
          </a:ln>
          <a:effectLst/>
        </p:spPr>
      </p:cxnSp>
      <p:cxnSp>
        <p:nvCxnSpPr>
          <p:cNvPr id="9" name="Straight Arrow Connector 8">
            <a:extLst>
              <a:ext uri="{FF2B5EF4-FFF2-40B4-BE49-F238E27FC236}">
                <a16:creationId xmlns:a16="http://schemas.microsoft.com/office/drawing/2014/main" id="{1E43A864-186F-42F4-A321-7A393E312E22}"/>
              </a:ext>
            </a:extLst>
          </p:cNvPr>
          <p:cNvCxnSpPr>
            <a:cxnSpLocks/>
          </p:cNvCxnSpPr>
          <p:nvPr/>
        </p:nvCxnSpPr>
        <p:spPr>
          <a:xfrm flipH="1">
            <a:off x="2439932" y="4511772"/>
            <a:ext cx="2509973" cy="0"/>
          </a:xfrm>
          <a:prstGeom prst="straightConnector1">
            <a:avLst/>
          </a:prstGeom>
          <a:noFill/>
          <a:ln w="28575" cap="rnd" cmpd="sng" algn="ctr">
            <a:solidFill>
              <a:srgbClr val="0072C6"/>
            </a:solidFill>
            <a:prstDash val="sysDot"/>
            <a:headEnd type="triangle" w="sm" len="med"/>
            <a:tailEnd type="triangle"/>
          </a:ln>
          <a:effectLst/>
        </p:spPr>
      </p:cxnSp>
      <p:grpSp>
        <p:nvGrpSpPr>
          <p:cNvPr id="10" name="Group 9">
            <a:extLst>
              <a:ext uri="{FF2B5EF4-FFF2-40B4-BE49-F238E27FC236}">
                <a16:creationId xmlns:a16="http://schemas.microsoft.com/office/drawing/2014/main" id="{43825203-DB5C-4317-B8FD-21F0EEFE2CED}"/>
              </a:ext>
            </a:extLst>
          </p:cNvPr>
          <p:cNvGrpSpPr/>
          <p:nvPr/>
        </p:nvGrpSpPr>
        <p:grpSpPr>
          <a:xfrm>
            <a:off x="858344" y="2857487"/>
            <a:ext cx="1704370" cy="397321"/>
            <a:chOff x="830339" y="3066446"/>
            <a:chExt cx="1704370" cy="397321"/>
          </a:xfrm>
        </p:grpSpPr>
        <p:pic>
          <p:nvPicPr>
            <p:cNvPr id="11" name="Picture 10">
              <a:extLst>
                <a:ext uri="{FF2B5EF4-FFF2-40B4-BE49-F238E27FC236}">
                  <a16:creationId xmlns:a16="http://schemas.microsoft.com/office/drawing/2014/main" id="{1715E780-D232-437F-BC03-111C3B28C5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339" y="3066446"/>
              <a:ext cx="600209" cy="397321"/>
            </a:xfrm>
            <a:prstGeom prst="rect">
              <a:avLst/>
            </a:prstGeom>
          </p:spPr>
        </p:pic>
        <p:sp>
          <p:nvSpPr>
            <p:cNvPr id="12" name="Rectangle 11">
              <a:extLst>
                <a:ext uri="{FF2B5EF4-FFF2-40B4-BE49-F238E27FC236}">
                  <a16:creationId xmlns:a16="http://schemas.microsoft.com/office/drawing/2014/main" id="{3962BF63-F411-4EC0-BB26-98078574132A}"/>
                </a:ext>
              </a:extLst>
            </p:cNvPr>
            <p:cNvSpPr/>
            <p:nvPr/>
          </p:nvSpPr>
          <p:spPr>
            <a:xfrm>
              <a:off x="1460824" y="3115751"/>
              <a:ext cx="1073885" cy="298710"/>
            </a:xfrm>
            <a:prstGeom prst="rect">
              <a:avLst/>
            </a:prstGeom>
            <a:ln>
              <a:noFill/>
            </a:ln>
          </p:spPr>
          <p:txBody>
            <a:bodyPr wrap="square" lIns="0" tIns="0" rIns="0" bIns="0" anchor="ctr">
              <a:spAutoFit/>
            </a:bodyPr>
            <a:lstStyle/>
            <a:p>
              <a:pPr defTabSz="895747" fontAlgn="base">
                <a:lnSpc>
                  <a:spcPct val="90000"/>
                </a:lnSpc>
                <a:spcBef>
                  <a:spcPct val="0"/>
                </a:spcBef>
                <a:spcAft>
                  <a:spcPct val="0"/>
                </a:spcAft>
                <a:buSzPct val="80000"/>
                <a:defRPr/>
              </a:pPr>
              <a:r>
                <a:rPr lang="en-US" sz="1078" kern="0" dirty="0">
                  <a:solidFill>
                    <a:srgbClr val="505050"/>
                  </a:solidFill>
                  <a:latin typeface="Segoe UI"/>
                  <a:ea typeface="ＭＳ Ｐゴシック" charset="0"/>
                </a:rPr>
                <a:t>Windows Server</a:t>
              </a:r>
            </a:p>
            <a:p>
              <a:pPr defTabSz="895747" fontAlgn="base">
                <a:lnSpc>
                  <a:spcPct val="90000"/>
                </a:lnSpc>
                <a:spcBef>
                  <a:spcPct val="0"/>
                </a:spcBef>
                <a:spcAft>
                  <a:spcPct val="0"/>
                </a:spcAft>
                <a:buSzPct val="80000"/>
                <a:defRPr/>
              </a:pPr>
              <a:r>
                <a:rPr lang="en-US" sz="1078" kern="0" dirty="0">
                  <a:solidFill>
                    <a:srgbClr val="505050"/>
                  </a:solidFill>
                  <a:latin typeface="Segoe UI"/>
                  <a:ea typeface="ＭＳ Ｐゴシック" charset="0"/>
                </a:rPr>
                <a:t>Active Directory</a:t>
              </a:r>
            </a:p>
          </p:txBody>
        </p:sp>
      </p:grpSp>
      <p:grpSp>
        <p:nvGrpSpPr>
          <p:cNvPr id="13" name="Group 12">
            <a:extLst>
              <a:ext uri="{FF2B5EF4-FFF2-40B4-BE49-F238E27FC236}">
                <a16:creationId xmlns:a16="http://schemas.microsoft.com/office/drawing/2014/main" id="{E5C36673-BF5B-4940-99D5-B95B898928C3}"/>
              </a:ext>
            </a:extLst>
          </p:cNvPr>
          <p:cNvGrpSpPr/>
          <p:nvPr/>
        </p:nvGrpSpPr>
        <p:grpSpPr>
          <a:xfrm>
            <a:off x="368699" y="2691952"/>
            <a:ext cx="334255" cy="334255"/>
            <a:chOff x="368699" y="3596110"/>
            <a:chExt cx="334255" cy="334255"/>
          </a:xfrm>
        </p:grpSpPr>
        <p:sp>
          <p:nvSpPr>
            <p:cNvPr id="14" name="Rectangle: Rounded Corners 13">
              <a:extLst>
                <a:ext uri="{FF2B5EF4-FFF2-40B4-BE49-F238E27FC236}">
                  <a16:creationId xmlns:a16="http://schemas.microsoft.com/office/drawing/2014/main" id="{35F653E4-F498-4F0E-8DD2-A354C56417D9}"/>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C1F63F25-B845-4788-90BF-F51423217866}"/>
                </a:ext>
              </a:extLst>
            </p:cNvPr>
            <p:cNvGrpSpPr/>
            <p:nvPr/>
          </p:nvGrpSpPr>
          <p:grpSpPr>
            <a:xfrm>
              <a:off x="382033" y="3609497"/>
              <a:ext cx="307586" cy="307480"/>
              <a:chOff x="-133735" y="-444418"/>
              <a:chExt cx="9232900" cy="9229725"/>
            </a:xfrm>
            <a:solidFill>
              <a:srgbClr val="505050"/>
            </a:solidFill>
          </p:grpSpPr>
          <p:sp>
            <p:nvSpPr>
              <p:cNvPr id="16" name="Freeform 9">
                <a:extLst>
                  <a:ext uri="{FF2B5EF4-FFF2-40B4-BE49-F238E27FC236}">
                    <a16:creationId xmlns:a16="http://schemas.microsoft.com/office/drawing/2014/main" id="{CA8FED6B-DDCB-41FB-B153-A02A4283EE12}"/>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17" name="Freeform 10">
                <a:extLst>
                  <a:ext uri="{FF2B5EF4-FFF2-40B4-BE49-F238E27FC236}">
                    <a16:creationId xmlns:a16="http://schemas.microsoft.com/office/drawing/2014/main" id="{F12C32D7-C01B-4D5C-B9C3-EE945B75C697}"/>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sp>
        <p:nvSpPr>
          <p:cNvPr id="18" name="Oval 17">
            <a:extLst>
              <a:ext uri="{FF2B5EF4-FFF2-40B4-BE49-F238E27FC236}">
                <a16:creationId xmlns:a16="http://schemas.microsoft.com/office/drawing/2014/main" id="{1636A738-2C27-48F5-A8D3-53B7C0D0E9D2}"/>
              </a:ext>
            </a:extLst>
          </p:cNvPr>
          <p:cNvSpPr/>
          <p:nvPr/>
        </p:nvSpPr>
        <p:spPr bwMode="auto">
          <a:xfrm>
            <a:off x="9082627" y="1770684"/>
            <a:ext cx="2327821" cy="2327821"/>
          </a:xfrm>
          <a:prstGeom prst="ellipse">
            <a:avLst/>
          </a:prstGeom>
          <a:noFill/>
          <a:ln w="28575" cap="rnd" cmpd="sng" algn="ctr">
            <a:solidFill>
              <a:srgbClr val="0072C6"/>
            </a:solidFill>
            <a:prstDash val="sysDot"/>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0BD24139-9BB7-497A-B241-1EFED2AAC918}"/>
              </a:ext>
            </a:extLst>
          </p:cNvPr>
          <p:cNvGrpSpPr/>
          <p:nvPr/>
        </p:nvGrpSpPr>
        <p:grpSpPr>
          <a:xfrm>
            <a:off x="8800917" y="2574601"/>
            <a:ext cx="658875" cy="392476"/>
            <a:chOff x="10227446" y="2986117"/>
            <a:chExt cx="658968" cy="392532"/>
          </a:xfrm>
        </p:grpSpPr>
        <p:grpSp>
          <p:nvGrpSpPr>
            <p:cNvPr id="20" name="Group 19">
              <a:extLst>
                <a:ext uri="{FF2B5EF4-FFF2-40B4-BE49-F238E27FC236}">
                  <a16:creationId xmlns:a16="http://schemas.microsoft.com/office/drawing/2014/main" id="{3ECC153D-2D50-499D-9BFF-80EBA2BFD564}"/>
                </a:ext>
              </a:extLst>
            </p:cNvPr>
            <p:cNvGrpSpPr/>
            <p:nvPr/>
          </p:nvGrpSpPr>
          <p:grpSpPr>
            <a:xfrm>
              <a:off x="10227446" y="2986117"/>
              <a:ext cx="658968" cy="392532"/>
              <a:chOff x="6002760" y="3291875"/>
              <a:chExt cx="3471152" cy="1658849"/>
            </a:xfrm>
          </p:grpSpPr>
          <p:sp>
            <p:nvSpPr>
              <p:cNvPr id="22" name="Rectangle 21">
                <a:extLst>
                  <a:ext uri="{FF2B5EF4-FFF2-40B4-BE49-F238E27FC236}">
                    <a16:creationId xmlns:a16="http://schemas.microsoft.com/office/drawing/2014/main" id="{BF4B676C-7F31-466C-B70E-B2CD9E3FA54C}"/>
                  </a:ext>
                </a:extLst>
              </p:cNvPr>
              <p:cNvSpPr/>
              <p:nvPr/>
            </p:nvSpPr>
            <p:spPr bwMode="auto">
              <a:xfrm>
                <a:off x="6002760" y="3291875"/>
                <a:ext cx="3471152" cy="157459"/>
              </a:xfrm>
              <a:prstGeom prst="rect">
                <a:avLst/>
              </a:prstGeom>
              <a:solidFill>
                <a:srgbClr val="0072C6"/>
              </a:solidFill>
              <a:ln w="10795" cap="flat" cmpd="sng" algn="ctr">
                <a:noFill/>
                <a:prstDash val="solid"/>
                <a:headEnd type="none" w="med" len="med"/>
                <a:tailEnd type="none" w="med" len="med"/>
              </a:ln>
              <a:effectLst/>
            </p:spPr>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B1CC716C-18E7-4E11-8A57-3C3A53B84262}"/>
                  </a:ext>
                </a:extLst>
              </p:cNvPr>
              <p:cNvSpPr/>
              <p:nvPr/>
            </p:nvSpPr>
            <p:spPr bwMode="auto">
              <a:xfrm>
                <a:off x="6002760" y="3489197"/>
                <a:ext cx="3471152" cy="1461527"/>
              </a:xfrm>
              <a:prstGeom prst="rect">
                <a:avLst/>
              </a:prstGeom>
              <a:solidFill>
                <a:srgbClr val="0072C6"/>
              </a:solidFill>
              <a:ln w="10795" cap="flat" cmpd="sng" algn="ctr">
                <a:noFill/>
                <a:prstDash val="solid"/>
                <a:headEnd type="none" w="med" len="med"/>
                <a:tailEnd type="none" w="med" len="med"/>
              </a:ln>
              <a:effectLst/>
            </p:spPr>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1" name="icon GEARS">
              <a:extLst>
                <a:ext uri="{FF2B5EF4-FFF2-40B4-BE49-F238E27FC236}">
                  <a16:creationId xmlns:a16="http://schemas.microsoft.com/office/drawing/2014/main" id="{8BB2B082-2E8B-4164-86EE-6C131422C9EE}"/>
                </a:ext>
              </a:extLst>
            </p:cNvPr>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FFFF"/>
            </a:solidFill>
            <a:ln>
              <a:noFill/>
            </a:ln>
            <a:extLst/>
          </p:spPr>
          <p:txBody>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noFill/>
                <a:effectLst/>
                <a:uLnTx/>
                <a:uFillTx/>
                <a:latin typeface="Segoe UI"/>
                <a:ea typeface="ＭＳ Ｐゴシック" charset="0"/>
              </a:endParaRPr>
            </a:p>
          </p:txBody>
        </p:sp>
      </p:grpSp>
      <p:grpSp>
        <p:nvGrpSpPr>
          <p:cNvPr id="24" name="Group 23">
            <a:extLst>
              <a:ext uri="{FF2B5EF4-FFF2-40B4-BE49-F238E27FC236}">
                <a16:creationId xmlns:a16="http://schemas.microsoft.com/office/drawing/2014/main" id="{267D178C-D26A-4A10-ACCE-94B24FCE8812}"/>
              </a:ext>
            </a:extLst>
          </p:cNvPr>
          <p:cNvGrpSpPr/>
          <p:nvPr/>
        </p:nvGrpSpPr>
        <p:grpSpPr>
          <a:xfrm>
            <a:off x="9971259" y="3139233"/>
            <a:ext cx="1457859" cy="958624"/>
            <a:chOff x="9672284" y="4037895"/>
            <a:chExt cx="1457859" cy="958624"/>
          </a:xfrm>
          <a:solidFill>
            <a:srgbClr val="FFFFFF"/>
          </a:solidFill>
        </p:grpSpPr>
        <p:sp>
          <p:nvSpPr>
            <p:cNvPr id="25" name="Freeform 38">
              <a:extLst>
                <a:ext uri="{FF2B5EF4-FFF2-40B4-BE49-F238E27FC236}">
                  <a16:creationId xmlns:a16="http://schemas.microsoft.com/office/drawing/2014/main" id="{72643547-2F13-48E6-B60F-9F2D54CF967E}"/>
                </a:ext>
              </a:extLst>
            </p:cNvPr>
            <p:cNvSpPr>
              <a:spLocks/>
            </p:cNvSpPr>
            <p:nvPr/>
          </p:nvSpPr>
          <p:spPr bwMode="auto">
            <a:xfrm>
              <a:off x="9672284" y="4037895"/>
              <a:ext cx="1457859" cy="9586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ndParaRPr>
            </a:p>
          </p:txBody>
        </p:sp>
        <p:sp>
          <p:nvSpPr>
            <p:cNvPr id="26" name="TextBox 25">
              <a:extLst>
                <a:ext uri="{FF2B5EF4-FFF2-40B4-BE49-F238E27FC236}">
                  <a16:creationId xmlns:a16="http://schemas.microsoft.com/office/drawing/2014/main" id="{0CED02D4-8AC9-4B5C-8F78-A926DFFA63A0}"/>
                </a:ext>
              </a:extLst>
            </p:cNvPr>
            <p:cNvSpPr txBox="1"/>
            <p:nvPr/>
          </p:nvSpPr>
          <p:spPr>
            <a:xfrm>
              <a:off x="10067240" y="4378737"/>
              <a:ext cx="556568" cy="193899"/>
            </a:xfrm>
            <a:prstGeom prst="rect">
              <a:avLst/>
            </a:prstGeom>
            <a:noFill/>
            <a:ln>
              <a:noFill/>
            </a:ln>
          </p:spPr>
          <p:txBody>
            <a:bodyPr wrap="square" lIns="0" tIns="0" rIns="0" bIns="0" rtlCol="0">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50" normalizeH="0" baseline="0" noProof="0" dirty="0">
                  <a:ln>
                    <a:noFill/>
                  </a:ln>
                  <a:solidFill>
                    <a:srgbClr val="0078D7"/>
                  </a:solidFill>
                  <a:effectLst/>
                  <a:uLnTx/>
                  <a:uFillTx/>
                  <a:latin typeface="Segoe UI"/>
                  <a:ea typeface="ＭＳ Ｐゴシック" charset="0"/>
                  <a:cs typeface="Segoe UI Light"/>
                </a:rPr>
                <a:t>SaaS</a:t>
              </a:r>
            </a:p>
          </p:txBody>
        </p:sp>
      </p:grpSp>
      <p:grpSp>
        <p:nvGrpSpPr>
          <p:cNvPr id="27" name="Group 26">
            <a:extLst>
              <a:ext uri="{FF2B5EF4-FFF2-40B4-BE49-F238E27FC236}">
                <a16:creationId xmlns:a16="http://schemas.microsoft.com/office/drawing/2014/main" id="{0A677C31-4C32-464D-9EB0-501369F5420F}"/>
              </a:ext>
            </a:extLst>
          </p:cNvPr>
          <p:cNvGrpSpPr/>
          <p:nvPr/>
        </p:nvGrpSpPr>
        <p:grpSpPr>
          <a:xfrm>
            <a:off x="8835002" y="3160892"/>
            <a:ext cx="1457859" cy="958624"/>
            <a:chOff x="8536027" y="4065050"/>
            <a:chExt cx="1457859" cy="958624"/>
          </a:xfrm>
          <a:solidFill>
            <a:srgbClr val="FFFFFF"/>
          </a:solidFill>
        </p:grpSpPr>
        <p:sp>
          <p:nvSpPr>
            <p:cNvPr id="28" name="Freeform 38">
              <a:extLst>
                <a:ext uri="{FF2B5EF4-FFF2-40B4-BE49-F238E27FC236}">
                  <a16:creationId xmlns:a16="http://schemas.microsoft.com/office/drawing/2014/main" id="{94C63D4D-A9B2-40BE-8850-6754E20A1A68}"/>
                </a:ext>
              </a:extLst>
            </p:cNvPr>
            <p:cNvSpPr>
              <a:spLocks/>
            </p:cNvSpPr>
            <p:nvPr/>
          </p:nvSpPr>
          <p:spPr bwMode="auto">
            <a:xfrm>
              <a:off x="8536027" y="4065050"/>
              <a:ext cx="1457859" cy="9586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ndParaRPr>
            </a:p>
          </p:txBody>
        </p:sp>
        <p:sp>
          <p:nvSpPr>
            <p:cNvPr id="29" name="TextBox 28">
              <a:extLst>
                <a:ext uri="{FF2B5EF4-FFF2-40B4-BE49-F238E27FC236}">
                  <a16:creationId xmlns:a16="http://schemas.microsoft.com/office/drawing/2014/main" id="{DAA2CA44-BC67-4673-8264-FED77574E8F1}"/>
                </a:ext>
              </a:extLst>
            </p:cNvPr>
            <p:cNvSpPr txBox="1"/>
            <p:nvPr/>
          </p:nvSpPr>
          <p:spPr>
            <a:xfrm>
              <a:off x="8877300" y="4391416"/>
              <a:ext cx="577590" cy="193899"/>
            </a:xfrm>
            <a:prstGeom prst="rect">
              <a:avLst/>
            </a:prstGeom>
            <a:noFill/>
            <a:ln>
              <a:noFill/>
            </a:ln>
          </p:spPr>
          <p:txBody>
            <a:bodyPr wrap="square" lIns="0" tIns="0" rIns="0" bIns="0" rtlCol="0">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50" normalizeH="0" baseline="0" noProof="0" dirty="0">
                  <a:ln>
                    <a:noFill/>
                  </a:ln>
                  <a:solidFill>
                    <a:srgbClr val="0078D7"/>
                  </a:solidFill>
                  <a:effectLst/>
                  <a:uLnTx/>
                  <a:uFillTx/>
                  <a:latin typeface="Segoe UI"/>
                  <a:ea typeface="ＭＳ Ｐゴシック" charset="0"/>
                  <a:cs typeface="Segoe UI Light"/>
                </a:rPr>
                <a:t>Azure</a:t>
              </a:r>
            </a:p>
          </p:txBody>
        </p:sp>
      </p:grpSp>
      <p:grpSp>
        <p:nvGrpSpPr>
          <p:cNvPr id="30" name="Group 29">
            <a:extLst>
              <a:ext uri="{FF2B5EF4-FFF2-40B4-BE49-F238E27FC236}">
                <a16:creationId xmlns:a16="http://schemas.microsoft.com/office/drawing/2014/main" id="{6CE39A4B-F184-4E52-8687-107E2C915398}"/>
              </a:ext>
            </a:extLst>
          </p:cNvPr>
          <p:cNvGrpSpPr/>
          <p:nvPr/>
        </p:nvGrpSpPr>
        <p:grpSpPr>
          <a:xfrm>
            <a:off x="10341758" y="3613049"/>
            <a:ext cx="1457859" cy="958624"/>
            <a:chOff x="10042783" y="4517207"/>
            <a:chExt cx="1457859" cy="958624"/>
          </a:xfrm>
          <a:solidFill>
            <a:srgbClr val="FFFFFF"/>
          </a:solidFill>
        </p:grpSpPr>
        <p:sp>
          <p:nvSpPr>
            <p:cNvPr id="31" name="Freeform 38">
              <a:extLst>
                <a:ext uri="{FF2B5EF4-FFF2-40B4-BE49-F238E27FC236}">
                  <a16:creationId xmlns:a16="http://schemas.microsoft.com/office/drawing/2014/main" id="{CBC604D3-C63B-40C5-9659-37FBC88BCA67}"/>
                </a:ext>
              </a:extLst>
            </p:cNvPr>
            <p:cNvSpPr>
              <a:spLocks/>
            </p:cNvSpPr>
            <p:nvPr/>
          </p:nvSpPr>
          <p:spPr bwMode="auto">
            <a:xfrm>
              <a:off x="10042783" y="4517207"/>
              <a:ext cx="1457859" cy="9586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ndParaRPr>
            </a:p>
          </p:txBody>
        </p:sp>
        <p:pic>
          <p:nvPicPr>
            <p:cNvPr id="32" name="Picture 31">
              <a:extLst>
                <a:ext uri="{FF2B5EF4-FFF2-40B4-BE49-F238E27FC236}">
                  <a16:creationId xmlns:a16="http://schemas.microsoft.com/office/drawing/2014/main" id="{FB712723-E45B-49F6-B714-E2D659F3193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22524" y="5027774"/>
              <a:ext cx="965116" cy="213840"/>
            </a:xfrm>
            <a:prstGeom prst="rect">
              <a:avLst/>
            </a:prstGeom>
            <a:grpFill/>
            <a:ln>
              <a:noFill/>
            </a:ln>
          </p:spPr>
        </p:pic>
      </p:grpSp>
      <p:grpSp>
        <p:nvGrpSpPr>
          <p:cNvPr id="33" name="Group 32">
            <a:extLst>
              <a:ext uri="{FF2B5EF4-FFF2-40B4-BE49-F238E27FC236}">
                <a16:creationId xmlns:a16="http://schemas.microsoft.com/office/drawing/2014/main" id="{A4600090-4831-4B36-AA04-C8C6D2454A29}"/>
              </a:ext>
            </a:extLst>
          </p:cNvPr>
          <p:cNvGrpSpPr/>
          <p:nvPr/>
        </p:nvGrpSpPr>
        <p:grpSpPr>
          <a:xfrm>
            <a:off x="952771" y="3511934"/>
            <a:ext cx="1457450" cy="1908864"/>
            <a:chOff x="952771" y="4416092"/>
            <a:chExt cx="1457450" cy="1908864"/>
          </a:xfrm>
        </p:grpSpPr>
        <p:grpSp>
          <p:nvGrpSpPr>
            <p:cNvPr id="34" name="Group 33">
              <a:extLst>
                <a:ext uri="{FF2B5EF4-FFF2-40B4-BE49-F238E27FC236}">
                  <a16:creationId xmlns:a16="http://schemas.microsoft.com/office/drawing/2014/main" id="{F269DDF1-417A-4D62-BB7F-00BF07BE0AEA}"/>
                </a:ext>
              </a:extLst>
            </p:cNvPr>
            <p:cNvGrpSpPr/>
            <p:nvPr/>
          </p:nvGrpSpPr>
          <p:grpSpPr>
            <a:xfrm>
              <a:off x="1170849" y="4416092"/>
              <a:ext cx="1021295" cy="1409874"/>
              <a:chOff x="12679481" y="-2476193"/>
              <a:chExt cx="7318375" cy="10102850"/>
            </a:xfrm>
            <a:solidFill>
              <a:srgbClr val="505050"/>
            </a:solidFill>
          </p:grpSpPr>
          <p:sp>
            <p:nvSpPr>
              <p:cNvPr id="36" name="Freeform 47">
                <a:extLst>
                  <a:ext uri="{FF2B5EF4-FFF2-40B4-BE49-F238E27FC236}">
                    <a16:creationId xmlns:a16="http://schemas.microsoft.com/office/drawing/2014/main" id="{DC7A1289-CFBD-4D28-B309-FD001A9D2917}"/>
                  </a:ext>
                </a:extLst>
              </p:cNvPr>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37" name="Rectangle 48">
                <a:extLst>
                  <a:ext uri="{FF2B5EF4-FFF2-40B4-BE49-F238E27FC236}">
                    <a16:creationId xmlns:a16="http://schemas.microsoft.com/office/drawing/2014/main" id="{F687E9DB-BD11-405B-A28A-54AD660713E7}"/>
                  </a:ext>
                </a:extLst>
              </p:cNvPr>
              <p:cNvSpPr>
                <a:spLocks noChangeArrowheads="1"/>
              </p:cNvSpPr>
              <p:nvPr/>
            </p:nvSpPr>
            <p:spPr bwMode="auto">
              <a:xfrm>
                <a:off x="15335369"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38" name="Rectangle 49">
                <a:extLst>
                  <a:ext uri="{FF2B5EF4-FFF2-40B4-BE49-F238E27FC236}">
                    <a16:creationId xmlns:a16="http://schemas.microsoft.com/office/drawing/2014/main" id="{92079B08-ACC1-4AD8-87E7-9360D8B46D3B}"/>
                  </a:ext>
                </a:extLst>
              </p:cNvPr>
              <p:cNvSpPr>
                <a:spLocks noChangeArrowheads="1"/>
              </p:cNvSpPr>
              <p:nvPr/>
            </p:nvSpPr>
            <p:spPr bwMode="auto">
              <a:xfrm>
                <a:off x="16583144"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sp>
          <p:nvSpPr>
            <p:cNvPr id="35" name="Rectangle 34">
              <a:extLst>
                <a:ext uri="{FF2B5EF4-FFF2-40B4-BE49-F238E27FC236}">
                  <a16:creationId xmlns:a16="http://schemas.microsoft.com/office/drawing/2014/main" id="{2162C65F-2C1A-4A97-A92A-3D69A3994D4E}"/>
                </a:ext>
              </a:extLst>
            </p:cNvPr>
            <p:cNvSpPr/>
            <p:nvPr/>
          </p:nvSpPr>
          <p:spPr>
            <a:xfrm>
              <a:off x="952771" y="5955624"/>
              <a:ext cx="1457450"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05050"/>
                  </a:solidFill>
                  <a:effectLst/>
                  <a:uLnTx/>
                  <a:uFillTx/>
                </a:rPr>
                <a:t>On-Premises</a:t>
              </a:r>
            </a:p>
          </p:txBody>
        </p:sp>
      </p:grpSp>
      <p:grpSp>
        <p:nvGrpSpPr>
          <p:cNvPr id="39" name="Group 38">
            <a:extLst>
              <a:ext uri="{FF2B5EF4-FFF2-40B4-BE49-F238E27FC236}">
                <a16:creationId xmlns:a16="http://schemas.microsoft.com/office/drawing/2014/main" id="{CB44440F-8133-4F66-9E13-1E3816CE8CD7}"/>
              </a:ext>
            </a:extLst>
          </p:cNvPr>
          <p:cNvGrpSpPr/>
          <p:nvPr/>
        </p:nvGrpSpPr>
        <p:grpSpPr>
          <a:xfrm>
            <a:off x="5010519" y="3386956"/>
            <a:ext cx="2205924" cy="2197689"/>
            <a:chOff x="5010519" y="4291114"/>
            <a:chExt cx="2205924" cy="2197689"/>
          </a:xfrm>
        </p:grpSpPr>
        <p:grpSp>
          <p:nvGrpSpPr>
            <p:cNvPr id="40" name="Group 39">
              <a:extLst>
                <a:ext uri="{FF2B5EF4-FFF2-40B4-BE49-F238E27FC236}">
                  <a16:creationId xmlns:a16="http://schemas.microsoft.com/office/drawing/2014/main" id="{C73147E9-A78F-45A1-AA32-B2E8ABAC8A9F}"/>
                </a:ext>
              </a:extLst>
            </p:cNvPr>
            <p:cNvGrpSpPr/>
            <p:nvPr/>
          </p:nvGrpSpPr>
          <p:grpSpPr>
            <a:xfrm>
              <a:off x="5010519" y="4291114"/>
              <a:ext cx="2205924" cy="1534852"/>
              <a:chOff x="5010519" y="4264639"/>
              <a:chExt cx="2205924" cy="1534852"/>
            </a:xfrm>
          </p:grpSpPr>
          <p:sp>
            <p:nvSpPr>
              <p:cNvPr id="42" name="Freeform 38">
                <a:extLst>
                  <a:ext uri="{FF2B5EF4-FFF2-40B4-BE49-F238E27FC236}">
                    <a16:creationId xmlns:a16="http://schemas.microsoft.com/office/drawing/2014/main" id="{2F58928B-FBA8-44F4-98F8-12E401CE9C36}"/>
                  </a:ext>
                </a:extLst>
              </p:cNvPr>
              <p:cNvSpPr>
                <a:spLocks/>
              </p:cNvSpPr>
              <p:nvPr/>
            </p:nvSpPr>
            <p:spPr bwMode="auto">
              <a:xfrm>
                <a:off x="5010519" y="4352613"/>
                <a:ext cx="2200392" cy="1446878"/>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28575">
                <a:noFill/>
              </a:ln>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ndParaRPr>
              </a:p>
            </p:txBody>
          </p:sp>
          <p:pic>
            <p:nvPicPr>
              <p:cNvPr id="43" name="Picture 42">
                <a:extLst>
                  <a:ext uri="{FF2B5EF4-FFF2-40B4-BE49-F238E27FC236}">
                    <a16:creationId xmlns:a16="http://schemas.microsoft.com/office/drawing/2014/main" id="{26EC9FDF-B1B4-41C6-A4B7-9DC5681580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1373" y="4751639"/>
                <a:ext cx="851938" cy="851939"/>
              </a:xfrm>
              <a:prstGeom prst="rect">
                <a:avLst/>
              </a:prstGeom>
            </p:spPr>
          </p:pic>
          <p:grpSp>
            <p:nvGrpSpPr>
              <p:cNvPr id="44" name="Group 43">
                <a:extLst>
                  <a:ext uri="{FF2B5EF4-FFF2-40B4-BE49-F238E27FC236}">
                    <a16:creationId xmlns:a16="http://schemas.microsoft.com/office/drawing/2014/main" id="{FB2013AE-26B5-4B2F-8C9C-FA63E444FC82}"/>
                  </a:ext>
                </a:extLst>
              </p:cNvPr>
              <p:cNvGrpSpPr/>
              <p:nvPr/>
            </p:nvGrpSpPr>
            <p:grpSpPr>
              <a:xfrm>
                <a:off x="6496596" y="4264639"/>
                <a:ext cx="719847" cy="719845"/>
                <a:chOff x="6496596" y="4264639"/>
                <a:chExt cx="719847" cy="719845"/>
              </a:xfrm>
            </p:grpSpPr>
            <p:sp>
              <p:nvSpPr>
                <p:cNvPr id="45" name="Oval 44">
                  <a:extLst>
                    <a:ext uri="{FF2B5EF4-FFF2-40B4-BE49-F238E27FC236}">
                      <a16:creationId xmlns:a16="http://schemas.microsoft.com/office/drawing/2014/main" id="{AF5D8354-FA15-42A3-B310-A83569206BFF}"/>
                    </a:ext>
                  </a:extLst>
                </p:cNvPr>
                <p:cNvSpPr/>
                <p:nvPr/>
              </p:nvSpPr>
              <p:spPr bwMode="auto">
                <a:xfrm>
                  <a:off x="6496596" y="4264639"/>
                  <a:ext cx="719847" cy="719845"/>
                </a:xfrm>
                <a:prstGeom prst="ellipse">
                  <a:avLst/>
                </a:prstGeom>
                <a:solidFill>
                  <a:srgbClr val="FFFFFF"/>
                </a:solidFill>
                <a:ln w="28575" cap="flat" cmpd="sng" algn="ctr">
                  <a:solidFill>
                    <a:srgbClr val="E6E6E6"/>
                  </a:solidFill>
                  <a:prstDash val="solid"/>
                  <a:headEnd type="none" w="med" len="med"/>
                  <a:tailEnd type="none" w="med" len="med"/>
                </a:ln>
                <a:effectLst/>
              </p:spPr>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7ECE7F71-680E-4DC7-AACE-3976B619CE85}"/>
                    </a:ext>
                  </a:extLst>
                </p:cNvPr>
                <p:cNvGrpSpPr/>
                <p:nvPr/>
              </p:nvGrpSpPr>
              <p:grpSpPr>
                <a:xfrm>
                  <a:off x="6699576" y="4347986"/>
                  <a:ext cx="313887" cy="553150"/>
                  <a:chOff x="6703215" y="4347850"/>
                  <a:chExt cx="313887" cy="553150"/>
                </a:xfrm>
              </p:grpSpPr>
              <p:grpSp>
                <p:nvGrpSpPr>
                  <p:cNvPr id="47" name="Group 46">
                    <a:extLst>
                      <a:ext uri="{FF2B5EF4-FFF2-40B4-BE49-F238E27FC236}">
                        <a16:creationId xmlns:a16="http://schemas.microsoft.com/office/drawing/2014/main" id="{ADA02787-E7B3-4B18-9A1D-7C7D5D7070A4}"/>
                      </a:ext>
                    </a:extLst>
                  </p:cNvPr>
                  <p:cNvGrpSpPr/>
                  <p:nvPr/>
                </p:nvGrpSpPr>
                <p:grpSpPr>
                  <a:xfrm>
                    <a:off x="6703215" y="4347850"/>
                    <a:ext cx="313887" cy="553150"/>
                    <a:chOff x="6703215" y="4347850"/>
                    <a:chExt cx="313887" cy="553150"/>
                  </a:xfrm>
                </p:grpSpPr>
                <p:sp>
                  <p:nvSpPr>
                    <p:cNvPr id="58" name="Freeform 5">
                      <a:extLst>
                        <a:ext uri="{FF2B5EF4-FFF2-40B4-BE49-F238E27FC236}">
                          <a16:creationId xmlns:a16="http://schemas.microsoft.com/office/drawing/2014/main" id="{8ED82BED-9671-4714-AEE6-767A10946B37}"/>
                        </a:ext>
                      </a:extLst>
                    </p:cNvPr>
                    <p:cNvSpPr>
                      <a:spLocks/>
                    </p:cNvSpPr>
                    <p:nvPr/>
                  </p:nvSpPr>
                  <p:spPr bwMode="auto">
                    <a:xfrm>
                      <a:off x="6703215" y="4576454"/>
                      <a:ext cx="313887" cy="324546"/>
                    </a:xfrm>
                    <a:custGeom>
                      <a:avLst/>
                      <a:gdLst>
                        <a:gd name="T0" fmla="*/ 349 w 349"/>
                        <a:gd name="T1" fmla="*/ 146 h 362"/>
                        <a:gd name="T2" fmla="*/ 349 w 349"/>
                        <a:gd name="T3" fmla="*/ 54 h 362"/>
                        <a:gd name="T4" fmla="*/ 349 w 349"/>
                        <a:gd name="T5" fmla="*/ 0 h 362"/>
                        <a:gd name="T6" fmla="*/ 296 w 349"/>
                        <a:gd name="T7" fmla="*/ 0 h 362"/>
                        <a:gd name="T8" fmla="*/ 55 w 349"/>
                        <a:gd name="T9" fmla="*/ 0 h 362"/>
                        <a:gd name="T10" fmla="*/ 2 w 349"/>
                        <a:gd name="T11" fmla="*/ 0 h 362"/>
                        <a:gd name="T12" fmla="*/ 2 w 349"/>
                        <a:gd name="T13" fmla="*/ 54 h 362"/>
                        <a:gd name="T14" fmla="*/ 2 w 349"/>
                        <a:gd name="T15" fmla="*/ 146 h 362"/>
                        <a:gd name="T16" fmla="*/ 151 w 349"/>
                        <a:gd name="T17" fmla="*/ 349 h 362"/>
                        <a:gd name="T18" fmla="*/ 175 w 349"/>
                        <a:gd name="T19" fmla="*/ 362 h 362"/>
                        <a:gd name="T20" fmla="*/ 200 w 349"/>
                        <a:gd name="T21" fmla="*/ 349 h 362"/>
                        <a:gd name="T22" fmla="*/ 349 w 349"/>
                        <a:gd name="T23" fmla="*/ 14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62">
                          <a:moveTo>
                            <a:pt x="349" y="146"/>
                          </a:moveTo>
                          <a:cubicBezTo>
                            <a:pt x="349" y="54"/>
                            <a:pt x="349" y="54"/>
                            <a:pt x="349" y="54"/>
                          </a:cubicBezTo>
                          <a:cubicBezTo>
                            <a:pt x="349" y="0"/>
                            <a:pt x="349" y="0"/>
                            <a:pt x="349" y="0"/>
                          </a:cubicBezTo>
                          <a:cubicBezTo>
                            <a:pt x="296" y="0"/>
                            <a:pt x="296" y="0"/>
                            <a:pt x="296" y="0"/>
                          </a:cubicBezTo>
                          <a:cubicBezTo>
                            <a:pt x="55" y="0"/>
                            <a:pt x="55" y="0"/>
                            <a:pt x="55" y="0"/>
                          </a:cubicBezTo>
                          <a:cubicBezTo>
                            <a:pt x="2" y="0"/>
                            <a:pt x="2" y="0"/>
                            <a:pt x="2" y="0"/>
                          </a:cubicBezTo>
                          <a:cubicBezTo>
                            <a:pt x="2" y="54"/>
                            <a:pt x="2" y="54"/>
                            <a:pt x="2" y="54"/>
                          </a:cubicBezTo>
                          <a:cubicBezTo>
                            <a:pt x="2" y="146"/>
                            <a:pt x="2" y="146"/>
                            <a:pt x="2" y="146"/>
                          </a:cubicBezTo>
                          <a:cubicBezTo>
                            <a:pt x="2" y="152"/>
                            <a:pt x="0" y="271"/>
                            <a:pt x="151" y="349"/>
                          </a:cubicBezTo>
                          <a:cubicBezTo>
                            <a:pt x="175" y="362"/>
                            <a:pt x="175" y="362"/>
                            <a:pt x="175" y="362"/>
                          </a:cubicBezTo>
                          <a:cubicBezTo>
                            <a:pt x="200" y="349"/>
                            <a:pt x="200" y="349"/>
                            <a:pt x="200" y="349"/>
                          </a:cubicBezTo>
                          <a:cubicBezTo>
                            <a:pt x="348" y="272"/>
                            <a:pt x="349" y="160"/>
                            <a:pt x="349" y="146"/>
                          </a:cubicBezTo>
                          <a:close/>
                        </a:path>
                      </a:pathLst>
                    </a:custGeom>
                    <a:solidFill>
                      <a:srgbClr val="0072C6"/>
                    </a:solidFill>
                    <a:ln>
                      <a:no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59" name="Freeform 6">
                      <a:extLst>
                        <a:ext uri="{FF2B5EF4-FFF2-40B4-BE49-F238E27FC236}">
                          <a16:creationId xmlns:a16="http://schemas.microsoft.com/office/drawing/2014/main" id="{78061E7B-C970-4239-9C76-D5AC1C89DC65}"/>
                        </a:ext>
                      </a:extLst>
                    </p:cNvPr>
                    <p:cNvSpPr>
                      <a:spLocks/>
                    </p:cNvSpPr>
                    <p:nvPr/>
                  </p:nvSpPr>
                  <p:spPr bwMode="auto">
                    <a:xfrm>
                      <a:off x="6752963" y="4347850"/>
                      <a:ext cx="216760" cy="210837"/>
                    </a:xfrm>
                    <a:custGeom>
                      <a:avLst/>
                      <a:gdLst>
                        <a:gd name="T0" fmla="*/ 57 w 241"/>
                        <a:gd name="T1" fmla="*/ 204 h 236"/>
                        <a:gd name="T2" fmla="*/ 57 w 241"/>
                        <a:gd name="T3" fmla="*/ 120 h 236"/>
                        <a:gd name="T4" fmla="*/ 57 w 241"/>
                        <a:gd name="T5" fmla="*/ 118 h 236"/>
                        <a:gd name="T6" fmla="*/ 120 w 241"/>
                        <a:gd name="T7" fmla="*/ 57 h 236"/>
                        <a:gd name="T8" fmla="*/ 183 w 241"/>
                        <a:gd name="T9" fmla="*/ 120 h 236"/>
                        <a:gd name="T10" fmla="*/ 183 w 241"/>
                        <a:gd name="T11" fmla="*/ 236 h 236"/>
                        <a:gd name="T12" fmla="*/ 241 w 241"/>
                        <a:gd name="T13" fmla="*/ 236 h 236"/>
                        <a:gd name="T14" fmla="*/ 241 w 241"/>
                        <a:gd name="T15" fmla="*/ 113 h 236"/>
                        <a:gd name="T16" fmla="*/ 240 w 241"/>
                        <a:gd name="T17" fmla="*/ 113 h 236"/>
                        <a:gd name="T18" fmla="*/ 120 w 241"/>
                        <a:gd name="T19" fmla="*/ 0 h 236"/>
                        <a:gd name="T20" fmla="*/ 0 w 241"/>
                        <a:gd name="T21" fmla="*/ 120 h 236"/>
                        <a:gd name="T22" fmla="*/ 0 w 241"/>
                        <a:gd name="T23" fmla="*/ 236 h 236"/>
                        <a:gd name="T24" fmla="*/ 57 w 241"/>
                        <a:gd name="T25" fmla="*/ 236 h 236"/>
                        <a:gd name="T26" fmla="*/ 57 w 241"/>
                        <a:gd name="T27"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36">
                          <a:moveTo>
                            <a:pt x="57" y="204"/>
                          </a:moveTo>
                          <a:cubicBezTo>
                            <a:pt x="57" y="120"/>
                            <a:pt x="57" y="120"/>
                            <a:pt x="57" y="120"/>
                          </a:cubicBezTo>
                          <a:cubicBezTo>
                            <a:pt x="57" y="118"/>
                            <a:pt x="57" y="118"/>
                            <a:pt x="57" y="118"/>
                          </a:cubicBezTo>
                          <a:cubicBezTo>
                            <a:pt x="59" y="84"/>
                            <a:pt x="86" y="57"/>
                            <a:pt x="120" y="57"/>
                          </a:cubicBezTo>
                          <a:cubicBezTo>
                            <a:pt x="155" y="57"/>
                            <a:pt x="183" y="85"/>
                            <a:pt x="183" y="120"/>
                          </a:cubicBezTo>
                          <a:cubicBezTo>
                            <a:pt x="183" y="236"/>
                            <a:pt x="183" y="236"/>
                            <a:pt x="183" y="236"/>
                          </a:cubicBezTo>
                          <a:cubicBezTo>
                            <a:pt x="241" y="236"/>
                            <a:pt x="241" y="236"/>
                            <a:pt x="241" y="236"/>
                          </a:cubicBezTo>
                          <a:cubicBezTo>
                            <a:pt x="241" y="113"/>
                            <a:pt x="241" y="113"/>
                            <a:pt x="241" y="113"/>
                          </a:cubicBezTo>
                          <a:cubicBezTo>
                            <a:pt x="240" y="113"/>
                            <a:pt x="240" y="113"/>
                            <a:pt x="240" y="113"/>
                          </a:cubicBezTo>
                          <a:cubicBezTo>
                            <a:pt x="237" y="50"/>
                            <a:pt x="184" y="0"/>
                            <a:pt x="120" y="0"/>
                          </a:cubicBezTo>
                          <a:cubicBezTo>
                            <a:pt x="54" y="0"/>
                            <a:pt x="0" y="54"/>
                            <a:pt x="0" y="120"/>
                          </a:cubicBezTo>
                          <a:cubicBezTo>
                            <a:pt x="0" y="236"/>
                            <a:pt x="0" y="236"/>
                            <a:pt x="0" y="236"/>
                          </a:cubicBezTo>
                          <a:cubicBezTo>
                            <a:pt x="57" y="236"/>
                            <a:pt x="57" y="236"/>
                            <a:pt x="57" y="236"/>
                          </a:cubicBezTo>
                          <a:lnTo>
                            <a:pt x="57" y="204"/>
                          </a:lnTo>
                          <a:close/>
                        </a:path>
                      </a:pathLst>
                    </a:custGeom>
                    <a:solidFill>
                      <a:srgbClr val="0072C6"/>
                    </a:solidFill>
                    <a:ln>
                      <a:no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grpSp>
                <p:nvGrpSpPr>
                  <p:cNvPr id="48" name="Group 47">
                    <a:extLst>
                      <a:ext uri="{FF2B5EF4-FFF2-40B4-BE49-F238E27FC236}">
                        <a16:creationId xmlns:a16="http://schemas.microsoft.com/office/drawing/2014/main" id="{12AB5380-4D05-453C-9313-C5D6D20E2C10}"/>
                      </a:ext>
                    </a:extLst>
                  </p:cNvPr>
                  <p:cNvGrpSpPr/>
                  <p:nvPr/>
                </p:nvGrpSpPr>
                <p:grpSpPr>
                  <a:xfrm>
                    <a:off x="6786128" y="4627386"/>
                    <a:ext cx="149245" cy="181225"/>
                    <a:chOff x="6786128" y="4627386"/>
                    <a:chExt cx="149245" cy="181225"/>
                  </a:xfrm>
                </p:grpSpPr>
                <p:sp>
                  <p:nvSpPr>
                    <p:cNvPr id="49" name="Freeform 7">
                      <a:extLst>
                        <a:ext uri="{FF2B5EF4-FFF2-40B4-BE49-F238E27FC236}">
                          <a16:creationId xmlns:a16="http://schemas.microsoft.com/office/drawing/2014/main" id="{5F61AD0F-7E73-43FB-BB5C-32AE11FDB7A0}"/>
                        </a:ext>
                      </a:extLst>
                    </p:cNvPr>
                    <p:cNvSpPr>
                      <a:spLocks/>
                    </p:cNvSpPr>
                    <p:nvPr/>
                  </p:nvSpPr>
                  <p:spPr bwMode="auto">
                    <a:xfrm>
                      <a:off x="6786128" y="4661736"/>
                      <a:ext cx="142137" cy="116079"/>
                    </a:xfrm>
                    <a:custGeom>
                      <a:avLst/>
                      <a:gdLst>
                        <a:gd name="T0" fmla="*/ 82 w 157"/>
                        <a:gd name="T1" fmla="*/ 12 h 130"/>
                        <a:gd name="T2" fmla="*/ 42 w 157"/>
                        <a:gd name="T3" fmla="*/ 30 h 130"/>
                        <a:gd name="T4" fmla="*/ 32 w 157"/>
                        <a:gd name="T5" fmla="*/ 45 h 130"/>
                        <a:gd name="T6" fmla="*/ 12 w 157"/>
                        <a:gd name="T7" fmla="*/ 66 h 130"/>
                        <a:gd name="T8" fmla="*/ 7 w 157"/>
                        <a:gd name="T9" fmla="*/ 68 h 130"/>
                        <a:gd name="T10" fmla="*/ 1 w 157"/>
                        <a:gd name="T11" fmla="*/ 65 h 130"/>
                        <a:gd name="T12" fmla="*/ 3 w 157"/>
                        <a:gd name="T13" fmla="*/ 58 h 130"/>
                        <a:gd name="T14" fmla="*/ 23 w 157"/>
                        <a:gd name="T15" fmla="*/ 38 h 130"/>
                        <a:gd name="T16" fmla="*/ 36 w 157"/>
                        <a:gd name="T17" fmla="*/ 21 h 130"/>
                        <a:gd name="T18" fmla="*/ 74 w 157"/>
                        <a:gd name="T19" fmla="*/ 2 h 130"/>
                        <a:gd name="T20" fmla="*/ 117 w 157"/>
                        <a:gd name="T21" fmla="*/ 11 h 130"/>
                        <a:gd name="T22" fmla="*/ 146 w 157"/>
                        <a:gd name="T23" fmla="*/ 48 h 130"/>
                        <a:gd name="T24" fmla="*/ 146 w 157"/>
                        <a:gd name="T25" fmla="*/ 61 h 130"/>
                        <a:gd name="T26" fmla="*/ 143 w 157"/>
                        <a:gd name="T27" fmla="*/ 85 h 130"/>
                        <a:gd name="T28" fmla="*/ 142 w 157"/>
                        <a:gd name="T29" fmla="*/ 96 h 130"/>
                        <a:gd name="T30" fmla="*/ 145 w 157"/>
                        <a:gd name="T31" fmla="*/ 108 h 130"/>
                        <a:gd name="T32" fmla="*/ 155 w 157"/>
                        <a:gd name="T33" fmla="*/ 119 h 130"/>
                        <a:gd name="T34" fmla="*/ 157 w 157"/>
                        <a:gd name="T35" fmla="*/ 125 h 130"/>
                        <a:gd name="T36" fmla="*/ 148 w 157"/>
                        <a:gd name="T37" fmla="*/ 128 h 130"/>
                        <a:gd name="T38" fmla="*/ 131 w 157"/>
                        <a:gd name="T39" fmla="*/ 103 h 130"/>
                        <a:gd name="T40" fmla="*/ 131 w 157"/>
                        <a:gd name="T41" fmla="*/ 91 h 130"/>
                        <a:gd name="T42" fmla="*/ 134 w 157"/>
                        <a:gd name="T43" fmla="*/ 67 h 130"/>
                        <a:gd name="T44" fmla="*/ 135 w 157"/>
                        <a:gd name="T45" fmla="*/ 52 h 130"/>
                        <a:gd name="T46" fmla="*/ 128 w 157"/>
                        <a:gd name="T47" fmla="*/ 37 h 130"/>
                        <a:gd name="T48" fmla="*/ 92 w 157"/>
                        <a:gd name="T49" fmla="*/ 13 h 130"/>
                        <a:gd name="T50" fmla="*/ 82 w 157"/>
                        <a:gd name="T51"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30">
                          <a:moveTo>
                            <a:pt x="82" y="12"/>
                          </a:moveTo>
                          <a:cubicBezTo>
                            <a:pt x="66" y="12"/>
                            <a:pt x="53" y="19"/>
                            <a:pt x="42" y="30"/>
                          </a:cubicBezTo>
                          <a:cubicBezTo>
                            <a:pt x="38" y="35"/>
                            <a:pt x="35" y="40"/>
                            <a:pt x="32" y="45"/>
                          </a:cubicBezTo>
                          <a:cubicBezTo>
                            <a:pt x="27" y="53"/>
                            <a:pt x="20" y="60"/>
                            <a:pt x="12" y="66"/>
                          </a:cubicBezTo>
                          <a:cubicBezTo>
                            <a:pt x="11" y="67"/>
                            <a:pt x="9" y="68"/>
                            <a:pt x="7" y="68"/>
                          </a:cubicBezTo>
                          <a:cubicBezTo>
                            <a:pt x="5" y="69"/>
                            <a:pt x="2" y="67"/>
                            <a:pt x="1" y="65"/>
                          </a:cubicBezTo>
                          <a:cubicBezTo>
                            <a:pt x="0" y="63"/>
                            <a:pt x="1" y="60"/>
                            <a:pt x="3" y="58"/>
                          </a:cubicBezTo>
                          <a:cubicBezTo>
                            <a:pt x="11" y="53"/>
                            <a:pt x="18" y="46"/>
                            <a:pt x="23" y="38"/>
                          </a:cubicBezTo>
                          <a:cubicBezTo>
                            <a:pt x="26" y="32"/>
                            <a:pt x="31" y="26"/>
                            <a:pt x="36" y="21"/>
                          </a:cubicBezTo>
                          <a:cubicBezTo>
                            <a:pt x="46" y="10"/>
                            <a:pt x="59" y="3"/>
                            <a:pt x="74" y="2"/>
                          </a:cubicBezTo>
                          <a:cubicBezTo>
                            <a:pt x="89" y="0"/>
                            <a:pt x="104" y="3"/>
                            <a:pt x="117" y="11"/>
                          </a:cubicBezTo>
                          <a:cubicBezTo>
                            <a:pt x="131" y="20"/>
                            <a:pt x="141" y="32"/>
                            <a:pt x="146" y="48"/>
                          </a:cubicBezTo>
                          <a:cubicBezTo>
                            <a:pt x="147" y="52"/>
                            <a:pt x="147" y="57"/>
                            <a:pt x="146" y="61"/>
                          </a:cubicBezTo>
                          <a:cubicBezTo>
                            <a:pt x="145" y="69"/>
                            <a:pt x="144" y="77"/>
                            <a:pt x="143" y="85"/>
                          </a:cubicBezTo>
                          <a:cubicBezTo>
                            <a:pt x="143" y="89"/>
                            <a:pt x="142" y="93"/>
                            <a:pt x="142" y="96"/>
                          </a:cubicBezTo>
                          <a:cubicBezTo>
                            <a:pt x="142" y="101"/>
                            <a:pt x="143" y="105"/>
                            <a:pt x="145" y="108"/>
                          </a:cubicBezTo>
                          <a:cubicBezTo>
                            <a:pt x="148" y="112"/>
                            <a:pt x="151" y="116"/>
                            <a:pt x="155" y="119"/>
                          </a:cubicBezTo>
                          <a:cubicBezTo>
                            <a:pt x="157" y="121"/>
                            <a:pt x="157" y="123"/>
                            <a:pt x="157" y="125"/>
                          </a:cubicBezTo>
                          <a:cubicBezTo>
                            <a:pt x="156" y="129"/>
                            <a:pt x="151" y="130"/>
                            <a:pt x="148" y="128"/>
                          </a:cubicBezTo>
                          <a:cubicBezTo>
                            <a:pt x="140" y="121"/>
                            <a:pt x="133" y="113"/>
                            <a:pt x="131" y="103"/>
                          </a:cubicBezTo>
                          <a:cubicBezTo>
                            <a:pt x="130" y="99"/>
                            <a:pt x="130" y="95"/>
                            <a:pt x="131" y="91"/>
                          </a:cubicBezTo>
                          <a:cubicBezTo>
                            <a:pt x="132" y="83"/>
                            <a:pt x="133" y="75"/>
                            <a:pt x="134" y="67"/>
                          </a:cubicBezTo>
                          <a:cubicBezTo>
                            <a:pt x="135" y="62"/>
                            <a:pt x="136" y="57"/>
                            <a:pt x="135" y="52"/>
                          </a:cubicBezTo>
                          <a:cubicBezTo>
                            <a:pt x="134" y="47"/>
                            <a:pt x="131" y="42"/>
                            <a:pt x="128" y="37"/>
                          </a:cubicBezTo>
                          <a:cubicBezTo>
                            <a:pt x="120" y="24"/>
                            <a:pt x="108" y="16"/>
                            <a:pt x="92" y="13"/>
                          </a:cubicBezTo>
                          <a:cubicBezTo>
                            <a:pt x="88" y="13"/>
                            <a:pt x="85" y="13"/>
                            <a:pt x="82"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50" name="Freeform 8">
                      <a:extLst>
                        <a:ext uri="{FF2B5EF4-FFF2-40B4-BE49-F238E27FC236}">
                          <a16:creationId xmlns:a16="http://schemas.microsoft.com/office/drawing/2014/main" id="{4F20BBE8-E5DB-4672-B9EF-B6F025D4FE75}"/>
                        </a:ext>
                      </a:extLst>
                    </p:cNvPr>
                    <p:cNvSpPr>
                      <a:spLocks/>
                    </p:cNvSpPr>
                    <p:nvPr/>
                  </p:nvSpPr>
                  <p:spPr bwMode="auto">
                    <a:xfrm>
                      <a:off x="6786128" y="4697270"/>
                      <a:ext cx="99496" cy="104234"/>
                    </a:xfrm>
                    <a:custGeom>
                      <a:avLst/>
                      <a:gdLst>
                        <a:gd name="T0" fmla="*/ 83 w 111"/>
                        <a:gd name="T1" fmla="*/ 0 h 116"/>
                        <a:gd name="T2" fmla="*/ 107 w 111"/>
                        <a:gd name="T3" fmla="*/ 17 h 116"/>
                        <a:gd name="T4" fmla="*/ 106 w 111"/>
                        <a:gd name="T5" fmla="*/ 44 h 116"/>
                        <a:gd name="T6" fmla="*/ 90 w 111"/>
                        <a:gd name="T7" fmla="*/ 67 h 116"/>
                        <a:gd name="T8" fmla="*/ 54 w 111"/>
                        <a:gd name="T9" fmla="*/ 100 h 116"/>
                        <a:gd name="T10" fmla="*/ 37 w 111"/>
                        <a:gd name="T11" fmla="*/ 113 h 116"/>
                        <a:gd name="T12" fmla="*/ 28 w 111"/>
                        <a:gd name="T13" fmla="*/ 110 h 116"/>
                        <a:gd name="T14" fmla="*/ 30 w 111"/>
                        <a:gd name="T15" fmla="*/ 104 h 116"/>
                        <a:gd name="T16" fmla="*/ 48 w 111"/>
                        <a:gd name="T17" fmla="*/ 91 h 116"/>
                        <a:gd name="T18" fmla="*/ 82 w 111"/>
                        <a:gd name="T19" fmla="*/ 59 h 116"/>
                        <a:gd name="T20" fmla="*/ 96 w 111"/>
                        <a:gd name="T21" fmla="*/ 39 h 116"/>
                        <a:gd name="T22" fmla="*/ 98 w 111"/>
                        <a:gd name="T23" fmla="*/ 27 h 116"/>
                        <a:gd name="T24" fmla="*/ 95 w 111"/>
                        <a:gd name="T25" fmla="*/ 18 h 116"/>
                        <a:gd name="T26" fmla="*/ 76 w 111"/>
                        <a:gd name="T27" fmla="*/ 13 h 116"/>
                        <a:gd name="T28" fmla="*/ 67 w 111"/>
                        <a:gd name="T29" fmla="*/ 23 h 116"/>
                        <a:gd name="T30" fmla="*/ 56 w 111"/>
                        <a:gd name="T31" fmla="*/ 41 h 116"/>
                        <a:gd name="T32" fmla="*/ 33 w 111"/>
                        <a:gd name="T33" fmla="*/ 63 h 116"/>
                        <a:gd name="T34" fmla="*/ 10 w 111"/>
                        <a:gd name="T35" fmla="*/ 79 h 116"/>
                        <a:gd name="T36" fmla="*/ 2 w 111"/>
                        <a:gd name="T37" fmla="*/ 78 h 116"/>
                        <a:gd name="T38" fmla="*/ 4 w 111"/>
                        <a:gd name="T39" fmla="*/ 70 h 116"/>
                        <a:gd name="T40" fmla="*/ 26 w 111"/>
                        <a:gd name="T41" fmla="*/ 55 h 116"/>
                        <a:gd name="T42" fmla="*/ 56 w 111"/>
                        <a:gd name="T43" fmla="*/ 19 h 116"/>
                        <a:gd name="T44" fmla="*/ 73 w 111"/>
                        <a:gd name="T45" fmla="*/ 2 h 116"/>
                        <a:gd name="T46" fmla="*/ 83 w 111"/>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16">
                          <a:moveTo>
                            <a:pt x="83" y="0"/>
                          </a:moveTo>
                          <a:cubicBezTo>
                            <a:pt x="93" y="0"/>
                            <a:pt x="102" y="7"/>
                            <a:pt x="107" y="17"/>
                          </a:cubicBezTo>
                          <a:cubicBezTo>
                            <a:pt x="111" y="26"/>
                            <a:pt x="110" y="35"/>
                            <a:pt x="106" y="44"/>
                          </a:cubicBezTo>
                          <a:cubicBezTo>
                            <a:pt x="102" y="52"/>
                            <a:pt x="96" y="60"/>
                            <a:pt x="90" y="67"/>
                          </a:cubicBezTo>
                          <a:cubicBezTo>
                            <a:pt x="79" y="79"/>
                            <a:pt x="67" y="90"/>
                            <a:pt x="54" y="100"/>
                          </a:cubicBezTo>
                          <a:cubicBezTo>
                            <a:pt x="48" y="105"/>
                            <a:pt x="43" y="109"/>
                            <a:pt x="37" y="113"/>
                          </a:cubicBezTo>
                          <a:cubicBezTo>
                            <a:pt x="33" y="116"/>
                            <a:pt x="29" y="114"/>
                            <a:pt x="28" y="110"/>
                          </a:cubicBezTo>
                          <a:cubicBezTo>
                            <a:pt x="27" y="108"/>
                            <a:pt x="28" y="106"/>
                            <a:pt x="30" y="104"/>
                          </a:cubicBezTo>
                          <a:cubicBezTo>
                            <a:pt x="36" y="100"/>
                            <a:pt x="42" y="96"/>
                            <a:pt x="48" y="91"/>
                          </a:cubicBezTo>
                          <a:cubicBezTo>
                            <a:pt x="60" y="81"/>
                            <a:pt x="72" y="71"/>
                            <a:pt x="82" y="59"/>
                          </a:cubicBezTo>
                          <a:cubicBezTo>
                            <a:pt x="88" y="53"/>
                            <a:pt x="93" y="46"/>
                            <a:pt x="96" y="39"/>
                          </a:cubicBezTo>
                          <a:cubicBezTo>
                            <a:pt x="98" y="35"/>
                            <a:pt x="99" y="31"/>
                            <a:pt x="98" y="27"/>
                          </a:cubicBezTo>
                          <a:cubicBezTo>
                            <a:pt x="98" y="24"/>
                            <a:pt x="97" y="21"/>
                            <a:pt x="95" y="18"/>
                          </a:cubicBezTo>
                          <a:cubicBezTo>
                            <a:pt x="91" y="12"/>
                            <a:pt x="83" y="10"/>
                            <a:pt x="76" y="13"/>
                          </a:cubicBezTo>
                          <a:cubicBezTo>
                            <a:pt x="71" y="15"/>
                            <a:pt x="69" y="19"/>
                            <a:pt x="67" y="23"/>
                          </a:cubicBezTo>
                          <a:cubicBezTo>
                            <a:pt x="64" y="29"/>
                            <a:pt x="60" y="35"/>
                            <a:pt x="56" y="41"/>
                          </a:cubicBezTo>
                          <a:cubicBezTo>
                            <a:pt x="50" y="50"/>
                            <a:pt x="42" y="57"/>
                            <a:pt x="33" y="63"/>
                          </a:cubicBezTo>
                          <a:cubicBezTo>
                            <a:pt x="26" y="69"/>
                            <a:pt x="18" y="74"/>
                            <a:pt x="10" y="79"/>
                          </a:cubicBezTo>
                          <a:cubicBezTo>
                            <a:pt x="8" y="81"/>
                            <a:pt x="4" y="81"/>
                            <a:pt x="2" y="78"/>
                          </a:cubicBezTo>
                          <a:cubicBezTo>
                            <a:pt x="0" y="76"/>
                            <a:pt x="1" y="72"/>
                            <a:pt x="4" y="70"/>
                          </a:cubicBezTo>
                          <a:cubicBezTo>
                            <a:pt x="11" y="65"/>
                            <a:pt x="18" y="60"/>
                            <a:pt x="26" y="55"/>
                          </a:cubicBezTo>
                          <a:cubicBezTo>
                            <a:pt x="39" y="46"/>
                            <a:pt x="49" y="33"/>
                            <a:pt x="56" y="19"/>
                          </a:cubicBezTo>
                          <a:cubicBezTo>
                            <a:pt x="59" y="11"/>
                            <a:pt x="65" y="6"/>
                            <a:pt x="73" y="2"/>
                          </a:cubicBezTo>
                          <a:cubicBezTo>
                            <a:pt x="76" y="1"/>
                            <a:pt x="79" y="0"/>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51" name="Freeform 9">
                      <a:extLst>
                        <a:ext uri="{FF2B5EF4-FFF2-40B4-BE49-F238E27FC236}">
                          <a16:creationId xmlns:a16="http://schemas.microsoft.com/office/drawing/2014/main" id="{575CE7C3-3DD0-466E-A8D0-42D1FEF33089}"/>
                        </a:ext>
                      </a:extLst>
                    </p:cNvPr>
                    <p:cNvSpPr>
                      <a:spLocks/>
                    </p:cNvSpPr>
                    <p:nvPr/>
                  </p:nvSpPr>
                  <p:spPr bwMode="auto">
                    <a:xfrm>
                      <a:off x="6786128" y="4679503"/>
                      <a:ext cx="132662" cy="111341"/>
                    </a:xfrm>
                    <a:custGeom>
                      <a:avLst/>
                      <a:gdLst>
                        <a:gd name="T0" fmla="*/ 127 w 147"/>
                        <a:gd name="T1" fmla="*/ 44 h 124"/>
                        <a:gd name="T2" fmla="*/ 124 w 147"/>
                        <a:gd name="T3" fmla="*/ 63 h 124"/>
                        <a:gd name="T4" fmla="*/ 122 w 147"/>
                        <a:gd name="T5" fmla="*/ 82 h 124"/>
                        <a:gd name="T6" fmla="*/ 127 w 147"/>
                        <a:gd name="T7" fmla="*/ 101 h 124"/>
                        <a:gd name="T8" fmla="*/ 139 w 147"/>
                        <a:gd name="T9" fmla="*/ 112 h 124"/>
                        <a:gd name="T10" fmla="*/ 142 w 147"/>
                        <a:gd name="T11" fmla="*/ 113 h 124"/>
                        <a:gd name="T12" fmla="*/ 145 w 147"/>
                        <a:gd name="T13" fmla="*/ 120 h 124"/>
                        <a:gd name="T14" fmla="*/ 138 w 147"/>
                        <a:gd name="T15" fmla="*/ 123 h 124"/>
                        <a:gd name="T16" fmla="*/ 114 w 147"/>
                        <a:gd name="T17" fmla="*/ 100 h 124"/>
                        <a:gd name="T18" fmla="*/ 111 w 147"/>
                        <a:gd name="T19" fmla="*/ 78 h 124"/>
                        <a:gd name="T20" fmla="*/ 113 w 147"/>
                        <a:gd name="T21" fmla="*/ 62 h 124"/>
                        <a:gd name="T22" fmla="*/ 116 w 147"/>
                        <a:gd name="T23" fmla="*/ 45 h 124"/>
                        <a:gd name="T24" fmla="*/ 101 w 147"/>
                        <a:gd name="T25" fmla="*/ 18 h 124"/>
                        <a:gd name="T26" fmla="*/ 58 w 147"/>
                        <a:gd name="T27" fmla="*/ 21 h 124"/>
                        <a:gd name="T28" fmla="*/ 46 w 147"/>
                        <a:gd name="T29" fmla="*/ 38 h 124"/>
                        <a:gd name="T30" fmla="*/ 28 w 147"/>
                        <a:gd name="T31" fmla="*/ 61 h 124"/>
                        <a:gd name="T32" fmla="*/ 9 w 147"/>
                        <a:gd name="T33" fmla="*/ 75 h 124"/>
                        <a:gd name="T34" fmla="*/ 3 w 147"/>
                        <a:gd name="T35" fmla="*/ 75 h 124"/>
                        <a:gd name="T36" fmla="*/ 0 w 147"/>
                        <a:gd name="T37" fmla="*/ 70 h 124"/>
                        <a:gd name="T38" fmla="*/ 3 w 147"/>
                        <a:gd name="T39" fmla="*/ 65 h 124"/>
                        <a:gd name="T40" fmla="*/ 23 w 147"/>
                        <a:gd name="T41" fmla="*/ 50 h 124"/>
                        <a:gd name="T42" fmla="*/ 35 w 147"/>
                        <a:gd name="T43" fmla="*/ 34 h 124"/>
                        <a:gd name="T44" fmla="*/ 54 w 147"/>
                        <a:gd name="T45" fmla="*/ 10 h 124"/>
                        <a:gd name="T46" fmla="*/ 86 w 147"/>
                        <a:gd name="T47" fmla="*/ 1 h 124"/>
                        <a:gd name="T48" fmla="*/ 126 w 147"/>
                        <a:gd name="T49" fmla="*/ 33 h 124"/>
                        <a:gd name="T50" fmla="*/ 127 w 147"/>
                        <a:gd name="T51" fmla="*/ 44 h 124"/>
                        <a:gd name="T52" fmla="*/ 127 w 147"/>
                        <a:gd name="T53" fmla="*/ 4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24">
                          <a:moveTo>
                            <a:pt x="127" y="44"/>
                          </a:moveTo>
                          <a:cubicBezTo>
                            <a:pt x="127" y="50"/>
                            <a:pt x="126" y="57"/>
                            <a:pt x="124" y="63"/>
                          </a:cubicBezTo>
                          <a:cubicBezTo>
                            <a:pt x="123" y="69"/>
                            <a:pt x="122" y="76"/>
                            <a:pt x="122" y="82"/>
                          </a:cubicBezTo>
                          <a:cubicBezTo>
                            <a:pt x="122" y="89"/>
                            <a:pt x="124" y="95"/>
                            <a:pt x="127" y="101"/>
                          </a:cubicBezTo>
                          <a:cubicBezTo>
                            <a:pt x="129" y="106"/>
                            <a:pt x="133" y="110"/>
                            <a:pt x="139" y="112"/>
                          </a:cubicBezTo>
                          <a:cubicBezTo>
                            <a:pt x="140" y="112"/>
                            <a:pt x="141" y="112"/>
                            <a:pt x="142" y="113"/>
                          </a:cubicBezTo>
                          <a:cubicBezTo>
                            <a:pt x="145" y="114"/>
                            <a:pt x="147" y="117"/>
                            <a:pt x="145" y="120"/>
                          </a:cubicBezTo>
                          <a:cubicBezTo>
                            <a:pt x="144" y="123"/>
                            <a:pt x="141" y="124"/>
                            <a:pt x="138" y="123"/>
                          </a:cubicBezTo>
                          <a:cubicBezTo>
                            <a:pt x="126" y="119"/>
                            <a:pt x="118" y="112"/>
                            <a:pt x="114" y="100"/>
                          </a:cubicBezTo>
                          <a:cubicBezTo>
                            <a:pt x="111" y="93"/>
                            <a:pt x="110" y="85"/>
                            <a:pt x="111" y="78"/>
                          </a:cubicBezTo>
                          <a:cubicBezTo>
                            <a:pt x="111" y="72"/>
                            <a:pt x="112" y="67"/>
                            <a:pt x="113" y="62"/>
                          </a:cubicBezTo>
                          <a:cubicBezTo>
                            <a:pt x="114" y="56"/>
                            <a:pt x="115" y="50"/>
                            <a:pt x="116" y="45"/>
                          </a:cubicBezTo>
                          <a:cubicBezTo>
                            <a:pt x="116" y="33"/>
                            <a:pt x="111" y="24"/>
                            <a:pt x="101" y="18"/>
                          </a:cubicBezTo>
                          <a:cubicBezTo>
                            <a:pt x="87" y="8"/>
                            <a:pt x="70" y="10"/>
                            <a:pt x="58" y="21"/>
                          </a:cubicBezTo>
                          <a:cubicBezTo>
                            <a:pt x="53" y="26"/>
                            <a:pt x="48" y="31"/>
                            <a:pt x="46" y="38"/>
                          </a:cubicBezTo>
                          <a:cubicBezTo>
                            <a:pt x="42" y="47"/>
                            <a:pt x="36" y="54"/>
                            <a:pt x="28" y="61"/>
                          </a:cubicBezTo>
                          <a:cubicBezTo>
                            <a:pt x="22" y="66"/>
                            <a:pt x="16" y="71"/>
                            <a:pt x="9" y="75"/>
                          </a:cubicBezTo>
                          <a:cubicBezTo>
                            <a:pt x="7" y="76"/>
                            <a:pt x="5" y="76"/>
                            <a:pt x="3" y="75"/>
                          </a:cubicBezTo>
                          <a:cubicBezTo>
                            <a:pt x="1" y="74"/>
                            <a:pt x="0" y="72"/>
                            <a:pt x="0" y="70"/>
                          </a:cubicBezTo>
                          <a:cubicBezTo>
                            <a:pt x="0" y="68"/>
                            <a:pt x="1" y="66"/>
                            <a:pt x="3" y="65"/>
                          </a:cubicBezTo>
                          <a:cubicBezTo>
                            <a:pt x="10" y="61"/>
                            <a:pt x="17" y="56"/>
                            <a:pt x="23" y="50"/>
                          </a:cubicBezTo>
                          <a:cubicBezTo>
                            <a:pt x="28" y="45"/>
                            <a:pt x="32" y="40"/>
                            <a:pt x="35" y="34"/>
                          </a:cubicBezTo>
                          <a:cubicBezTo>
                            <a:pt x="39" y="24"/>
                            <a:pt x="45" y="16"/>
                            <a:pt x="54" y="10"/>
                          </a:cubicBezTo>
                          <a:cubicBezTo>
                            <a:pt x="63" y="3"/>
                            <a:pt x="74" y="0"/>
                            <a:pt x="86" y="1"/>
                          </a:cubicBezTo>
                          <a:cubicBezTo>
                            <a:pt x="105" y="2"/>
                            <a:pt x="122" y="17"/>
                            <a:pt x="126" y="33"/>
                          </a:cubicBezTo>
                          <a:cubicBezTo>
                            <a:pt x="127" y="37"/>
                            <a:pt x="127" y="40"/>
                            <a:pt x="127" y="44"/>
                          </a:cubicBezTo>
                          <a:cubicBezTo>
                            <a:pt x="127" y="44"/>
                            <a:pt x="127" y="44"/>
                            <a:pt x="12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52" name="Freeform 10">
                      <a:extLst>
                        <a:ext uri="{FF2B5EF4-FFF2-40B4-BE49-F238E27FC236}">
                          <a16:creationId xmlns:a16="http://schemas.microsoft.com/office/drawing/2014/main" id="{0870B68A-73D2-4451-9320-AE44591E666B}"/>
                        </a:ext>
                      </a:extLst>
                    </p:cNvPr>
                    <p:cNvSpPr>
                      <a:spLocks/>
                    </p:cNvSpPr>
                    <p:nvPr/>
                  </p:nvSpPr>
                  <p:spPr bwMode="auto">
                    <a:xfrm>
                      <a:off x="6788497" y="4646338"/>
                      <a:ext cx="139768" cy="50932"/>
                    </a:xfrm>
                    <a:custGeom>
                      <a:avLst/>
                      <a:gdLst>
                        <a:gd name="T0" fmla="*/ 155 w 155"/>
                        <a:gd name="T1" fmla="*/ 42 h 58"/>
                        <a:gd name="T2" fmla="*/ 151 w 155"/>
                        <a:gd name="T3" fmla="*/ 47 h 58"/>
                        <a:gd name="T4" fmla="*/ 145 w 155"/>
                        <a:gd name="T5" fmla="*/ 45 h 58"/>
                        <a:gd name="T6" fmla="*/ 133 w 155"/>
                        <a:gd name="T7" fmla="*/ 33 h 58"/>
                        <a:gd name="T8" fmla="*/ 97 w 155"/>
                        <a:gd name="T9" fmla="*/ 13 h 58"/>
                        <a:gd name="T10" fmla="*/ 72 w 155"/>
                        <a:gd name="T11" fmla="*/ 12 h 58"/>
                        <a:gd name="T12" fmla="*/ 46 w 155"/>
                        <a:gd name="T13" fmla="*/ 19 h 58"/>
                        <a:gd name="T14" fmla="*/ 25 w 155"/>
                        <a:gd name="T15" fmla="*/ 36 h 58"/>
                        <a:gd name="T16" fmla="*/ 11 w 155"/>
                        <a:gd name="T17" fmla="*/ 54 h 58"/>
                        <a:gd name="T18" fmla="*/ 3 w 155"/>
                        <a:gd name="T19" fmla="*/ 56 h 58"/>
                        <a:gd name="T20" fmla="*/ 2 w 155"/>
                        <a:gd name="T21" fmla="*/ 49 h 58"/>
                        <a:gd name="T22" fmla="*/ 26 w 155"/>
                        <a:gd name="T23" fmla="*/ 19 h 58"/>
                        <a:gd name="T24" fmla="*/ 63 w 155"/>
                        <a:gd name="T25" fmla="*/ 2 h 58"/>
                        <a:gd name="T26" fmla="*/ 91 w 155"/>
                        <a:gd name="T27" fmla="*/ 1 h 58"/>
                        <a:gd name="T28" fmla="*/ 126 w 155"/>
                        <a:gd name="T29" fmla="*/ 13 h 58"/>
                        <a:gd name="T30" fmla="*/ 153 w 155"/>
                        <a:gd name="T31" fmla="*/ 38 h 58"/>
                        <a:gd name="T32" fmla="*/ 155 w 155"/>
                        <a:gd name="T33" fmla="*/ 42 h 58"/>
                        <a:gd name="T34" fmla="*/ 155 w 155"/>
                        <a:gd name="T3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58">
                          <a:moveTo>
                            <a:pt x="155" y="42"/>
                          </a:moveTo>
                          <a:cubicBezTo>
                            <a:pt x="155" y="44"/>
                            <a:pt x="153" y="46"/>
                            <a:pt x="151" y="47"/>
                          </a:cubicBezTo>
                          <a:cubicBezTo>
                            <a:pt x="149" y="48"/>
                            <a:pt x="146" y="47"/>
                            <a:pt x="145" y="45"/>
                          </a:cubicBezTo>
                          <a:cubicBezTo>
                            <a:pt x="141" y="40"/>
                            <a:pt x="137" y="36"/>
                            <a:pt x="133" y="33"/>
                          </a:cubicBezTo>
                          <a:cubicBezTo>
                            <a:pt x="123" y="23"/>
                            <a:pt x="111" y="16"/>
                            <a:pt x="97" y="13"/>
                          </a:cubicBezTo>
                          <a:cubicBezTo>
                            <a:pt x="89" y="11"/>
                            <a:pt x="80" y="11"/>
                            <a:pt x="72" y="12"/>
                          </a:cubicBezTo>
                          <a:cubicBezTo>
                            <a:pt x="63" y="12"/>
                            <a:pt x="54" y="15"/>
                            <a:pt x="46" y="19"/>
                          </a:cubicBezTo>
                          <a:cubicBezTo>
                            <a:pt x="38" y="23"/>
                            <a:pt x="31" y="29"/>
                            <a:pt x="25" y="36"/>
                          </a:cubicBezTo>
                          <a:cubicBezTo>
                            <a:pt x="20" y="42"/>
                            <a:pt x="15" y="48"/>
                            <a:pt x="11" y="54"/>
                          </a:cubicBezTo>
                          <a:cubicBezTo>
                            <a:pt x="10" y="57"/>
                            <a:pt x="6" y="58"/>
                            <a:pt x="3" y="56"/>
                          </a:cubicBezTo>
                          <a:cubicBezTo>
                            <a:pt x="1" y="55"/>
                            <a:pt x="0" y="51"/>
                            <a:pt x="2" y="49"/>
                          </a:cubicBezTo>
                          <a:cubicBezTo>
                            <a:pt x="8" y="38"/>
                            <a:pt x="16" y="28"/>
                            <a:pt x="26" y="19"/>
                          </a:cubicBezTo>
                          <a:cubicBezTo>
                            <a:pt x="37" y="10"/>
                            <a:pt x="49" y="4"/>
                            <a:pt x="63" y="2"/>
                          </a:cubicBezTo>
                          <a:cubicBezTo>
                            <a:pt x="72" y="0"/>
                            <a:pt x="82" y="0"/>
                            <a:pt x="91" y="1"/>
                          </a:cubicBezTo>
                          <a:cubicBezTo>
                            <a:pt x="104" y="2"/>
                            <a:pt x="115" y="7"/>
                            <a:pt x="126" y="13"/>
                          </a:cubicBezTo>
                          <a:cubicBezTo>
                            <a:pt x="137" y="20"/>
                            <a:pt x="146" y="28"/>
                            <a:pt x="153" y="38"/>
                          </a:cubicBezTo>
                          <a:cubicBezTo>
                            <a:pt x="154" y="39"/>
                            <a:pt x="155" y="40"/>
                            <a:pt x="155" y="42"/>
                          </a:cubicBezTo>
                          <a:cubicBezTo>
                            <a:pt x="155" y="42"/>
                            <a:pt x="155" y="42"/>
                            <a:pt x="155"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53" name="Freeform 11">
                      <a:extLst>
                        <a:ext uri="{FF2B5EF4-FFF2-40B4-BE49-F238E27FC236}">
                          <a16:creationId xmlns:a16="http://schemas.microsoft.com/office/drawing/2014/main" id="{AD415B12-DA9E-4753-9AED-893C2F374604}"/>
                        </a:ext>
                      </a:extLst>
                    </p:cNvPr>
                    <p:cNvSpPr>
                      <a:spLocks/>
                    </p:cNvSpPr>
                    <p:nvPr/>
                  </p:nvSpPr>
                  <p:spPr bwMode="auto">
                    <a:xfrm>
                      <a:off x="6794420" y="4627386"/>
                      <a:ext cx="126740" cy="36718"/>
                    </a:xfrm>
                    <a:custGeom>
                      <a:avLst/>
                      <a:gdLst>
                        <a:gd name="T0" fmla="*/ 141 w 141"/>
                        <a:gd name="T1" fmla="*/ 28 h 40"/>
                        <a:gd name="T2" fmla="*/ 138 w 141"/>
                        <a:gd name="T3" fmla="*/ 33 h 40"/>
                        <a:gd name="T4" fmla="*/ 132 w 141"/>
                        <a:gd name="T5" fmla="*/ 32 h 40"/>
                        <a:gd name="T6" fmla="*/ 127 w 141"/>
                        <a:gd name="T7" fmla="*/ 29 h 40"/>
                        <a:gd name="T8" fmla="*/ 84 w 141"/>
                        <a:gd name="T9" fmla="*/ 13 h 40"/>
                        <a:gd name="T10" fmla="*/ 42 w 141"/>
                        <a:gd name="T11" fmla="*/ 17 h 40"/>
                        <a:gd name="T12" fmla="*/ 15 w 141"/>
                        <a:gd name="T13" fmla="*/ 33 h 40"/>
                        <a:gd name="T14" fmla="*/ 11 w 141"/>
                        <a:gd name="T15" fmla="*/ 37 h 40"/>
                        <a:gd name="T16" fmla="*/ 3 w 141"/>
                        <a:gd name="T17" fmla="*/ 38 h 40"/>
                        <a:gd name="T18" fmla="*/ 3 w 141"/>
                        <a:gd name="T19" fmla="*/ 30 h 40"/>
                        <a:gd name="T20" fmla="*/ 18 w 141"/>
                        <a:gd name="T21" fmla="*/ 17 h 40"/>
                        <a:gd name="T22" fmla="*/ 58 w 141"/>
                        <a:gd name="T23" fmla="*/ 2 h 40"/>
                        <a:gd name="T24" fmla="*/ 116 w 141"/>
                        <a:gd name="T25" fmla="*/ 10 h 40"/>
                        <a:gd name="T26" fmla="*/ 138 w 141"/>
                        <a:gd name="T27" fmla="*/ 23 h 40"/>
                        <a:gd name="T28" fmla="*/ 141 w 141"/>
                        <a:gd name="T29"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40">
                          <a:moveTo>
                            <a:pt x="141" y="28"/>
                          </a:moveTo>
                          <a:cubicBezTo>
                            <a:pt x="141" y="30"/>
                            <a:pt x="140" y="32"/>
                            <a:pt x="138" y="33"/>
                          </a:cubicBezTo>
                          <a:cubicBezTo>
                            <a:pt x="136" y="34"/>
                            <a:pt x="133" y="34"/>
                            <a:pt x="132" y="32"/>
                          </a:cubicBezTo>
                          <a:cubicBezTo>
                            <a:pt x="130" y="31"/>
                            <a:pt x="128" y="30"/>
                            <a:pt x="127" y="29"/>
                          </a:cubicBezTo>
                          <a:cubicBezTo>
                            <a:pt x="114" y="20"/>
                            <a:pt x="99" y="14"/>
                            <a:pt x="84" y="13"/>
                          </a:cubicBezTo>
                          <a:cubicBezTo>
                            <a:pt x="69" y="11"/>
                            <a:pt x="56" y="12"/>
                            <a:pt x="42" y="17"/>
                          </a:cubicBezTo>
                          <a:cubicBezTo>
                            <a:pt x="32" y="21"/>
                            <a:pt x="23" y="26"/>
                            <a:pt x="15" y="33"/>
                          </a:cubicBezTo>
                          <a:cubicBezTo>
                            <a:pt x="14" y="34"/>
                            <a:pt x="13" y="36"/>
                            <a:pt x="11" y="37"/>
                          </a:cubicBezTo>
                          <a:cubicBezTo>
                            <a:pt x="9" y="40"/>
                            <a:pt x="6" y="40"/>
                            <a:pt x="3" y="38"/>
                          </a:cubicBezTo>
                          <a:cubicBezTo>
                            <a:pt x="1" y="36"/>
                            <a:pt x="0" y="33"/>
                            <a:pt x="3" y="30"/>
                          </a:cubicBezTo>
                          <a:cubicBezTo>
                            <a:pt x="7" y="25"/>
                            <a:pt x="12" y="21"/>
                            <a:pt x="18" y="17"/>
                          </a:cubicBezTo>
                          <a:cubicBezTo>
                            <a:pt x="30" y="9"/>
                            <a:pt x="43" y="4"/>
                            <a:pt x="58" y="2"/>
                          </a:cubicBezTo>
                          <a:cubicBezTo>
                            <a:pt x="78" y="0"/>
                            <a:pt x="97" y="2"/>
                            <a:pt x="116" y="10"/>
                          </a:cubicBezTo>
                          <a:cubicBezTo>
                            <a:pt x="124" y="13"/>
                            <a:pt x="131" y="18"/>
                            <a:pt x="138" y="23"/>
                          </a:cubicBezTo>
                          <a:cubicBezTo>
                            <a:pt x="140" y="25"/>
                            <a:pt x="141" y="26"/>
                            <a:pt x="14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54" name="Freeform 12">
                      <a:extLst>
                        <a:ext uri="{FF2B5EF4-FFF2-40B4-BE49-F238E27FC236}">
                          <a16:creationId xmlns:a16="http://schemas.microsoft.com/office/drawing/2014/main" id="{4491BBB5-2410-4097-BFBD-CACB9672B91A}"/>
                        </a:ext>
                      </a:extLst>
                    </p:cNvPr>
                    <p:cNvSpPr>
                      <a:spLocks/>
                    </p:cNvSpPr>
                    <p:nvPr/>
                  </p:nvSpPr>
                  <p:spPr bwMode="auto">
                    <a:xfrm>
                      <a:off x="6795604" y="4717407"/>
                      <a:ext cx="69885" cy="72253"/>
                    </a:xfrm>
                    <a:custGeom>
                      <a:avLst/>
                      <a:gdLst>
                        <a:gd name="T0" fmla="*/ 78 w 78"/>
                        <a:gd name="T1" fmla="*/ 6 h 81"/>
                        <a:gd name="T2" fmla="*/ 77 w 78"/>
                        <a:gd name="T3" fmla="*/ 9 h 81"/>
                        <a:gd name="T4" fmla="*/ 63 w 78"/>
                        <a:gd name="T5" fmla="*/ 30 h 81"/>
                        <a:gd name="T6" fmla="*/ 23 w 78"/>
                        <a:gd name="T7" fmla="*/ 68 h 81"/>
                        <a:gd name="T8" fmla="*/ 9 w 78"/>
                        <a:gd name="T9" fmla="*/ 78 h 81"/>
                        <a:gd name="T10" fmla="*/ 0 w 78"/>
                        <a:gd name="T11" fmla="*/ 74 h 81"/>
                        <a:gd name="T12" fmla="*/ 3 w 78"/>
                        <a:gd name="T13" fmla="*/ 69 h 81"/>
                        <a:gd name="T14" fmla="*/ 21 w 78"/>
                        <a:gd name="T15" fmla="*/ 56 h 81"/>
                        <a:gd name="T16" fmla="*/ 56 w 78"/>
                        <a:gd name="T17" fmla="*/ 21 h 81"/>
                        <a:gd name="T18" fmla="*/ 67 w 78"/>
                        <a:gd name="T19" fmla="*/ 4 h 81"/>
                        <a:gd name="T20" fmla="*/ 73 w 78"/>
                        <a:gd name="T21" fmla="*/ 1 h 81"/>
                        <a:gd name="T22" fmla="*/ 78 w 78"/>
                        <a:gd name="T2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81">
                          <a:moveTo>
                            <a:pt x="78" y="6"/>
                          </a:moveTo>
                          <a:cubicBezTo>
                            <a:pt x="77" y="7"/>
                            <a:pt x="77" y="8"/>
                            <a:pt x="77" y="9"/>
                          </a:cubicBezTo>
                          <a:cubicBezTo>
                            <a:pt x="73" y="16"/>
                            <a:pt x="69" y="23"/>
                            <a:pt x="63" y="30"/>
                          </a:cubicBezTo>
                          <a:cubicBezTo>
                            <a:pt x="52" y="44"/>
                            <a:pt x="38" y="57"/>
                            <a:pt x="23" y="68"/>
                          </a:cubicBezTo>
                          <a:cubicBezTo>
                            <a:pt x="19" y="71"/>
                            <a:pt x="14" y="75"/>
                            <a:pt x="9" y="78"/>
                          </a:cubicBezTo>
                          <a:cubicBezTo>
                            <a:pt x="6" y="81"/>
                            <a:pt x="1" y="78"/>
                            <a:pt x="0" y="74"/>
                          </a:cubicBezTo>
                          <a:cubicBezTo>
                            <a:pt x="0" y="72"/>
                            <a:pt x="1" y="70"/>
                            <a:pt x="3" y="69"/>
                          </a:cubicBezTo>
                          <a:cubicBezTo>
                            <a:pt x="9" y="64"/>
                            <a:pt x="15" y="60"/>
                            <a:pt x="21" y="56"/>
                          </a:cubicBezTo>
                          <a:cubicBezTo>
                            <a:pt x="34" y="45"/>
                            <a:pt x="46" y="34"/>
                            <a:pt x="56" y="21"/>
                          </a:cubicBezTo>
                          <a:cubicBezTo>
                            <a:pt x="60" y="15"/>
                            <a:pt x="64" y="10"/>
                            <a:pt x="67" y="4"/>
                          </a:cubicBezTo>
                          <a:cubicBezTo>
                            <a:pt x="68" y="1"/>
                            <a:pt x="70" y="0"/>
                            <a:pt x="73" y="1"/>
                          </a:cubicBezTo>
                          <a:cubicBezTo>
                            <a:pt x="76" y="1"/>
                            <a:pt x="77" y="3"/>
                            <a:pt x="7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55" name="Freeform 13">
                      <a:extLst>
                        <a:ext uri="{FF2B5EF4-FFF2-40B4-BE49-F238E27FC236}">
                          <a16:creationId xmlns:a16="http://schemas.microsoft.com/office/drawing/2014/main" id="{63F4706F-8857-49DB-94E5-15AAF877C9CE}"/>
                        </a:ext>
                      </a:extLst>
                    </p:cNvPr>
                    <p:cNvSpPr>
                      <a:spLocks/>
                    </p:cNvSpPr>
                    <p:nvPr/>
                  </p:nvSpPr>
                  <p:spPr bwMode="auto">
                    <a:xfrm>
                      <a:off x="6918790" y="4693717"/>
                      <a:ext cx="16583" cy="63962"/>
                    </a:xfrm>
                    <a:custGeom>
                      <a:avLst/>
                      <a:gdLst>
                        <a:gd name="T0" fmla="*/ 18 w 18"/>
                        <a:gd name="T1" fmla="*/ 36 h 72"/>
                        <a:gd name="T2" fmla="*/ 14 w 18"/>
                        <a:gd name="T3" fmla="*/ 68 h 72"/>
                        <a:gd name="T4" fmla="*/ 8 w 18"/>
                        <a:gd name="T5" fmla="*/ 72 h 72"/>
                        <a:gd name="T6" fmla="*/ 3 w 18"/>
                        <a:gd name="T7" fmla="*/ 68 h 72"/>
                        <a:gd name="T8" fmla="*/ 3 w 18"/>
                        <a:gd name="T9" fmla="*/ 65 h 72"/>
                        <a:gd name="T10" fmla="*/ 6 w 18"/>
                        <a:gd name="T11" fmla="*/ 35 h 72"/>
                        <a:gd name="T12" fmla="*/ 2 w 18"/>
                        <a:gd name="T13" fmla="*/ 12 h 72"/>
                        <a:gd name="T14" fmla="*/ 1 w 18"/>
                        <a:gd name="T15" fmla="*/ 9 h 72"/>
                        <a:gd name="T16" fmla="*/ 4 w 18"/>
                        <a:gd name="T17" fmla="*/ 2 h 72"/>
                        <a:gd name="T18" fmla="*/ 12 w 18"/>
                        <a:gd name="T19" fmla="*/ 4 h 72"/>
                        <a:gd name="T20" fmla="*/ 15 w 18"/>
                        <a:gd name="T21" fmla="*/ 16 h 72"/>
                        <a:gd name="T22" fmla="*/ 18 w 18"/>
                        <a:gd name="T23"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2">
                          <a:moveTo>
                            <a:pt x="18" y="36"/>
                          </a:moveTo>
                          <a:cubicBezTo>
                            <a:pt x="17" y="47"/>
                            <a:pt x="16" y="57"/>
                            <a:pt x="14" y="68"/>
                          </a:cubicBezTo>
                          <a:cubicBezTo>
                            <a:pt x="13" y="70"/>
                            <a:pt x="11" y="72"/>
                            <a:pt x="8" y="72"/>
                          </a:cubicBezTo>
                          <a:cubicBezTo>
                            <a:pt x="6" y="72"/>
                            <a:pt x="3" y="71"/>
                            <a:pt x="3" y="68"/>
                          </a:cubicBezTo>
                          <a:cubicBezTo>
                            <a:pt x="2" y="67"/>
                            <a:pt x="2" y="66"/>
                            <a:pt x="3" y="65"/>
                          </a:cubicBezTo>
                          <a:cubicBezTo>
                            <a:pt x="5" y="55"/>
                            <a:pt x="6" y="45"/>
                            <a:pt x="6" y="35"/>
                          </a:cubicBezTo>
                          <a:cubicBezTo>
                            <a:pt x="6" y="27"/>
                            <a:pt x="5" y="19"/>
                            <a:pt x="2" y="12"/>
                          </a:cubicBezTo>
                          <a:cubicBezTo>
                            <a:pt x="2" y="11"/>
                            <a:pt x="2" y="10"/>
                            <a:pt x="1" y="9"/>
                          </a:cubicBezTo>
                          <a:cubicBezTo>
                            <a:pt x="0" y="6"/>
                            <a:pt x="1" y="3"/>
                            <a:pt x="4" y="2"/>
                          </a:cubicBezTo>
                          <a:cubicBezTo>
                            <a:pt x="7" y="0"/>
                            <a:pt x="11" y="2"/>
                            <a:pt x="12" y="4"/>
                          </a:cubicBezTo>
                          <a:cubicBezTo>
                            <a:pt x="13" y="8"/>
                            <a:pt x="14" y="12"/>
                            <a:pt x="15" y="16"/>
                          </a:cubicBezTo>
                          <a:cubicBezTo>
                            <a:pt x="17" y="23"/>
                            <a:pt x="18" y="29"/>
                            <a:pt x="18"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56" name="Freeform 14">
                      <a:extLst>
                        <a:ext uri="{FF2B5EF4-FFF2-40B4-BE49-F238E27FC236}">
                          <a16:creationId xmlns:a16="http://schemas.microsoft.com/office/drawing/2014/main" id="{458D7CC0-B64E-4511-AEA9-B44D3562438E}"/>
                        </a:ext>
                      </a:extLst>
                    </p:cNvPr>
                    <p:cNvSpPr>
                      <a:spLocks/>
                    </p:cNvSpPr>
                    <p:nvPr/>
                  </p:nvSpPr>
                  <p:spPr bwMode="auto">
                    <a:xfrm>
                      <a:off x="6831139" y="4783737"/>
                      <a:ext cx="42641" cy="24874"/>
                    </a:xfrm>
                    <a:custGeom>
                      <a:avLst/>
                      <a:gdLst>
                        <a:gd name="T0" fmla="*/ 25 w 48"/>
                        <a:gd name="T1" fmla="*/ 0 h 28"/>
                        <a:gd name="T2" fmla="*/ 42 w 48"/>
                        <a:gd name="T3" fmla="*/ 9 h 28"/>
                        <a:gd name="T4" fmla="*/ 47 w 48"/>
                        <a:gd name="T5" fmla="*/ 21 h 28"/>
                        <a:gd name="T6" fmla="*/ 43 w 48"/>
                        <a:gd name="T7" fmla="*/ 27 h 28"/>
                        <a:gd name="T8" fmla="*/ 36 w 48"/>
                        <a:gd name="T9" fmla="*/ 24 h 28"/>
                        <a:gd name="T10" fmla="*/ 33 w 48"/>
                        <a:gd name="T11" fmla="*/ 16 h 28"/>
                        <a:gd name="T12" fmla="*/ 27 w 48"/>
                        <a:gd name="T13" fmla="*/ 11 h 28"/>
                        <a:gd name="T14" fmla="*/ 23 w 48"/>
                        <a:gd name="T15" fmla="*/ 11 h 28"/>
                        <a:gd name="T16" fmla="*/ 16 w 48"/>
                        <a:gd name="T17" fmla="*/ 16 h 28"/>
                        <a:gd name="T18" fmla="*/ 10 w 48"/>
                        <a:gd name="T19" fmla="*/ 22 h 28"/>
                        <a:gd name="T20" fmla="*/ 3 w 48"/>
                        <a:gd name="T21" fmla="*/ 23 h 28"/>
                        <a:gd name="T22" fmla="*/ 0 w 48"/>
                        <a:gd name="T23" fmla="*/ 18 h 28"/>
                        <a:gd name="T24" fmla="*/ 1 w 48"/>
                        <a:gd name="T25" fmla="*/ 15 h 28"/>
                        <a:gd name="T26" fmla="*/ 18 w 48"/>
                        <a:gd name="T27" fmla="*/ 2 h 28"/>
                        <a:gd name="T28" fmla="*/ 25 w 48"/>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8">
                          <a:moveTo>
                            <a:pt x="25" y="0"/>
                          </a:moveTo>
                          <a:cubicBezTo>
                            <a:pt x="32" y="0"/>
                            <a:pt x="38" y="3"/>
                            <a:pt x="42" y="9"/>
                          </a:cubicBezTo>
                          <a:cubicBezTo>
                            <a:pt x="44" y="12"/>
                            <a:pt x="46" y="16"/>
                            <a:pt x="47" y="21"/>
                          </a:cubicBezTo>
                          <a:cubicBezTo>
                            <a:pt x="48" y="24"/>
                            <a:pt x="46" y="26"/>
                            <a:pt x="43" y="27"/>
                          </a:cubicBezTo>
                          <a:cubicBezTo>
                            <a:pt x="40" y="28"/>
                            <a:pt x="37" y="27"/>
                            <a:pt x="36" y="24"/>
                          </a:cubicBezTo>
                          <a:cubicBezTo>
                            <a:pt x="35" y="21"/>
                            <a:pt x="34" y="18"/>
                            <a:pt x="33" y="16"/>
                          </a:cubicBezTo>
                          <a:cubicBezTo>
                            <a:pt x="31" y="14"/>
                            <a:pt x="30" y="12"/>
                            <a:pt x="27" y="11"/>
                          </a:cubicBezTo>
                          <a:cubicBezTo>
                            <a:pt x="26" y="10"/>
                            <a:pt x="24" y="10"/>
                            <a:pt x="23" y="11"/>
                          </a:cubicBezTo>
                          <a:cubicBezTo>
                            <a:pt x="21" y="13"/>
                            <a:pt x="18" y="14"/>
                            <a:pt x="16" y="16"/>
                          </a:cubicBezTo>
                          <a:cubicBezTo>
                            <a:pt x="14" y="18"/>
                            <a:pt x="12" y="20"/>
                            <a:pt x="10" y="22"/>
                          </a:cubicBezTo>
                          <a:cubicBezTo>
                            <a:pt x="8" y="24"/>
                            <a:pt x="6" y="24"/>
                            <a:pt x="3" y="23"/>
                          </a:cubicBezTo>
                          <a:cubicBezTo>
                            <a:pt x="1" y="22"/>
                            <a:pt x="0" y="20"/>
                            <a:pt x="0" y="18"/>
                          </a:cubicBezTo>
                          <a:cubicBezTo>
                            <a:pt x="0" y="17"/>
                            <a:pt x="0" y="16"/>
                            <a:pt x="1" y="15"/>
                          </a:cubicBezTo>
                          <a:cubicBezTo>
                            <a:pt x="6" y="10"/>
                            <a:pt x="11" y="5"/>
                            <a:pt x="18" y="2"/>
                          </a:cubicBezTo>
                          <a:cubicBezTo>
                            <a:pt x="20" y="0"/>
                            <a:pt x="22" y="0"/>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57" name="Freeform 15">
                      <a:extLst>
                        <a:ext uri="{FF2B5EF4-FFF2-40B4-BE49-F238E27FC236}">
                          <a16:creationId xmlns:a16="http://schemas.microsoft.com/office/drawing/2014/main" id="{70B8E39B-7A54-4435-8BD8-C4A12B72ADD5}"/>
                        </a:ext>
                      </a:extLst>
                    </p:cNvPr>
                    <p:cNvSpPr>
                      <a:spLocks/>
                    </p:cNvSpPr>
                    <p:nvPr/>
                  </p:nvSpPr>
                  <p:spPr bwMode="auto">
                    <a:xfrm>
                      <a:off x="6867858" y="4756494"/>
                      <a:ext cx="26059" cy="46194"/>
                    </a:xfrm>
                    <a:custGeom>
                      <a:avLst/>
                      <a:gdLst>
                        <a:gd name="T0" fmla="*/ 24 w 30"/>
                        <a:gd name="T1" fmla="*/ 52 h 52"/>
                        <a:gd name="T2" fmla="*/ 21 w 30"/>
                        <a:gd name="T3" fmla="*/ 51 h 52"/>
                        <a:gd name="T4" fmla="*/ 3 w 30"/>
                        <a:gd name="T5" fmla="*/ 30 h 52"/>
                        <a:gd name="T6" fmla="*/ 4 w 30"/>
                        <a:gd name="T7" fmla="*/ 5 h 52"/>
                        <a:gd name="T8" fmla="*/ 8 w 30"/>
                        <a:gd name="T9" fmla="*/ 1 h 52"/>
                        <a:gd name="T10" fmla="*/ 14 w 30"/>
                        <a:gd name="T11" fmla="*/ 3 h 52"/>
                        <a:gd name="T12" fmla="*/ 15 w 30"/>
                        <a:gd name="T13" fmla="*/ 8 h 52"/>
                        <a:gd name="T14" fmla="*/ 19 w 30"/>
                        <a:gd name="T15" fmla="*/ 34 h 52"/>
                        <a:gd name="T16" fmla="*/ 28 w 30"/>
                        <a:gd name="T17" fmla="*/ 42 h 52"/>
                        <a:gd name="T18" fmla="*/ 30 w 30"/>
                        <a:gd name="T19" fmla="*/ 47 h 52"/>
                        <a:gd name="T20" fmla="*/ 26 w 30"/>
                        <a:gd name="T21" fmla="*/ 52 h 52"/>
                        <a:gd name="T22" fmla="*/ 24 w 30"/>
                        <a:gd name="T23" fmla="*/ 52 h 52"/>
                        <a:gd name="T24" fmla="*/ 24 w 3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2">
                          <a:moveTo>
                            <a:pt x="24" y="52"/>
                          </a:moveTo>
                          <a:cubicBezTo>
                            <a:pt x="23" y="52"/>
                            <a:pt x="22" y="51"/>
                            <a:pt x="21" y="51"/>
                          </a:cubicBezTo>
                          <a:cubicBezTo>
                            <a:pt x="13" y="45"/>
                            <a:pt x="7" y="39"/>
                            <a:pt x="3" y="30"/>
                          </a:cubicBezTo>
                          <a:cubicBezTo>
                            <a:pt x="0" y="21"/>
                            <a:pt x="0" y="13"/>
                            <a:pt x="4" y="5"/>
                          </a:cubicBezTo>
                          <a:cubicBezTo>
                            <a:pt x="4" y="3"/>
                            <a:pt x="6" y="1"/>
                            <a:pt x="8" y="1"/>
                          </a:cubicBezTo>
                          <a:cubicBezTo>
                            <a:pt x="10" y="0"/>
                            <a:pt x="12" y="1"/>
                            <a:pt x="14" y="3"/>
                          </a:cubicBezTo>
                          <a:cubicBezTo>
                            <a:pt x="15" y="4"/>
                            <a:pt x="16" y="6"/>
                            <a:pt x="15" y="8"/>
                          </a:cubicBezTo>
                          <a:cubicBezTo>
                            <a:pt x="10" y="18"/>
                            <a:pt x="12" y="27"/>
                            <a:pt x="19" y="34"/>
                          </a:cubicBezTo>
                          <a:cubicBezTo>
                            <a:pt x="22" y="37"/>
                            <a:pt x="25" y="39"/>
                            <a:pt x="28" y="42"/>
                          </a:cubicBezTo>
                          <a:cubicBezTo>
                            <a:pt x="30" y="43"/>
                            <a:pt x="30" y="45"/>
                            <a:pt x="30" y="47"/>
                          </a:cubicBezTo>
                          <a:cubicBezTo>
                            <a:pt x="29" y="50"/>
                            <a:pt x="28" y="51"/>
                            <a:pt x="26" y="52"/>
                          </a:cubicBezTo>
                          <a:cubicBezTo>
                            <a:pt x="25" y="52"/>
                            <a:pt x="25" y="52"/>
                            <a:pt x="24" y="52"/>
                          </a:cubicBezTo>
                          <a:cubicBezTo>
                            <a:pt x="24" y="52"/>
                            <a:pt x="24" y="52"/>
                            <a:pt x="24"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grpSp>
          </p:grpSp>
        </p:grpSp>
        <p:sp>
          <p:nvSpPr>
            <p:cNvPr id="41" name="Rectangle 40">
              <a:extLst>
                <a:ext uri="{FF2B5EF4-FFF2-40B4-BE49-F238E27FC236}">
                  <a16:creationId xmlns:a16="http://schemas.microsoft.com/office/drawing/2014/main" id="{5FA06048-7D2A-4A79-A1EE-16906DDEFA18}"/>
                </a:ext>
              </a:extLst>
            </p:cNvPr>
            <p:cNvSpPr/>
            <p:nvPr/>
          </p:nvSpPr>
          <p:spPr>
            <a:xfrm>
              <a:off x="5252666" y="5897872"/>
              <a:ext cx="1800493" cy="590931"/>
            </a:xfrm>
            <a:prstGeom prst="rect">
              <a:avLst/>
            </a:prstGeom>
          </p:spPr>
          <p:txBody>
            <a:bodyPr wrap="none">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8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Microsoft Azure</a:t>
              </a:r>
              <a:br>
                <a:rPr kumimoji="0" lang="en-US" sz="18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br>
              <a:r>
                <a:rPr kumimoji="0" lang="en-US" sz="18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Active Directory</a:t>
              </a:r>
            </a:p>
          </p:txBody>
        </p:sp>
      </p:grpSp>
      <p:sp>
        <p:nvSpPr>
          <p:cNvPr id="60" name="Rectangle 59">
            <a:extLst>
              <a:ext uri="{FF2B5EF4-FFF2-40B4-BE49-F238E27FC236}">
                <a16:creationId xmlns:a16="http://schemas.microsoft.com/office/drawing/2014/main" id="{BDC1AF26-AE1F-49CB-BA4D-D8D44F2A8044}"/>
              </a:ext>
            </a:extLst>
          </p:cNvPr>
          <p:cNvSpPr/>
          <p:nvPr/>
        </p:nvSpPr>
        <p:spPr>
          <a:xfrm>
            <a:off x="9952544" y="5051466"/>
            <a:ext cx="817853" cy="353943"/>
          </a:xfrm>
          <a:prstGeom prst="rect">
            <a:avLst/>
          </a:prstGeom>
        </p:spPr>
        <p:txBody>
          <a:bodyPr wrap="square">
            <a:spAutoFit/>
          </a:bodyPr>
          <a:lstStyle/>
          <a:p>
            <a:pPr algn="ctr" defTabSz="914400"/>
            <a:r>
              <a:rPr lang="en-US" b="1" kern="0" dirty="0">
                <a:solidFill>
                  <a:srgbClr val="505050"/>
                </a:solidFill>
                <a:latin typeface="Segoe UI"/>
                <a:ea typeface="ＭＳ Ｐゴシック" charset="0"/>
                <a:cs typeface="Segoe UI Semibold" panose="020B0702040204020203" pitchFamily="34" charset="0"/>
              </a:rPr>
              <a:t>Cloud</a:t>
            </a:r>
            <a:endParaRPr lang="en-US" b="1" dirty="0">
              <a:solidFill>
                <a:srgbClr val="505050"/>
              </a:solidFill>
              <a:latin typeface="Segoe UI"/>
            </a:endParaRPr>
          </a:p>
        </p:txBody>
      </p:sp>
      <p:grpSp>
        <p:nvGrpSpPr>
          <p:cNvPr id="61" name="Group 60">
            <a:extLst>
              <a:ext uri="{FF2B5EF4-FFF2-40B4-BE49-F238E27FC236}">
                <a16:creationId xmlns:a16="http://schemas.microsoft.com/office/drawing/2014/main" id="{D7CF9CC2-924D-440C-9055-3408B99AD8B9}"/>
              </a:ext>
            </a:extLst>
          </p:cNvPr>
          <p:cNvGrpSpPr/>
          <p:nvPr/>
        </p:nvGrpSpPr>
        <p:grpSpPr>
          <a:xfrm>
            <a:off x="2775504" y="4301683"/>
            <a:ext cx="1780768" cy="659671"/>
            <a:chOff x="2804535" y="5205841"/>
            <a:chExt cx="1780768" cy="659671"/>
          </a:xfrm>
        </p:grpSpPr>
        <p:sp>
          <p:nvSpPr>
            <p:cNvPr id="62" name="Rectangle 61">
              <a:extLst>
                <a:ext uri="{FF2B5EF4-FFF2-40B4-BE49-F238E27FC236}">
                  <a16:creationId xmlns:a16="http://schemas.microsoft.com/office/drawing/2014/main" id="{2ED4CD1B-24EB-4462-AA68-6DA0737DB71E}"/>
                </a:ext>
              </a:extLst>
            </p:cNvPr>
            <p:cNvSpPr/>
            <p:nvPr/>
          </p:nvSpPr>
          <p:spPr>
            <a:xfrm>
              <a:off x="2804535" y="5579280"/>
              <a:ext cx="1780768" cy="286232"/>
            </a:xfrm>
            <a:prstGeom prst="rect">
              <a:avLst/>
            </a:prstGeom>
          </p:spPr>
          <p:txBody>
            <a:bodyPr wrap="square">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505050"/>
                  </a:solidFill>
                  <a:effectLst/>
                  <a:uLnTx/>
                  <a:uFillTx/>
                  <a:latin typeface="Segoe UI"/>
                  <a:ea typeface="ＭＳ Ｐゴシック" charset="0"/>
                  <a:cs typeface="Segoe UI Semibold" panose="020B0702040204020203" pitchFamily="34" charset="0"/>
                </a:rPr>
                <a:t>Azure AD Connect</a:t>
              </a:r>
            </a:p>
          </p:txBody>
        </p:sp>
        <p:grpSp>
          <p:nvGrpSpPr>
            <p:cNvPr id="63" name="Group 62">
              <a:extLst>
                <a:ext uri="{FF2B5EF4-FFF2-40B4-BE49-F238E27FC236}">
                  <a16:creationId xmlns:a16="http://schemas.microsoft.com/office/drawing/2014/main" id="{5C904B85-4BB7-488E-B6C1-5B39E938DC71}"/>
                </a:ext>
              </a:extLst>
            </p:cNvPr>
            <p:cNvGrpSpPr/>
            <p:nvPr/>
          </p:nvGrpSpPr>
          <p:grpSpPr>
            <a:xfrm>
              <a:off x="3483502" y="5205841"/>
              <a:ext cx="422830" cy="404390"/>
              <a:chOff x="3708933" y="4809995"/>
              <a:chExt cx="661072" cy="632242"/>
            </a:xfrm>
          </p:grpSpPr>
          <p:sp useBgFill="1">
            <p:nvSpPr>
              <p:cNvPr id="64" name="Circle: Hollow 63">
                <a:extLst>
                  <a:ext uri="{FF2B5EF4-FFF2-40B4-BE49-F238E27FC236}">
                    <a16:creationId xmlns:a16="http://schemas.microsoft.com/office/drawing/2014/main" id="{C12605AC-9208-436D-9870-B2CABA9DCC45}"/>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65" name="Freeform 31">
                <a:extLst>
                  <a:ext uri="{FF2B5EF4-FFF2-40B4-BE49-F238E27FC236}">
                    <a16:creationId xmlns:a16="http://schemas.microsoft.com/office/drawing/2014/main" id="{665A3057-A54C-4C86-904B-469CFB52EF8F}"/>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grpSp>
        <p:nvGrpSpPr>
          <p:cNvPr id="66" name="Group 65">
            <a:extLst>
              <a:ext uri="{FF2B5EF4-FFF2-40B4-BE49-F238E27FC236}">
                <a16:creationId xmlns:a16="http://schemas.microsoft.com/office/drawing/2014/main" id="{02B684D9-C1BD-4BD5-B253-6644A023D1EF}"/>
              </a:ext>
            </a:extLst>
          </p:cNvPr>
          <p:cNvGrpSpPr/>
          <p:nvPr/>
        </p:nvGrpSpPr>
        <p:grpSpPr>
          <a:xfrm>
            <a:off x="2263972" y="3483966"/>
            <a:ext cx="867624" cy="860984"/>
            <a:chOff x="2254276" y="4321206"/>
            <a:chExt cx="867624" cy="860984"/>
          </a:xfrm>
        </p:grpSpPr>
        <p:sp>
          <p:nvSpPr>
            <p:cNvPr id="67" name="Rectangle 66">
              <a:extLst>
                <a:ext uri="{FF2B5EF4-FFF2-40B4-BE49-F238E27FC236}">
                  <a16:creationId xmlns:a16="http://schemas.microsoft.com/office/drawing/2014/main" id="{4A009E23-8E48-455D-8C25-A3961DBE749F}"/>
                </a:ext>
              </a:extLst>
            </p:cNvPr>
            <p:cNvSpPr/>
            <p:nvPr/>
          </p:nvSpPr>
          <p:spPr>
            <a:xfrm>
              <a:off x="2254276" y="4988291"/>
              <a:ext cx="867624" cy="193899"/>
            </a:xfrm>
            <a:prstGeom prst="rect">
              <a:avLst/>
            </a:prstGeom>
            <a:ln>
              <a:noFill/>
            </a:ln>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8550" rtl="0" eaLnBrk="1" fontAlgn="base" latinLnBrk="0" hangingPunct="1">
                <a:lnSpc>
                  <a:spcPct val="90000"/>
                </a:lnSpc>
                <a:spcBef>
                  <a:spcPct val="20000"/>
                </a:spcBef>
                <a:spcAft>
                  <a:spcPct val="0"/>
                </a:spcAft>
                <a:buClrTx/>
                <a:buSzPct val="80000"/>
                <a:buFontTx/>
                <a:buNone/>
                <a:tabLst/>
                <a:defRPr/>
              </a:pPr>
              <a:r>
                <a:rPr kumimoji="0" lang="en-US" sz="1400" b="0" i="0" u="none" strike="noStrike" kern="0" cap="none" spc="0" normalizeH="0" baseline="0" noProof="0" dirty="0">
                  <a:ln>
                    <a:noFill/>
                  </a:ln>
                  <a:effectLst/>
                  <a:uLnTx/>
                  <a:uFillTx/>
                  <a:latin typeface="Segoe UI"/>
                  <a:ea typeface="+mn-ea"/>
                  <a:cs typeface="+mn-cs"/>
                </a:rPr>
                <a:t>ADFS</a:t>
              </a:r>
            </a:p>
          </p:txBody>
        </p:sp>
        <p:grpSp>
          <p:nvGrpSpPr>
            <p:cNvPr id="68" name="Group 67">
              <a:extLst>
                <a:ext uri="{FF2B5EF4-FFF2-40B4-BE49-F238E27FC236}">
                  <a16:creationId xmlns:a16="http://schemas.microsoft.com/office/drawing/2014/main" id="{E2CF218D-C426-4509-B858-0DCE325461DC}"/>
                </a:ext>
              </a:extLst>
            </p:cNvPr>
            <p:cNvGrpSpPr/>
            <p:nvPr/>
          </p:nvGrpSpPr>
          <p:grpSpPr>
            <a:xfrm>
              <a:off x="2408279" y="4321206"/>
              <a:ext cx="675864" cy="641300"/>
              <a:chOff x="2445264" y="4321206"/>
              <a:chExt cx="675864" cy="641300"/>
            </a:xfrm>
          </p:grpSpPr>
          <p:sp>
            <p:nvSpPr>
              <p:cNvPr id="69" name="Rectangle 68">
                <a:extLst>
                  <a:ext uri="{FF2B5EF4-FFF2-40B4-BE49-F238E27FC236}">
                    <a16:creationId xmlns:a16="http://schemas.microsoft.com/office/drawing/2014/main" id="{8EF43989-6EB2-4C94-A2B9-D1B5E38141C2}"/>
                  </a:ext>
                </a:extLst>
              </p:cNvPr>
              <p:cNvSpPr/>
              <p:nvPr/>
            </p:nvSpPr>
            <p:spPr bwMode="auto">
              <a:xfrm>
                <a:off x="2447945" y="4321206"/>
                <a:ext cx="670502" cy="42984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D0E1406F-B457-4E0B-A62F-E971EFB980CA}"/>
                  </a:ext>
                </a:extLst>
              </p:cNvPr>
              <p:cNvGrpSpPr/>
              <p:nvPr/>
            </p:nvGrpSpPr>
            <p:grpSpPr>
              <a:xfrm>
                <a:off x="2445264" y="4321206"/>
                <a:ext cx="675864" cy="641300"/>
                <a:chOff x="2568644" y="4321206"/>
                <a:chExt cx="675864" cy="641300"/>
              </a:xfrm>
            </p:grpSpPr>
            <p:grpSp>
              <p:nvGrpSpPr>
                <p:cNvPr id="71" name="Group 70">
                  <a:extLst>
                    <a:ext uri="{FF2B5EF4-FFF2-40B4-BE49-F238E27FC236}">
                      <a16:creationId xmlns:a16="http://schemas.microsoft.com/office/drawing/2014/main" id="{9D183A3E-C673-4CBA-9864-937505B0C429}"/>
                    </a:ext>
                  </a:extLst>
                </p:cNvPr>
                <p:cNvGrpSpPr/>
                <p:nvPr/>
              </p:nvGrpSpPr>
              <p:grpSpPr>
                <a:xfrm>
                  <a:off x="2594671" y="4321206"/>
                  <a:ext cx="649837" cy="429849"/>
                  <a:chOff x="2735263" y="1203325"/>
                  <a:chExt cx="6724650" cy="4448176"/>
                </a:xfrm>
                <a:solidFill>
                  <a:srgbClr val="505050"/>
                </a:solidFill>
              </p:grpSpPr>
              <p:sp>
                <p:nvSpPr>
                  <p:cNvPr id="73" name="Freeform 19">
                    <a:extLst>
                      <a:ext uri="{FF2B5EF4-FFF2-40B4-BE49-F238E27FC236}">
                        <a16:creationId xmlns:a16="http://schemas.microsoft.com/office/drawing/2014/main" id="{9F831C16-8DF9-46A1-8D75-CA514A216491}"/>
                      </a:ext>
                    </a:extLst>
                  </p:cNvPr>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20">
                    <a:extLst>
                      <a:ext uri="{FF2B5EF4-FFF2-40B4-BE49-F238E27FC236}">
                        <a16:creationId xmlns:a16="http://schemas.microsoft.com/office/drawing/2014/main" id="{6030CBE8-53B9-4B4F-AB5F-8D17A851DECD}"/>
                      </a:ext>
                    </a:extLst>
                  </p:cNvPr>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pic>
              <p:nvPicPr>
                <p:cNvPr id="72" name="Picture 71">
                  <a:extLst>
                    <a:ext uri="{FF2B5EF4-FFF2-40B4-BE49-F238E27FC236}">
                      <a16:creationId xmlns:a16="http://schemas.microsoft.com/office/drawing/2014/main" id="{61F26666-7403-4A82-836A-92AF02BEEB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68644" y="4563618"/>
                  <a:ext cx="602575" cy="398888"/>
                </a:xfrm>
                <a:prstGeom prst="rect">
                  <a:avLst/>
                </a:prstGeom>
              </p:spPr>
            </p:pic>
          </p:grpSp>
        </p:grpSp>
      </p:grpSp>
      <p:grpSp>
        <p:nvGrpSpPr>
          <p:cNvPr id="75" name="Group 74">
            <a:extLst>
              <a:ext uri="{FF2B5EF4-FFF2-40B4-BE49-F238E27FC236}">
                <a16:creationId xmlns:a16="http://schemas.microsoft.com/office/drawing/2014/main" id="{4B80B158-F92A-4585-BDDA-8D7CFE2B66F5}"/>
              </a:ext>
            </a:extLst>
          </p:cNvPr>
          <p:cNvGrpSpPr/>
          <p:nvPr/>
        </p:nvGrpSpPr>
        <p:grpSpPr>
          <a:xfrm>
            <a:off x="4071854" y="1860050"/>
            <a:ext cx="1422184" cy="535531"/>
            <a:chOff x="3962954" y="3030959"/>
            <a:chExt cx="1422184" cy="535531"/>
          </a:xfrm>
          <a:solidFill>
            <a:srgbClr val="FFFFFF"/>
          </a:solidFill>
        </p:grpSpPr>
        <p:sp>
          <p:nvSpPr>
            <p:cNvPr id="76" name="Rectangle 75">
              <a:extLst>
                <a:ext uri="{FF2B5EF4-FFF2-40B4-BE49-F238E27FC236}">
                  <a16:creationId xmlns:a16="http://schemas.microsoft.com/office/drawing/2014/main" id="{A8822ADD-71D0-4749-AF86-F7B18150C7B2}"/>
                </a:ext>
              </a:extLst>
            </p:cNvPr>
            <p:cNvSpPr/>
            <p:nvPr/>
          </p:nvSpPr>
          <p:spPr bwMode="auto">
            <a:xfrm>
              <a:off x="4230313" y="3078780"/>
              <a:ext cx="887466" cy="43988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useBgFill="1">
          <p:nvSpPr>
            <p:cNvPr id="77" name="Rectangle 76">
              <a:extLst>
                <a:ext uri="{FF2B5EF4-FFF2-40B4-BE49-F238E27FC236}">
                  <a16:creationId xmlns:a16="http://schemas.microsoft.com/office/drawing/2014/main" id="{CE3EAA6A-E637-4AEC-B228-3F8EBE833E42}"/>
                </a:ext>
              </a:extLst>
            </p:cNvPr>
            <p:cNvSpPr/>
            <p:nvPr/>
          </p:nvSpPr>
          <p:spPr>
            <a:xfrm>
              <a:off x="3962954" y="3030959"/>
              <a:ext cx="1422184" cy="535531"/>
            </a:xfrm>
            <a:prstGeom prst="rect">
              <a:avLst/>
            </a:prstGeom>
          </p:spPr>
          <p:txBody>
            <a:bodyPr wrap="none">
              <a:spAutoFit/>
            </a:bodyPr>
            <a:lstStyle/>
            <a:p>
              <a:pPr marL="0" marR="0" lvl="0" indent="0" algn="ctr" defTabSz="913665"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dirty="0">
                  <a:ln>
                    <a:noFill/>
                  </a:ln>
                  <a:solidFill>
                    <a:srgbClr val="505050"/>
                  </a:solidFill>
                  <a:effectLst/>
                  <a:uLnTx/>
                  <a:uFillTx/>
                  <a:latin typeface="Segoe UI"/>
                </a:rPr>
                <a:t>Multi-Factor </a:t>
              </a:r>
            </a:p>
            <a:p>
              <a:pPr marL="0" marR="0" lvl="0" indent="0" algn="ctr" defTabSz="913665"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dirty="0">
                  <a:ln>
                    <a:noFill/>
                  </a:ln>
                  <a:solidFill>
                    <a:srgbClr val="505050"/>
                  </a:solidFill>
                  <a:effectLst/>
                  <a:uLnTx/>
                  <a:uFillTx/>
                  <a:latin typeface="Segoe UI"/>
                </a:rPr>
                <a:t>Authentication</a:t>
              </a:r>
              <a:endParaRPr kumimoji="0" lang="en-US" sz="1600" b="0" i="0" u="none" strike="noStrike" kern="0" cap="none" spc="-50" normalizeH="0" baseline="0" noProof="0" dirty="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78" name="Group 77">
            <a:extLst>
              <a:ext uri="{FF2B5EF4-FFF2-40B4-BE49-F238E27FC236}">
                <a16:creationId xmlns:a16="http://schemas.microsoft.com/office/drawing/2014/main" id="{CD463E70-0CD4-4EA8-A976-8635F148C828}"/>
              </a:ext>
            </a:extLst>
          </p:cNvPr>
          <p:cNvGrpSpPr/>
          <p:nvPr/>
        </p:nvGrpSpPr>
        <p:grpSpPr>
          <a:xfrm>
            <a:off x="6702807" y="1755655"/>
            <a:ext cx="1742785" cy="535531"/>
            <a:chOff x="6555752" y="2594797"/>
            <a:chExt cx="1742785" cy="535531"/>
          </a:xfrm>
          <a:solidFill>
            <a:srgbClr val="FFFFFF"/>
          </a:solidFill>
        </p:grpSpPr>
        <p:sp>
          <p:nvSpPr>
            <p:cNvPr id="79" name="Rectangle 78">
              <a:extLst>
                <a:ext uri="{FF2B5EF4-FFF2-40B4-BE49-F238E27FC236}">
                  <a16:creationId xmlns:a16="http://schemas.microsoft.com/office/drawing/2014/main" id="{9A419156-FD54-42B5-9913-6A810707D616}"/>
                </a:ext>
              </a:extLst>
            </p:cNvPr>
            <p:cNvSpPr/>
            <p:nvPr/>
          </p:nvSpPr>
          <p:spPr bwMode="auto">
            <a:xfrm>
              <a:off x="6983411" y="2640065"/>
              <a:ext cx="887466" cy="44499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useBgFill="1">
          <p:nvSpPr>
            <p:cNvPr id="80" name="Rectangle 79">
              <a:extLst>
                <a:ext uri="{FF2B5EF4-FFF2-40B4-BE49-F238E27FC236}">
                  <a16:creationId xmlns:a16="http://schemas.microsoft.com/office/drawing/2014/main" id="{AD67CC94-AAF5-46F5-B64A-B3B843F10803}"/>
                </a:ext>
              </a:extLst>
            </p:cNvPr>
            <p:cNvSpPr/>
            <p:nvPr/>
          </p:nvSpPr>
          <p:spPr>
            <a:xfrm>
              <a:off x="6555752" y="2594797"/>
              <a:ext cx="1742785" cy="535531"/>
            </a:xfrm>
            <a:prstGeom prst="rect">
              <a:avLst/>
            </a:prstGeom>
          </p:spPr>
          <p:txBody>
            <a:bodyPr wrap="none">
              <a:spAutoFit/>
            </a:bodyPr>
            <a:lstStyle/>
            <a:p>
              <a:pPr marL="0" marR="0" lvl="0" indent="0" algn="ctr" defTabSz="913665"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dirty="0">
                  <a:ln>
                    <a:noFill/>
                  </a:ln>
                  <a:solidFill>
                    <a:srgbClr val="505050"/>
                  </a:solidFill>
                  <a:effectLst/>
                  <a:uLnTx/>
                  <a:uFillTx/>
                  <a:latin typeface="Segoe UI"/>
                </a:rPr>
                <a:t>Privileged Identity </a:t>
              </a:r>
            </a:p>
            <a:p>
              <a:pPr marL="0" marR="0" lvl="0" indent="0" algn="ctr" defTabSz="913665"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dirty="0">
                  <a:ln>
                    <a:noFill/>
                  </a:ln>
                  <a:solidFill>
                    <a:srgbClr val="505050"/>
                  </a:solidFill>
                  <a:effectLst/>
                  <a:uLnTx/>
                  <a:uFillTx/>
                  <a:latin typeface="Segoe UI"/>
                </a:rPr>
                <a:t>Management</a:t>
              </a:r>
              <a:endParaRPr kumimoji="0" lang="en-US" sz="1600" b="0" i="0" u="none" strike="noStrike" kern="0" cap="none" spc="-50" normalizeH="0" baseline="0" noProof="0" dirty="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81" name="Group 80">
            <a:extLst>
              <a:ext uri="{FF2B5EF4-FFF2-40B4-BE49-F238E27FC236}">
                <a16:creationId xmlns:a16="http://schemas.microsoft.com/office/drawing/2014/main" id="{A31C3522-D879-44DE-A853-AD12CF746514}"/>
              </a:ext>
            </a:extLst>
          </p:cNvPr>
          <p:cNvGrpSpPr/>
          <p:nvPr/>
        </p:nvGrpSpPr>
        <p:grpSpPr>
          <a:xfrm>
            <a:off x="4107460" y="2987043"/>
            <a:ext cx="1204176" cy="535531"/>
            <a:chOff x="4107460" y="3891201"/>
            <a:chExt cx="1204176" cy="535531"/>
          </a:xfrm>
          <a:solidFill>
            <a:srgbClr val="FFFFFF"/>
          </a:solidFill>
        </p:grpSpPr>
        <p:sp>
          <p:nvSpPr>
            <p:cNvPr id="82" name="Rectangle 81">
              <a:extLst>
                <a:ext uri="{FF2B5EF4-FFF2-40B4-BE49-F238E27FC236}">
                  <a16:creationId xmlns:a16="http://schemas.microsoft.com/office/drawing/2014/main" id="{C6570CC6-6A10-418A-98F2-874ED641C510}"/>
                </a:ext>
              </a:extLst>
            </p:cNvPr>
            <p:cNvSpPr/>
            <p:nvPr/>
          </p:nvSpPr>
          <p:spPr bwMode="auto">
            <a:xfrm>
              <a:off x="4265815" y="3930366"/>
              <a:ext cx="887466" cy="4572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useBgFill="1">
          <p:nvSpPr>
            <p:cNvPr id="83" name="Rectangle 82">
              <a:extLst>
                <a:ext uri="{FF2B5EF4-FFF2-40B4-BE49-F238E27FC236}">
                  <a16:creationId xmlns:a16="http://schemas.microsoft.com/office/drawing/2014/main" id="{05D07933-9E5A-4A9E-8E91-520923221136}"/>
                </a:ext>
              </a:extLst>
            </p:cNvPr>
            <p:cNvSpPr/>
            <p:nvPr/>
          </p:nvSpPr>
          <p:spPr>
            <a:xfrm>
              <a:off x="4107460" y="3891201"/>
              <a:ext cx="1204176" cy="535531"/>
            </a:xfrm>
            <a:prstGeom prst="rect">
              <a:avLst/>
            </a:prstGeom>
          </p:spPr>
          <p:txBody>
            <a:bodyPr wrap="none">
              <a:spAutoFit/>
            </a:bodyPr>
            <a:lstStyle/>
            <a:p>
              <a:pPr marL="0" marR="0" lvl="0" indent="0" algn="ctr" defTabSz="913665"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dirty="0">
                  <a:ln>
                    <a:noFill/>
                  </a:ln>
                  <a:solidFill>
                    <a:srgbClr val="505050"/>
                  </a:solidFill>
                  <a:effectLst/>
                  <a:uLnTx/>
                  <a:uFillTx/>
                  <a:latin typeface="Segoe UI"/>
                </a:rPr>
                <a:t>Conditional </a:t>
              </a:r>
            </a:p>
            <a:p>
              <a:pPr marL="0" marR="0" lvl="0" indent="0" algn="ctr" defTabSz="913665"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dirty="0">
                  <a:ln>
                    <a:noFill/>
                  </a:ln>
                  <a:solidFill>
                    <a:srgbClr val="505050"/>
                  </a:solidFill>
                  <a:effectLst/>
                  <a:uLnTx/>
                  <a:uFillTx/>
                  <a:latin typeface="Segoe UI"/>
                </a:rPr>
                <a:t>Access</a:t>
              </a:r>
              <a:endParaRPr kumimoji="0" lang="en-US" sz="1600" b="0" i="0" u="none" strike="noStrike" kern="0" cap="none" spc="-50" normalizeH="0" baseline="0" noProof="0" dirty="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84" name="Group 83">
            <a:extLst>
              <a:ext uri="{FF2B5EF4-FFF2-40B4-BE49-F238E27FC236}">
                <a16:creationId xmlns:a16="http://schemas.microsoft.com/office/drawing/2014/main" id="{624F8DD9-B822-41C6-9033-1D05DE102715}"/>
              </a:ext>
            </a:extLst>
          </p:cNvPr>
          <p:cNvGrpSpPr/>
          <p:nvPr/>
        </p:nvGrpSpPr>
        <p:grpSpPr>
          <a:xfrm>
            <a:off x="7215646" y="2844632"/>
            <a:ext cx="1053494" cy="535531"/>
            <a:chOff x="7273089" y="3442956"/>
            <a:chExt cx="1053494" cy="535531"/>
          </a:xfrm>
          <a:solidFill>
            <a:srgbClr val="FFFFFF"/>
          </a:solidFill>
        </p:grpSpPr>
        <p:sp>
          <p:nvSpPr>
            <p:cNvPr id="85" name="Rectangle 84">
              <a:extLst>
                <a:ext uri="{FF2B5EF4-FFF2-40B4-BE49-F238E27FC236}">
                  <a16:creationId xmlns:a16="http://schemas.microsoft.com/office/drawing/2014/main" id="{FD764E42-F451-4975-A70D-9E55563910FD}"/>
                </a:ext>
              </a:extLst>
            </p:cNvPr>
            <p:cNvSpPr/>
            <p:nvPr/>
          </p:nvSpPr>
          <p:spPr bwMode="auto">
            <a:xfrm>
              <a:off x="7356103" y="3482121"/>
              <a:ext cx="887466" cy="4572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useBgFill="1">
          <p:nvSpPr>
            <p:cNvPr id="86" name="Rectangle 85">
              <a:extLst>
                <a:ext uri="{FF2B5EF4-FFF2-40B4-BE49-F238E27FC236}">
                  <a16:creationId xmlns:a16="http://schemas.microsoft.com/office/drawing/2014/main" id="{65D7895F-1BD5-4AE6-8DBF-9336B19FAC19}"/>
                </a:ext>
              </a:extLst>
            </p:cNvPr>
            <p:cNvSpPr/>
            <p:nvPr/>
          </p:nvSpPr>
          <p:spPr>
            <a:xfrm>
              <a:off x="7273089" y="3442956"/>
              <a:ext cx="1053494" cy="535531"/>
            </a:xfrm>
            <a:prstGeom prst="rect">
              <a:avLst/>
            </a:prstGeom>
          </p:spPr>
          <p:txBody>
            <a:bodyPr wrap="none">
              <a:spAutoFit/>
            </a:bodyPr>
            <a:lstStyle/>
            <a:p>
              <a:pPr marL="0" marR="0" lvl="0" indent="0" algn="ctr" defTabSz="913665"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dirty="0">
                  <a:ln>
                    <a:noFill/>
                  </a:ln>
                  <a:solidFill>
                    <a:srgbClr val="505050"/>
                  </a:solidFill>
                  <a:effectLst/>
                  <a:uLnTx/>
                  <a:uFillTx/>
                  <a:latin typeface="Segoe UI"/>
                </a:rPr>
                <a:t>Identity</a:t>
              </a:r>
              <a:br>
                <a:rPr kumimoji="0" lang="en-US" sz="1600" b="0" i="0" u="none" strike="noStrike" kern="0" cap="none" spc="-50" normalizeH="0" baseline="0" noProof="0" dirty="0">
                  <a:ln>
                    <a:noFill/>
                  </a:ln>
                  <a:solidFill>
                    <a:srgbClr val="505050"/>
                  </a:solidFill>
                  <a:effectLst/>
                  <a:uLnTx/>
                  <a:uFillTx/>
                  <a:latin typeface="Segoe UI"/>
                </a:rPr>
              </a:br>
              <a:r>
                <a:rPr kumimoji="0" lang="en-US" sz="1600" b="0" i="0" u="none" strike="noStrike" kern="0" cap="none" spc="-50" normalizeH="0" baseline="0" noProof="0" dirty="0">
                  <a:ln>
                    <a:noFill/>
                  </a:ln>
                  <a:solidFill>
                    <a:srgbClr val="505050"/>
                  </a:solidFill>
                  <a:effectLst/>
                  <a:uLnTx/>
                  <a:uFillTx/>
                  <a:latin typeface="Segoe UI"/>
                </a:rPr>
                <a:t>Protection</a:t>
              </a:r>
              <a:endParaRPr kumimoji="0" lang="en-US" sz="1600" b="0" i="0" u="none" strike="noStrike" kern="0" cap="none" spc="-50" normalizeH="0" baseline="0" noProof="0" dirty="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87" name="Group 86">
            <a:extLst>
              <a:ext uri="{FF2B5EF4-FFF2-40B4-BE49-F238E27FC236}">
                <a16:creationId xmlns:a16="http://schemas.microsoft.com/office/drawing/2014/main" id="{713EA534-5849-4648-8D36-A1FC2A45E652}"/>
              </a:ext>
            </a:extLst>
          </p:cNvPr>
          <p:cNvGrpSpPr/>
          <p:nvPr/>
        </p:nvGrpSpPr>
        <p:grpSpPr>
          <a:xfrm>
            <a:off x="2669009" y="2766768"/>
            <a:ext cx="334255" cy="334255"/>
            <a:chOff x="368699" y="3596110"/>
            <a:chExt cx="334255" cy="334255"/>
          </a:xfrm>
        </p:grpSpPr>
        <p:sp>
          <p:nvSpPr>
            <p:cNvPr id="88" name="Rectangle: Rounded Corners 87">
              <a:extLst>
                <a:ext uri="{FF2B5EF4-FFF2-40B4-BE49-F238E27FC236}">
                  <a16:creationId xmlns:a16="http://schemas.microsoft.com/office/drawing/2014/main" id="{630B9750-AF79-4348-8A8F-7316F15A67AE}"/>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91719732-7B12-40E8-8367-63AE72404C56}"/>
                </a:ext>
              </a:extLst>
            </p:cNvPr>
            <p:cNvGrpSpPr/>
            <p:nvPr/>
          </p:nvGrpSpPr>
          <p:grpSpPr>
            <a:xfrm>
              <a:off x="382033" y="3609497"/>
              <a:ext cx="307586" cy="307480"/>
              <a:chOff x="-133735" y="-444418"/>
              <a:chExt cx="9232900" cy="9229725"/>
            </a:xfrm>
            <a:solidFill>
              <a:srgbClr val="505050"/>
            </a:solidFill>
          </p:grpSpPr>
          <p:sp>
            <p:nvSpPr>
              <p:cNvPr id="90" name="Freeform 9">
                <a:extLst>
                  <a:ext uri="{FF2B5EF4-FFF2-40B4-BE49-F238E27FC236}">
                    <a16:creationId xmlns:a16="http://schemas.microsoft.com/office/drawing/2014/main" id="{63B51658-1E7E-4E4F-8E07-03BF2778DA00}"/>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91" name="Freeform 10">
                <a:extLst>
                  <a:ext uri="{FF2B5EF4-FFF2-40B4-BE49-F238E27FC236}">
                    <a16:creationId xmlns:a16="http://schemas.microsoft.com/office/drawing/2014/main" id="{0FF8CF4E-DF07-43B4-863C-5EAB55854C07}"/>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grpSp>
        <p:nvGrpSpPr>
          <p:cNvPr id="92" name="Group 91">
            <a:extLst>
              <a:ext uri="{FF2B5EF4-FFF2-40B4-BE49-F238E27FC236}">
                <a16:creationId xmlns:a16="http://schemas.microsoft.com/office/drawing/2014/main" id="{FAA2F53F-5A12-458C-A4C6-A11FC3BDAC6B}"/>
              </a:ext>
            </a:extLst>
          </p:cNvPr>
          <p:cNvGrpSpPr/>
          <p:nvPr/>
        </p:nvGrpSpPr>
        <p:grpSpPr>
          <a:xfrm>
            <a:off x="1868909" y="1671113"/>
            <a:ext cx="334255" cy="334255"/>
            <a:chOff x="368699" y="3596110"/>
            <a:chExt cx="334255" cy="334255"/>
          </a:xfrm>
        </p:grpSpPr>
        <p:sp>
          <p:nvSpPr>
            <p:cNvPr id="93" name="Rectangle: Rounded Corners 92">
              <a:extLst>
                <a:ext uri="{FF2B5EF4-FFF2-40B4-BE49-F238E27FC236}">
                  <a16:creationId xmlns:a16="http://schemas.microsoft.com/office/drawing/2014/main" id="{79DBD322-2773-4D78-97A9-45300D42987C}"/>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F771ACBF-61FE-4F31-AAAB-A1F1EDC3474F}"/>
                </a:ext>
              </a:extLst>
            </p:cNvPr>
            <p:cNvGrpSpPr/>
            <p:nvPr/>
          </p:nvGrpSpPr>
          <p:grpSpPr>
            <a:xfrm>
              <a:off x="382033" y="3609497"/>
              <a:ext cx="307586" cy="307480"/>
              <a:chOff x="-133735" y="-444418"/>
              <a:chExt cx="9232900" cy="9229725"/>
            </a:xfrm>
            <a:solidFill>
              <a:srgbClr val="505050"/>
            </a:solidFill>
          </p:grpSpPr>
          <p:sp>
            <p:nvSpPr>
              <p:cNvPr id="95" name="Freeform 9">
                <a:extLst>
                  <a:ext uri="{FF2B5EF4-FFF2-40B4-BE49-F238E27FC236}">
                    <a16:creationId xmlns:a16="http://schemas.microsoft.com/office/drawing/2014/main" id="{D595D9FC-E509-4797-A10A-0702D223B30B}"/>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96" name="Freeform 10">
                <a:extLst>
                  <a:ext uri="{FF2B5EF4-FFF2-40B4-BE49-F238E27FC236}">
                    <a16:creationId xmlns:a16="http://schemas.microsoft.com/office/drawing/2014/main" id="{67001CED-0DFE-4601-B40E-31D596EC4C30}"/>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grpSp>
        <p:nvGrpSpPr>
          <p:cNvPr id="97" name="Group 96">
            <a:extLst>
              <a:ext uri="{FF2B5EF4-FFF2-40B4-BE49-F238E27FC236}">
                <a16:creationId xmlns:a16="http://schemas.microsoft.com/office/drawing/2014/main" id="{849EF62B-2917-40CF-B7C8-FC90EE820D16}"/>
              </a:ext>
            </a:extLst>
          </p:cNvPr>
          <p:cNvGrpSpPr/>
          <p:nvPr/>
        </p:nvGrpSpPr>
        <p:grpSpPr>
          <a:xfrm>
            <a:off x="9267782" y="1919374"/>
            <a:ext cx="334255" cy="334255"/>
            <a:chOff x="368699" y="3596110"/>
            <a:chExt cx="334255" cy="334255"/>
          </a:xfrm>
        </p:grpSpPr>
        <p:sp>
          <p:nvSpPr>
            <p:cNvPr id="98" name="Rectangle: Rounded Corners 97">
              <a:extLst>
                <a:ext uri="{FF2B5EF4-FFF2-40B4-BE49-F238E27FC236}">
                  <a16:creationId xmlns:a16="http://schemas.microsoft.com/office/drawing/2014/main" id="{FCC57F50-1036-4EE8-B552-27A594FE04FA}"/>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B49DB238-627A-427A-BEB7-D8CF1E1C005D}"/>
                </a:ext>
              </a:extLst>
            </p:cNvPr>
            <p:cNvGrpSpPr/>
            <p:nvPr/>
          </p:nvGrpSpPr>
          <p:grpSpPr>
            <a:xfrm>
              <a:off x="382033" y="3609497"/>
              <a:ext cx="307586" cy="307480"/>
              <a:chOff x="-133735" y="-444418"/>
              <a:chExt cx="9232900" cy="9229725"/>
            </a:xfrm>
            <a:solidFill>
              <a:srgbClr val="505050"/>
            </a:solidFill>
          </p:grpSpPr>
          <p:sp>
            <p:nvSpPr>
              <p:cNvPr id="100" name="Freeform 9">
                <a:extLst>
                  <a:ext uri="{FF2B5EF4-FFF2-40B4-BE49-F238E27FC236}">
                    <a16:creationId xmlns:a16="http://schemas.microsoft.com/office/drawing/2014/main" id="{A1EF22A2-4687-4F0F-8EAD-24F497878846}"/>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101" name="Freeform 10">
                <a:extLst>
                  <a:ext uri="{FF2B5EF4-FFF2-40B4-BE49-F238E27FC236}">
                    <a16:creationId xmlns:a16="http://schemas.microsoft.com/office/drawing/2014/main" id="{959F49A5-B0DB-4D47-8321-728B1BAA3903}"/>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grpSp>
        <p:nvGrpSpPr>
          <p:cNvPr id="102" name="Group 101">
            <a:extLst>
              <a:ext uri="{FF2B5EF4-FFF2-40B4-BE49-F238E27FC236}">
                <a16:creationId xmlns:a16="http://schemas.microsoft.com/office/drawing/2014/main" id="{D82F29B5-E795-4090-8F1E-E82421A6B9B6}"/>
              </a:ext>
            </a:extLst>
          </p:cNvPr>
          <p:cNvGrpSpPr/>
          <p:nvPr/>
        </p:nvGrpSpPr>
        <p:grpSpPr>
          <a:xfrm>
            <a:off x="11203891" y="2904397"/>
            <a:ext cx="334255" cy="334255"/>
            <a:chOff x="368699" y="3596110"/>
            <a:chExt cx="334255" cy="334255"/>
          </a:xfrm>
        </p:grpSpPr>
        <p:sp>
          <p:nvSpPr>
            <p:cNvPr id="103" name="Rectangle: Rounded Corners 102">
              <a:extLst>
                <a:ext uri="{FF2B5EF4-FFF2-40B4-BE49-F238E27FC236}">
                  <a16:creationId xmlns:a16="http://schemas.microsoft.com/office/drawing/2014/main" id="{BA6A9967-7778-41C4-A3F3-E23A1A7B8616}"/>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283A55B5-EC53-4884-9909-14D18E652428}"/>
                </a:ext>
              </a:extLst>
            </p:cNvPr>
            <p:cNvGrpSpPr/>
            <p:nvPr/>
          </p:nvGrpSpPr>
          <p:grpSpPr>
            <a:xfrm>
              <a:off x="382033" y="3609497"/>
              <a:ext cx="307586" cy="307480"/>
              <a:chOff x="-133735" y="-444418"/>
              <a:chExt cx="9232900" cy="9229725"/>
            </a:xfrm>
            <a:solidFill>
              <a:srgbClr val="505050"/>
            </a:solidFill>
          </p:grpSpPr>
          <p:sp>
            <p:nvSpPr>
              <p:cNvPr id="105" name="Freeform 9">
                <a:extLst>
                  <a:ext uri="{FF2B5EF4-FFF2-40B4-BE49-F238E27FC236}">
                    <a16:creationId xmlns:a16="http://schemas.microsoft.com/office/drawing/2014/main" id="{C56E199F-FD86-4048-AE57-C05D89554329}"/>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106" name="Freeform 10">
                <a:extLst>
                  <a:ext uri="{FF2B5EF4-FFF2-40B4-BE49-F238E27FC236}">
                    <a16:creationId xmlns:a16="http://schemas.microsoft.com/office/drawing/2014/main" id="{19B892BA-7210-43F2-A4F6-AD08BF597EE2}"/>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grpSp>
        <p:nvGrpSpPr>
          <p:cNvPr id="107" name="Group 106">
            <a:extLst>
              <a:ext uri="{FF2B5EF4-FFF2-40B4-BE49-F238E27FC236}">
                <a16:creationId xmlns:a16="http://schemas.microsoft.com/office/drawing/2014/main" id="{1C4CDEBF-8263-419B-8FB3-25403F29DF2A}"/>
              </a:ext>
            </a:extLst>
          </p:cNvPr>
          <p:cNvGrpSpPr/>
          <p:nvPr/>
        </p:nvGrpSpPr>
        <p:grpSpPr>
          <a:xfrm>
            <a:off x="10533060" y="1644232"/>
            <a:ext cx="334255" cy="334255"/>
            <a:chOff x="368699" y="3596110"/>
            <a:chExt cx="334255" cy="334255"/>
          </a:xfrm>
        </p:grpSpPr>
        <p:sp>
          <p:nvSpPr>
            <p:cNvPr id="108" name="Rectangle: Rounded Corners 107">
              <a:extLst>
                <a:ext uri="{FF2B5EF4-FFF2-40B4-BE49-F238E27FC236}">
                  <a16:creationId xmlns:a16="http://schemas.microsoft.com/office/drawing/2014/main" id="{EE6965DC-101A-4F2A-890C-E0CDFBBC9EAB}"/>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6BD03E50-9144-4C8E-A65C-63339240506F}"/>
                </a:ext>
              </a:extLst>
            </p:cNvPr>
            <p:cNvGrpSpPr/>
            <p:nvPr/>
          </p:nvGrpSpPr>
          <p:grpSpPr>
            <a:xfrm>
              <a:off x="382033" y="3609497"/>
              <a:ext cx="307586" cy="307480"/>
              <a:chOff x="-133735" y="-444418"/>
              <a:chExt cx="9232900" cy="9229725"/>
            </a:xfrm>
            <a:solidFill>
              <a:srgbClr val="505050"/>
            </a:solidFill>
          </p:grpSpPr>
          <p:sp>
            <p:nvSpPr>
              <p:cNvPr id="110" name="Freeform 9">
                <a:extLst>
                  <a:ext uri="{FF2B5EF4-FFF2-40B4-BE49-F238E27FC236}">
                    <a16:creationId xmlns:a16="http://schemas.microsoft.com/office/drawing/2014/main" id="{0B20274C-F55D-4DD5-A5DB-F6BD95300117}"/>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111" name="Freeform 10">
                <a:extLst>
                  <a:ext uri="{FF2B5EF4-FFF2-40B4-BE49-F238E27FC236}">
                    <a16:creationId xmlns:a16="http://schemas.microsoft.com/office/drawing/2014/main" id="{5DB1C5CC-26C6-46A0-BBA8-6FB51F549E55}"/>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grpSp>
        <p:nvGrpSpPr>
          <p:cNvPr id="112" name="Group 111">
            <a:extLst>
              <a:ext uri="{FF2B5EF4-FFF2-40B4-BE49-F238E27FC236}">
                <a16:creationId xmlns:a16="http://schemas.microsoft.com/office/drawing/2014/main" id="{EEC4ADA8-8776-41E3-859E-F3CB44476846}"/>
              </a:ext>
            </a:extLst>
          </p:cNvPr>
          <p:cNvGrpSpPr/>
          <p:nvPr/>
        </p:nvGrpSpPr>
        <p:grpSpPr>
          <a:xfrm>
            <a:off x="10238125" y="2735452"/>
            <a:ext cx="247258" cy="247256"/>
            <a:chOff x="368699" y="3596110"/>
            <a:chExt cx="334255" cy="334255"/>
          </a:xfrm>
        </p:grpSpPr>
        <p:sp>
          <p:nvSpPr>
            <p:cNvPr id="113" name="Rectangle: Rounded Corners 112">
              <a:extLst>
                <a:ext uri="{FF2B5EF4-FFF2-40B4-BE49-F238E27FC236}">
                  <a16:creationId xmlns:a16="http://schemas.microsoft.com/office/drawing/2014/main" id="{02B6413E-2595-4372-BC66-42C2C40D5EE7}"/>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E8D8DC18-4EBA-46F8-95CC-D9B9348CE31D}"/>
                </a:ext>
              </a:extLst>
            </p:cNvPr>
            <p:cNvGrpSpPr/>
            <p:nvPr/>
          </p:nvGrpSpPr>
          <p:grpSpPr>
            <a:xfrm>
              <a:off x="382033" y="3609497"/>
              <a:ext cx="307586" cy="307480"/>
              <a:chOff x="-133735" y="-444418"/>
              <a:chExt cx="9232900" cy="9229725"/>
            </a:xfrm>
            <a:solidFill>
              <a:srgbClr val="505050"/>
            </a:solidFill>
          </p:grpSpPr>
          <p:sp>
            <p:nvSpPr>
              <p:cNvPr id="115" name="Freeform 9">
                <a:extLst>
                  <a:ext uri="{FF2B5EF4-FFF2-40B4-BE49-F238E27FC236}">
                    <a16:creationId xmlns:a16="http://schemas.microsoft.com/office/drawing/2014/main" id="{6F763C18-434E-4249-B710-056A46845CDA}"/>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ndParaRPr>
              </a:p>
            </p:txBody>
          </p:sp>
          <p:sp>
            <p:nvSpPr>
              <p:cNvPr id="116" name="Freeform 10">
                <a:extLst>
                  <a:ext uri="{FF2B5EF4-FFF2-40B4-BE49-F238E27FC236}">
                    <a16:creationId xmlns:a16="http://schemas.microsoft.com/office/drawing/2014/main" id="{7A1B167A-6EF0-4F4A-8B89-BE8E2D18025F}"/>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grpSp>
        <p:nvGrpSpPr>
          <p:cNvPr id="117" name="Group 116">
            <a:extLst>
              <a:ext uri="{FF2B5EF4-FFF2-40B4-BE49-F238E27FC236}">
                <a16:creationId xmlns:a16="http://schemas.microsoft.com/office/drawing/2014/main" id="{0F4A0F9B-1BC3-452E-BEB0-5A67F501E081}"/>
              </a:ext>
            </a:extLst>
          </p:cNvPr>
          <p:cNvGrpSpPr/>
          <p:nvPr/>
        </p:nvGrpSpPr>
        <p:grpSpPr>
          <a:xfrm>
            <a:off x="10911246" y="2197720"/>
            <a:ext cx="658875" cy="392476"/>
            <a:chOff x="10227446" y="2986117"/>
            <a:chExt cx="658968" cy="392532"/>
          </a:xfrm>
        </p:grpSpPr>
        <p:grpSp>
          <p:nvGrpSpPr>
            <p:cNvPr id="118" name="Group 117">
              <a:extLst>
                <a:ext uri="{FF2B5EF4-FFF2-40B4-BE49-F238E27FC236}">
                  <a16:creationId xmlns:a16="http://schemas.microsoft.com/office/drawing/2014/main" id="{AA9BD3E0-F83C-46AA-B7A0-233DCD39D893}"/>
                </a:ext>
              </a:extLst>
            </p:cNvPr>
            <p:cNvGrpSpPr/>
            <p:nvPr/>
          </p:nvGrpSpPr>
          <p:grpSpPr>
            <a:xfrm>
              <a:off x="10227446" y="2986117"/>
              <a:ext cx="658968" cy="392532"/>
              <a:chOff x="6002760" y="3291875"/>
              <a:chExt cx="3471152" cy="1658849"/>
            </a:xfrm>
          </p:grpSpPr>
          <p:sp>
            <p:nvSpPr>
              <p:cNvPr id="120" name="Rectangle 119">
                <a:extLst>
                  <a:ext uri="{FF2B5EF4-FFF2-40B4-BE49-F238E27FC236}">
                    <a16:creationId xmlns:a16="http://schemas.microsoft.com/office/drawing/2014/main" id="{E18EF26D-4E4B-4838-A8B3-70EB26EDB746}"/>
                  </a:ext>
                </a:extLst>
              </p:cNvPr>
              <p:cNvSpPr/>
              <p:nvPr/>
            </p:nvSpPr>
            <p:spPr bwMode="auto">
              <a:xfrm>
                <a:off x="6002760" y="3291875"/>
                <a:ext cx="3471152" cy="157459"/>
              </a:xfrm>
              <a:prstGeom prst="rect">
                <a:avLst/>
              </a:prstGeom>
              <a:solidFill>
                <a:srgbClr val="0072C6"/>
              </a:solidFill>
              <a:ln w="10795" cap="flat" cmpd="sng" algn="ctr">
                <a:noFill/>
                <a:prstDash val="solid"/>
                <a:headEnd type="none" w="med" len="med"/>
                <a:tailEnd type="none" w="med" len="med"/>
              </a:ln>
              <a:effectLst/>
            </p:spPr>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1" name="Rectangle 120">
                <a:extLst>
                  <a:ext uri="{FF2B5EF4-FFF2-40B4-BE49-F238E27FC236}">
                    <a16:creationId xmlns:a16="http://schemas.microsoft.com/office/drawing/2014/main" id="{D514705A-C520-47F3-B2DF-94EB8053496A}"/>
                  </a:ext>
                </a:extLst>
              </p:cNvPr>
              <p:cNvSpPr/>
              <p:nvPr/>
            </p:nvSpPr>
            <p:spPr bwMode="auto">
              <a:xfrm>
                <a:off x="6002760" y="3489197"/>
                <a:ext cx="3471152" cy="1461527"/>
              </a:xfrm>
              <a:prstGeom prst="rect">
                <a:avLst/>
              </a:prstGeom>
              <a:solidFill>
                <a:srgbClr val="0072C6"/>
              </a:solidFill>
              <a:ln w="10795" cap="flat" cmpd="sng" algn="ctr">
                <a:noFill/>
                <a:prstDash val="solid"/>
                <a:headEnd type="none" w="med" len="med"/>
                <a:tailEnd type="none" w="med" len="med"/>
              </a:ln>
              <a:effectLst/>
            </p:spPr>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9" name="icon GEARS">
              <a:extLst>
                <a:ext uri="{FF2B5EF4-FFF2-40B4-BE49-F238E27FC236}">
                  <a16:creationId xmlns:a16="http://schemas.microsoft.com/office/drawing/2014/main" id="{04F391C4-86A4-4611-8988-BC9321735871}"/>
                </a:ext>
              </a:extLst>
            </p:cNvPr>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FFFF"/>
            </a:solidFill>
            <a:ln>
              <a:noFill/>
            </a:ln>
            <a:extLst/>
          </p:spPr>
          <p:txBody>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noFill/>
                <a:effectLst/>
                <a:uLnTx/>
                <a:uFillTx/>
                <a:latin typeface="Segoe UI"/>
                <a:ea typeface="ＭＳ Ｐゴシック" charset="0"/>
              </a:endParaRPr>
            </a:p>
          </p:txBody>
        </p:sp>
      </p:grpSp>
      <p:grpSp>
        <p:nvGrpSpPr>
          <p:cNvPr id="122" name="Group 121">
            <a:extLst>
              <a:ext uri="{FF2B5EF4-FFF2-40B4-BE49-F238E27FC236}">
                <a16:creationId xmlns:a16="http://schemas.microsoft.com/office/drawing/2014/main" id="{BECC6DE9-C390-46E1-9CD3-19F6E583CF35}"/>
              </a:ext>
            </a:extLst>
          </p:cNvPr>
          <p:cNvGrpSpPr>
            <a:grpSpLocks noChangeAspect="1"/>
          </p:cNvGrpSpPr>
          <p:nvPr/>
        </p:nvGrpSpPr>
        <p:grpSpPr>
          <a:xfrm>
            <a:off x="9896798" y="2064902"/>
            <a:ext cx="460519" cy="274320"/>
            <a:chOff x="10227446" y="2986117"/>
            <a:chExt cx="658968" cy="392532"/>
          </a:xfrm>
        </p:grpSpPr>
        <p:grpSp>
          <p:nvGrpSpPr>
            <p:cNvPr id="123" name="Group 122">
              <a:extLst>
                <a:ext uri="{FF2B5EF4-FFF2-40B4-BE49-F238E27FC236}">
                  <a16:creationId xmlns:a16="http://schemas.microsoft.com/office/drawing/2014/main" id="{48BD0C07-9E4C-448B-88AD-787506DB41C7}"/>
                </a:ext>
              </a:extLst>
            </p:cNvPr>
            <p:cNvGrpSpPr/>
            <p:nvPr/>
          </p:nvGrpSpPr>
          <p:grpSpPr>
            <a:xfrm>
              <a:off x="10227446" y="2986117"/>
              <a:ext cx="658968" cy="392532"/>
              <a:chOff x="6002760" y="3291875"/>
              <a:chExt cx="3471152" cy="1658849"/>
            </a:xfrm>
          </p:grpSpPr>
          <p:sp>
            <p:nvSpPr>
              <p:cNvPr id="125" name="Rectangle 124">
                <a:extLst>
                  <a:ext uri="{FF2B5EF4-FFF2-40B4-BE49-F238E27FC236}">
                    <a16:creationId xmlns:a16="http://schemas.microsoft.com/office/drawing/2014/main" id="{7CE9955C-485B-497D-AE0C-401496A932F1}"/>
                  </a:ext>
                </a:extLst>
              </p:cNvPr>
              <p:cNvSpPr/>
              <p:nvPr/>
            </p:nvSpPr>
            <p:spPr bwMode="auto">
              <a:xfrm>
                <a:off x="6002760" y="3291875"/>
                <a:ext cx="3471152" cy="157459"/>
              </a:xfrm>
              <a:prstGeom prst="rect">
                <a:avLst/>
              </a:prstGeom>
              <a:solidFill>
                <a:srgbClr val="0072C6"/>
              </a:solidFill>
              <a:ln w="10795" cap="flat" cmpd="sng" algn="ctr">
                <a:noFill/>
                <a:prstDash val="solid"/>
                <a:headEnd type="none" w="med" len="med"/>
                <a:tailEnd type="none" w="med" len="med"/>
              </a:ln>
              <a:effectLst/>
            </p:spPr>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Rectangle 125">
                <a:extLst>
                  <a:ext uri="{FF2B5EF4-FFF2-40B4-BE49-F238E27FC236}">
                    <a16:creationId xmlns:a16="http://schemas.microsoft.com/office/drawing/2014/main" id="{FA2B70EA-B6EF-4E37-971D-ACF0E0A50A83}"/>
                  </a:ext>
                </a:extLst>
              </p:cNvPr>
              <p:cNvSpPr/>
              <p:nvPr/>
            </p:nvSpPr>
            <p:spPr bwMode="auto">
              <a:xfrm>
                <a:off x="6002760" y="3489197"/>
                <a:ext cx="3471152" cy="1461527"/>
              </a:xfrm>
              <a:prstGeom prst="rect">
                <a:avLst/>
              </a:prstGeom>
              <a:solidFill>
                <a:srgbClr val="0072C6"/>
              </a:solidFill>
              <a:ln w="10795" cap="flat" cmpd="sng" algn="ctr">
                <a:noFill/>
                <a:prstDash val="solid"/>
                <a:headEnd type="none" w="med" len="med"/>
                <a:tailEnd type="none" w="med" len="med"/>
              </a:ln>
              <a:effectLst/>
            </p:spPr>
            <p:txBody>
              <a:bodyPr lIns="0" tIns="45706" rIns="0" bIns="45706" anchor="ctr"/>
              <a:lstStyle/>
              <a:p>
                <a:pPr marL="0" marR="0" lvl="0" indent="0" algn="ctr" defTabSz="913751"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24" name="icon GEARS">
              <a:extLst>
                <a:ext uri="{FF2B5EF4-FFF2-40B4-BE49-F238E27FC236}">
                  <a16:creationId xmlns:a16="http://schemas.microsoft.com/office/drawing/2014/main" id="{9FA3801F-B0C9-47CA-B597-F7B756FF7788}"/>
                </a:ext>
              </a:extLst>
            </p:cNvPr>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FFFF"/>
            </a:solidFill>
            <a:ln>
              <a:noFill/>
            </a:ln>
            <a:extLst/>
          </p:spPr>
          <p:txBody>
            <a:bodyPr/>
            <a:lstStyle/>
            <a:p>
              <a:pPr marL="0" marR="0" lvl="0" indent="0" defTabSz="913069"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noFill/>
                <a:effectLst/>
                <a:uLnTx/>
                <a:uFillTx/>
                <a:latin typeface="Segoe UI"/>
                <a:ea typeface="ＭＳ Ｐゴシック" charset="0"/>
              </a:endParaRPr>
            </a:p>
          </p:txBody>
        </p:sp>
      </p:grpSp>
      <p:grpSp>
        <p:nvGrpSpPr>
          <p:cNvPr id="127" name="Group 126">
            <a:extLst>
              <a:ext uri="{FF2B5EF4-FFF2-40B4-BE49-F238E27FC236}">
                <a16:creationId xmlns:a16="http://schemas.microsoft.com/office/drawing/2014/main" id="{200EA8D0-7AFA-454E-83B7-E30E860E65BB}"/>
              </a:ext>
            </a:extLst>
          </p:cNvPr>
          <p:cNvGrpSpPr/>
          <p:nvPr/>
        </p:nvGrpSpPr>
        <p:grpSpPr>
          <a:xfrm>
            <a:off x="8836469" y="3720404"/>
            <a:ext cx="1827078" cy="1201404"/>
            <a:chOff x="8537494" y="4624562"/>
            <a:chExt cx="1827078" cy="1201404"/>
          </a:xfrm>
          <a:solidFill>
            <a:srgbClr val="FFFFFF"/>
          </a:solidFill>
        </p:grpSpPr>
        <p:sp>
          <p:nvSpPr>
            <p:cNvPr id="128" name="Freeform 38">
              <a:extLst>
                <a:ext uri="{FF2B5EF4-FFF2-40B4-BE49-F238E27FC236}">
                  <a16:creationId xmlns:a16="http://schemas.microsoft.com/office/drawing/2014/main" id="{EB3FE2AA-E019-4961-AA39-4E276EB222F6}"/>
                </a:ext>
              </a:extLst>
            </p:cNvPr>
            <p:cNvSpPr>
              <a:spLocks/>
            </p:cNvSpPr>
            <p:nvPr/>
          </p:nvSpPr>
          <p:spPr bwMode="auto">
            <a:xfrm>
              <a:off x="8537494" y="4624562"/>
              <a:ext cx="1827078" cy="120140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ndParaRPr>
            </a:p>
          </p:txBody>
        </p:sp>
        <p:sp>
          <p:nvSpPr>
            <p:cNvPr id="129" name="TextBox 128">
              <a:extLst>
                <a:ext uri="{FF2B5EF4-FFF2-40B4-BE49-F238E27FC236}">
                  <a16:creationId xmlns:a16="http://schemas.microsoft.com/office/drawing/2014/main" id="{24CF52FB-1F96-4980-953A-CE88C2B80B28}"/>
                </a:ext>
              </a:extLst>
            </p:cNvPr>
            <p:cNvSpPr txBox="1"/>
            <p:nvPr/>
          </p:nvSpPr>
          <p:spPr>
            <a:xfrm>
              <a:off x="8992290" y="5122280"/>
              <a:ext cx="856996" cy="387798"/>
            </a:xfrm>
            <a:prstGeom prst="rect">
              <a:avLst/>
            </a:prstGeom>
            <a:noFill/>
            <a:ln>
              <a:noFill/>
            </a:ln>
          </p:spPr>
          <p:txBody>
            <a:bodyPr wrap="square" lIns="0" tIns="0" rIns="0" bIns="0" rtlCol="0">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50" normalizeH="0" baseline="0" noProof="0" dirty="0">
                  <a:ln>
                    <a:noFill/>
                  </a:ln>
                  <a:solidFill>
                    <a:srgbClr val="0078D7"/>
                  </a:solidFill>
                  <a:effectLst/>
                  <a:uLnTx/>
                  <a:uFillTx/>
                  <a:latin typeface="Segoe UI"/>
                  <a:ea typeface="ＭＳ Ｐゴシック" charset="0"/>
                  <a:cs typeface="Segoe UI Light"/>
                </a:rPr>
                <a:t>Public</a:t>
              </a:r>
            </a:p>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50" normalizeH="0" baseline="0" noProof="0" dirty="0">
                  <a:ln>
                    <a:noFill/>
                  </a:ln>
                  <a:solidFill>
                    <a:srgbClr val="0078D7"/>
                  </a:solidFill>
                  <a:effectLst/>
                  <a:uLnTx/>
                  <a:uFillTx/>
                  <a:latin typeface="Segoe UI"/>
                  <a:ea typeface="ＭＳ Ｐゴシック" charset="0"/>
                  <a:cs typeface="Segoe UI Light"/>
                </a:rPr>
                <a:t>cloud</a:t>
              </a:r>
            </a:p>
          </p:txBody>
        </p:sp>
      </p:grpSp>
      <p:grpSp>
        <p:nvGrpSpPr>
          <p:cNvPr id="130" name="Group 129">
            <a:extLst>
              <a:ext uri="{FF2B5EF4-FFF2-40B4-BE49-F238E27FC236}">
                <a16:creationId xmlns:a16="http://schemas.microsoft.com/office/drawing/2014/main" id="{6C0C5A00-93EB-4009-B90B-F83E14DD8A48}"/>
              </a:ext>
            </a:extLst>
          </p:cNvPr>
          <p:cNvGrpSpPr/>
          <p:nvPr/>
        </p:nvGrpSpPr>
        <p:grpSpPr>
          <a:xfrm>
            <a:off x="1023703" y="2181769"/>
            <a:ext cx="1605491" cy="503755"/>
            <a:chOff x="929218" y="3714795"/>
            <a:chExt cx="1605491" cy="503755"/>
          </a:xfrm>
        </p:grpSpPr>
        <p:pic>
          <p:nvPicPr>
            <p:cNvPr id="131" name="Picture 130">
              <a:extLst>
                <a:ext uri="{FF2B5EF4-FFF2-40B4-BE49-F238E27FC236}">
                  <a16:creationId xmlns:a16="http://schemas.microsoft.com/office/drawing/2014/main" id="{BB0FA95A-D9CE-43F2-95F1-201D90DB29E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9218" y="3714795"/>
              <a:ext cx="359251" cy="503755"/>
            </a:xfrm>
            <a:prstGeom prst="rect">
              <a:avLst/>
            </a:prstGeom>
          </p:spPr>
        </p:pic>
        <p:sp>
          <p:nvSpPr>
            <p:cNvPr id="132" name="Rectangle 131">
              <a:extLst>
                <a:ext uri="{FF2B5EF4-FFF2-40B4-BE49-F238E27FC236}">
                  <a16:creationId xmlns:a16="http://schemas.microsoft.com/office/drawing/2014/main" id="{A01E74B3-BEEC-4D70-BD3F-4A6B357A7283}"/>
                </a:ext>
              </a:extLst>
            </p:cNvPr>
            <p:cNvSpPr/>
            <p:nvPr/>
          </p:nvSpPr>
          <p:spPr>
            <a:xfrm>
              <a:off x="1460824" y="3817401"/>
              <a:ext cx="1073885" cy="298543"/>
            </a:xfrm>
            <a:prstGeom prst="rect">
              <a:avLst/>
            </a:prstGeom>
            <a:ln>
              <a:noFill/>
            </a:ln>
          </p:spPr>
          <p:txBody>
            <a:bodyPr wrap="square" lIns="0" tIns="0" rIns="0" bIns="0" anchor="ctr">
              <a:spAutoFit/>
            </a:bodyPr>
            <a:lstStyle/>
            <a:p>
              <a:pPr defTabSz="895747" fontAlgn="base">
                <a:lnSpc>
                  <a:spcPct val="90000"/>
                </a:lnSpc>
                <a:spcBef>
                  <a:spcPct val="0"/>
                </a:spcBef>
                <a:spcAft>
                  <a:spcPct val="0"/>
                </a:spcAft>
                <a:buSzPct val="80000"/>
                <a:defRPr/>
              </a:pPr>
              <a:r>
                <a:rPr lang="en-US" sz="1078" kern="0" dirty="0">
                  <a:solidFill>
                    <a:srgbClr val="505050"/>
                  </a:solidFill>
                  <a:latin typeface="Segoe UI"/>
                  <a:ea typeface="ＭＳ Ｐゴシック" charset="0"/>
                </a:rPr>
                <a:t>Other</a:t>
              </a:r>
              <a:br>
                <a:rPr lang="en-US" sz="1078" kern="0" dirty="0">
                  <a:solidFill>
                    <a:srgbClr val="505050"/>
                  </a:solidFill>
                  <a:latin typeface="Segoe UI"/>
                  <a:ea typeface="ＭＳ Ｐゴシック" charset="0"/>
                </a:rPr>
              </a:br>
              <a:r>
                <a:rPr lang="en-US" sz="1078" kern="0" dirty="0">
                  <a:solidFill>
                    <a:srgbClr val="505050"/>
                  </a:solidFill>
                  <a:latin typeface="Segoe UI"/>
                  <a:ea typeface="ＭＳ Ｐゴシック" charset="0"/>
                </a:rPr>
                <a:t>directories</a:t>
              </a:r>
            </a:p>
          </p:txBody>
        </p:sp>
      </p:grpSp>
      <p:sp useBgFill="1">
        <p:nvSpPr>
          <p:cNvPr id="133" name="Oval 132">
            <a:extLst>
              <a:ext uri="{FF2B5EF4-FFF2-40B4-BE49-F238E27FC236}">
                <a16:creationId xmlns:a16="http://schemas.microsoft.com/office/drawing/2014/main" id="{949BC610-0B09-4174-B74C-2C5399656509}"/>
              </a:ext>
            </a:extLst>
          </p:cNvPr>
          <p:cNvSpPr/>
          <p:nvPr/>
        </p:nvSpPr>
        <p:spPr bwMode="auto">
          <a:xfrm>
            <a:off x="5306316" y="754092"/>
            <a:ext cx="1368596" cy="11764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5479A77A-C925-4C9D-8E9B-42B48546B308}"/>
              </a:ext>
            </a:extLst>
          </p:cNvPr>
          <p:cNvSpPr/>
          <p:nvPr/>
        </p:nvSpPr>
        <p:spPr>
          <a:xfrm>
            <a:off x="5328413" y="959809"/>
            <a:ext cx="1324402" cy="535531"/>
          </a:xfrm>
          <a:prstGeom prst="rect">
            <a:avLst/>
          </a:prstGeom>
          <a:noFill/>
        </p:spPr>
        <p:txBody>
          <a:bodyPr wrap="square">
            <a:spAutoFit/>
          </a:bodyPr>
          <a:lstStyle/>
          <a:p>
            <a:pPr marL="0" marR="0" lvl="0" indent="0" algn="ctr" defTabSz="913665"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dirty="0">
                <a:ln>
                  <a:noFill/>
                </a:ln>
                <a:solidFill>
                  <a:srgbClr val="505050"/>
                </a:solidFill>
                <a:effectLst/>
                <a:uLnTx/>
                <a:uFillTx/>
                <a:latin typeface="Segoe UI"/>
              </a:rPr>
              <a:t>Access</a:t>
            </a:r>
          </a:p>
          <a:p>
            <a:pPr marL="0" marR="0" lvl="0" indent="0" algn="ctr" defTabSz="913665"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dirty="0">
                <a:ln>
                  <a:noFill/>
                </a:ln>
                <a:solidFill>
                  <a:srgbClr val="505050"/>
                </a:solidFill>
                <a:effectLst/>
                <a:uLnTx/>
                <a:uFillTx/>
                <a:latin typeface="Segoe UI"/>
              </a:rPr>
              <a:t>Management</a:t>
            </a:r>
            <a:endParaRPr kumimoji="0" lang="en-US" sz="1600" b="0" i="0" u="none" strike="noStrike" kern="0" cap="none" spc="-50" normalizeH="0" baseline="0" noProof="0" dirty="0">
              <a:ln>
                <a:noFill/>
              </a:ln>
              <a:solidFill>
                <a:srgbClr val="505050"/>
              </a:solidFill>
              <a:effectLst/>
              <a:uLnTx/>
              <a:uFillTx/>
              <a:latin typeface="Segoe UI"/>
              <a:ea typeface="ＭＳ Ｐゴシック" charset="0"/>
              <a:cs typeface="Segoe UI Semibold" panose="020B0702040204020203" pitchFamily="34" charset="0"/>
            </a:endParaRPr>
          </a:p>
        </p:txBody>
      </p:sp>
      <p:sp>
        <p:nvSpPr>
          <p:cNvPr id="135" name="Freeform: Shape 134">
            <a:extLst>
              <a:ext uri="{FF2B5EF4-FFF2-40B4-BE49-F238E27FC236}">
                <a16:creationId xmlns:a16="http://schemas.microsoft.com/office/drawing/2014/main" id="{15FBF50F-939B-43B7-A5E5-E95A2AA04E0E}"/>
              </a:ext>
            </a:extLst>
          </p:cNvPr>
          <p:cNvSpPr/>
          <p:nvPr/>
        </p:nvSpPr>
        <p:spPr bwMode="auto">
          <a:xfrm>
            <a:off x="4934516" y="3626645"/>
            <a:ext cx="2198111" cy="129483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6" name="Straight Connector 135">
            <a:extLst>
              <a:ext uri="{FF2B5EF4-FFF2-40B4-BE49-F238E27FC236}">
                <a16:creationId xmlns:a16="http://schemas.microsoft.com/office/drawing/2014/main" id="{1918A91E-B582-4ED8-AA74-D6CDCC57DEB2}"/>
              </a:ext>
            </a:extLst>
          </p:cNvPr>
          <p:cNvCxnSpPr>
            <a:cxnSpLocks/>
            <a:stCxn id="135" idx="17"/>
            <a:endCxn id="141" idx="0"/>
          </p:cNvCxnSpPr>
          <p:nvPr/>
        </p:nvCxnSpPr>
        <p:spPr>
          <a:xfrm flipH="1">
            <a:off x="3644732" y="4920089"/>
            <a:ext cx="1515630" cy="738947"/>
          </a:xfrm>
          <a:prstGeom prst="line">
            <a:avLst/>
          </a:prstGeom>
          <a:noFill/>
          <a:ln w="15875" cap="flat" cmpd="sng" algn="ctr">
            <a:solidFill>
              <a:srgbClr val="353535">
                <a:alpha val="40000"/>
              </a:srgbClr>
            </a:solidFill>
            <a:prstDash val="solid"/>
            <a:miter lim="800000"/>
            <a:headEnd type="arrow" w="med" len="med"/>
            <a:tailEnd type="arrow" w="med" len="med"/>
          </a:ln>
          <a:effectLst/>
        </p:spPr>
      </p:cxnSp>
      <p:grpSp>
        <p:nvGrpSpPr>
          <p:cNvPr id="137" name="Group 136">
            <a:extLst>
              <a:ext uri="{FF2B5EF4-FFF2-40B4-BE49-F238E27FC236}">
                <a16:creationId xmlns:a16="http://schemas.microsoft.com/office/drawing/2014/main" id="{98E9DBE6-7067-4D07-A85B-8062B35BE74C}"/>
              </a:ext>
            </a:extLst>
          </p:cNvPr>
          <p:cNvGrpSpPr/>
          <p:nvPr/>
        </p:nvGrpSpPr>
        <p:grpSpPr>
          <a:xfrm>
            <a:off x="2916332" y="6162083"/>
            <a:ext cx="1597788" cy="406192"/>
            <a:chOff x="9485283" y="4970832"/>
            <a:chExt cx="1597788" cy="406192"/>
          </a:xfrm>
        </p:grpSpPr>
        <p:pic>
          <p:nvPicPr>
            <p:cNvPr id="138" name="Picture 137">
              <a:extLst>
                <a:ext uri="{FF2B5EF4-FFF2-40B4-BE49-F238E27FC236}">
                  <a16:creationId xmlns:a16="http://schemas.microsoft.com/office/drawing/2014/main" id="{C23EFDC1-2F57-4E0F-A957-F5BDD13C4A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99405" y="5193358"/>
              <a:ext cx="183666" cy="183666"/>
            </a:xfrm>
            <a:prstGeom prst="rect">
              <a:avLst/>
            </a:prstGeom>
          </p:spPr>
        </p:pic>
        <p:pic>
          <p:nvPicPr>
            <p:cNvPr id="139" name="Picture 138">
              <a:extLst>
                <a:ext uri="{FF2B5EF4-FFF2-40B4-BE49-F238E27FC236}">
                  <a16:creationId xmlns:a16="http://schemas.microsoft.com/office/drawing/2014/main" id="{971D342F-6BBA-40F5-922E-C531BD15A792}"/>
                </a:ext>
              </a:extLst>
            </p:cNvPr>
            <p:cNvPicPr>
              <a:picLocks noChangeAspect="1"/>
            </p:cNvPicPr>
            <p:nvPr/>
          </p:nvPicPr>
          <p:blipFill>
            <a:blip r:embed="rId8" cstate="print">
              <a:duotone>
                <a:srgbClr val="737373">
                  <a:shade val="45000"/>
                  <a:satMod val="135000"/>
                </a:srgbClr>
                <a:prstClr val="white"/>
              </a:duotone>
              <a:extLst>
                <a:ext uri="{28A0092B-C50C-407E-A947-70E740481C1C}">
                  <a14:useLocalDpi xmlns:a14="http://schemas.microsoft.com/office/drawing/2010/main" val="0"/>
                </a:ext>
              </a:extLst>
            </a:blip>
            <a:stretch>
              <a:fillRect/>
            </a:stretch>
          </p:blipFill>
          <p:spPr>
            <a:xfrm>
              <a:off x="9485283" y="5148990"/>
              <a:ext cx="185763" cy="215949"/>
            </a:xfrm>
            <a:prstGeom prst="rect">
              <a:avLst/>
            </a:prstGeom>
          </p:spPr>
        </p:pic>
        <p:sp>
          <p:nvSpPr>
            <p:cNvPr id="140" name="Freeform 505">
              <a:extLst>
                <a:ext uri="{FF2B5EF4-FFF2-40B4-BE49-F238E27FC236}">
                  <a16:creationId xmlns:a16="http://schemas.microsoft.com/office/drawing/2014/main" id="{548614D6-8CAD-46D1-8911-8C54A5CE8A78}"/>
                </a:ext>
              </a:extLst>
            </p:cNvPr>
            <p:cNvSpPr>
              <a:spLocks noChangeAspect="1" noEditPoints="1"/>
            </p:cNvSpPr>
            <p:nvPr/>
          </p:nvSpPr>
          <p:spPr bwMode="black">
            <a:xfrm>
              <a:off x="10216140" y="4970832"/>
              <a:ext cx="278743" cy="2776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grpSp>
      <p:sp>
        <p:nvSpPr>
          <p:cNvPr id="141" name="Oval 140">
            <a:extLst>
              <a:ext uri="{FF2B5EF4-FFF2-40B4-BE49-F238E27FC236}">
                <a16:creationId xmlns:a16="http://schemas.microsoft.com/office/drawing/2014/main" id="{AD3E9731-2A5A-49C7-A504-CE9788D4AA46}"/>
              </a:ext>
            </a:extLst>
          </p:cNvPr>
          <p:cNvSpPr/>
          <p:nvPr/>
        </p:nvSpPr>
        <p:spPr bwMode="auto">
          <a:xfrm>
            <a:off x="2136182" y="5659036"/>
            <a:ext cx="3017099" cy="1270981"/>
          </a:xfrm>
          <a:prstGeom prst="ellips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2" name="Group 141">
            <a:extLst>
              <a:ext uri="{FF2B5EF4-FFF2-40B4-BE49-F238E27FC236}">
                <a16:creationId xmlns:a16="http://schemas.microsoft.com/office/drawing/2014/main" id="{2E655B7A-65FD-4DFF-8B7C-F1EB00738676}"/>
              </a:ext>
            </a:extLst>
          </p:cNvPr>
          <p:cNvGrpSpPr/>
          <p:nvPr/>
        </p:nvGrpSpPr>
        <p:grpSpPr>
          <a:xfrm>
            <a:off x="3367609" y="6105257"/>
            <a:ext cx="837905" cy="558704"/>
            <a:chOff x="4658896" y="2838920"/>
            <a:chExt cx="854707" cy="569907"/>
          </a:xfrm>
        </p:grpSpPr>
        <p:sp>
          <p:nvSpPr>
            <p:cNvPr id="143" name="Freeform 5">
              <a:extLst>
                <a:ext uri="{FF2B5EF4-FFF2-40B4-BE49-F238E27FC236}">
                  <a16:creationId xmlns:a16="http://schemas.microsoft.com/office/drawing/2014/main" id="{5B666FFE-66A4-4CC6-AA0B-C54D816D15E1}"/>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4" name="Isosceles Triangle 143">
              <a:extLst>
                <a:ext uri="{FF2B5EF4-FFF2-40B4-BE49-F238E27FC236}">
                  <a16:creationId xmlns:a16="http://schemas.microsoft.com/office/drawing/2014/main" id="{37CA46EC-448D-4C2A-BE19-BA8B327DA78A}"/>
                </a:ext>
              </a:extLst>
            </p:cNvPr>
            <p:cNvSpPr/>
            <p:nvPr/>
          </p:nvSpPr>
          <p:spPr bwMode="auto">
            <a:xfrm>
              <a:off x="4921250" y="2965450"/>
              <a:ext cx="169418" cy="146050"/>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62B2C020-D00E-4F88-97D8-06C1C4643E87}"/>
              </a:ext>
            </a:extLst>
          </p:cNvPr>
          <p:cNvGrpSpPr/>
          <p:nvPr/>
        </p:nvGrpSpPr>
        <p:grpSpPr>
          <a:xfrm>
            <a:off x="4311850" y="6296607"/>
            <a:ext cx="220877" cy="367354"/>
            <a:chOff x="5622072" y="3034107"/>
            <a:chExt cx="225306" cy="374720"/>
          </a:xfrm>
        </p:grpSpPr>
        <p:sp>
          <p:nvSpPr>
            <p:cNvPr id="146" name="Freeform 5">
              <a:extLst>
                <a:ext uri="{FF2B5EF4-FFF2-40B4-BE49-F238E27FC236}">
                  <a16:creationId xmlns:a16="http://schemas.microsoft.com/office/drawing/2014/main" id="{A6A3F48F-ADF5-4D7A-A45D-9793D7C7EC0E}"/>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7" name="Oval 146">
              <a:extLst>
                <a:ext uri="{FF2B5EF4-FFF2-40B4-BE49-F238E27FC236}">
                  <a16:creationId xmlns:a16="http://schemas.microsoft.com/office/drawing/2014/main" id="{DE103BFA-39B8-4B04-A4BF-6884D0517375}"/>
                </a:ext>
              </a:extLst>
            </p:cNvPr>
            <p:cNvSpPr/>
            <p:nvPr/>
          </p:nvSpPr>
          <p:spPr bwMode="auto">
            <a:xfrm>
              <a:off x="5670550" y="3124200"/>
              <a:ext cx="107950" cy="10795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8" name="TextBox 147">
            <a:extLst>
              <a:ext uri="{FF2B5EF4-FFF2-40B4-BE49-F238E27FC236}">
                <a16:creationId xmlns:a16="http://schemas.microsoft.com/office/drawing/2014/main" id="{174B8535-A694-4525-95BF-597260676E19}"/>
              </a:ext>
            </a:extLst>
          </p:cNvPr>
          <p:cNvSpPr txBox="1"/>
          <p:nvPr/>
        </p:nvSpPr>
        <p:spPr>
          <a:xfrm>
            <a:off x="2755906" y="5669423"/>
            <a:ext cx="1112175" cy="525106"/>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kern="0" spc="-78" dirty="0">
                <a:gradFill>
                  <a:gsLst>
                    <a:gs pos="20000">
                      <a:srgbClr val="353535"/>
                    </a:gs>
                    <a:gs pos="68000">
                      <a:srgbClr val="353535"/>
                    </a:gs>
                  </a:gsLst>
                  <a:path path="circle">
                    <a:fillToRect l="50000" t="50000" r="50000" b="50000"/>
                  </a:path>
                </a:gradFill>
                <a:cs typeface="Segoe UI Semilight" panose="020B0402040204020203" pitchFamily="34" charset="0"/>
              </a:rPr>
              <a:t>BYOD</a:t>
            </a:r>
          </a:p>
        </p:txBody>
      </p:sp>
      <p:grpSp>
        <p:nvGrpSpPr>
          <p:cNvPr id="149" name="Group 148">
            <a:extLst>
              <a:ext uri="{FF2B5EF4-FFF2-40B4-BE49-F238E27FC236}">
                <a16:creationId xmlns:a16="http://schemas.microsoft.com/office/drawing/2014/main" id="{95954655-103B-41C9-A0BF-9101B982B10A}"/>
              </a:ext>
            </a:extLst>
          </p:cNvPr>
          <p:cNvGrpSpPr/>
          <p:nvPr/>
        </p:nvGrpSpPr>
        <p:grpSpPr>
          <a:xfrm>
            <a:off x="2775504" y="6305877"/>
            <a:ext cx="504116" cy="369759"/>
            <a:chOff x="4036202" y="3031654"/>
            <a:chExt cx="514225" cy="377173"/>
          </a:xfrm>
        </p:grpSpPr>
        <p:sp>
          <p:nvSpPr>
            <p:cNvPr id="150" name="Freeform 9">
              <a:extLst>
                <a:ext uri="{FF2B5EF4-FFF2-40B4-BE49-F238E27FC236}">
                  <a16:creationId xmlns:a16="http://schemas.microsoft.com/office/drawing/2014/main" id="{F2FB34D4-5D23-469C-B2F5-E4AF93162639}"/>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51" name="Rectangle 150">
              <a:extLst>
                <a:ext uri="{FF2B5EF4-FFF2-40B4-BE49-F238E27FC236}">
                  <a16:creationId xmlns:a16="http://schemas.microsoft.com/office/drawing/2014/main" id="{AE09444D-CD91-4956-983E-00394C8B8835}"/>
                </a:ext>
              </a:extLst>
            </p:cNvPr>
            <p:cNvSpPr/>
            <p:nvPr/>
          </p:nvSpPr>
          <p:spPr bwMode="auto">
            <a:xfrm>
              <a:off x="4203700" y="3117850"/>
              <a:ext cx="95250" cy="95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53" name="Straight Connector 152">
            <a:extLst>
              <a:ext uri="{FF2B5EF4-FFF2-40B4-BE49-F238E27FC236}">
                <a16:creationId xmlns:a16="http://schemas.microsoft.com/office/drawing/2014/main" id="{34FE68A5-379C-4268-BF76-B557F9E66EFB}"/>
              </a:ext>
            </a:extLst>
          </p:cNvPr>
          <p:cNvCxnSpPr>
            <a:cxnSpLocks/>
          </p:cNvCxnSpPr>
          <p:nvPr/>
        </p:nvCxnSpPr>
        <p:spPr>
          <a:xfrm>
            <a:off x="1676844" y="5543141"/>
            <a:ext cx="809684" cy="378910"/>
          </a:xfrm>
          <a:prstGeom prst="line">
            <a:avLst/>
          </a:prstGeom>
          <a:noFill/>
          <a:ln w="15875" cap="flat" cmpd="sng" algn="ctr">
            <a:solidFill>
              <a:srgbClr val="353535">
                <a:alpha val="40000"/>
              </a:srgbClr>
            </a:solidFill>
            <a:prstDash val="solid"/>
            <a:miter lim="800000"/>
            <a:headEnd type="arrow" w="med" len="med"/>
            <a:tailEnd type="arrow" w="med" len="med"/>
          </a:ln>
          <a:effectLst/>
        </p:spPr>
      </p:cxnSp>
      <p:sp>
        <p:nvSpPr>
          <p:cNvPr id="154" name="Rectangle 153">
            <a:extLst>
              <a:ext uri="{FF2B5EF4-FFF2-40B4-BE49-F238E27FC236}">
                <a16:creationId xmlns:a16="http://schemas.microsoft.com/office/drawing/2014/main" id="{1E915078-D492-44BD-9C83-C50BD9FA98B0}"/>
              </a:ext>
            </a:extLst>
          </p:cNvPr>
          <p:cNvSpPr/>
          <p:nvPr/>
        </p:nvSpPr>
        <p:spPr>
          <a:xfrm>
            <a:off x="7385093" y="5798270"/>
            <a:ext cx="4737543" cy="954107"/>
          </a:xfrm>
          <a:prstGeom prst="rect">
            <a:avLst/>
          </a:prstGeom>
        </p:spPr>
        <p:txBody>
          <a:bodyPr wrap="square">
            <a:spAutoFit/>
          </a:bodyPr>
          <a:lstStyle/>
          <a:p>
            <a:pPr algn="just" defTabSz="932502">
              <a:spcBef>
                <a:spcPct val="0"/>
              </a:spcBef>
              <a:spcAft>
                <a:spcPct val="0"/>
              </a:spcAft>
              <a:buClr>
                <a:srgbClr val="FFFF99"/>
              </a:buClr>
              <a:buSzPct val="120000"/>
              <a:defRPr/>
            </a:pPr>
            <a:r>
              <a:rPr lang="en-US" sz="1400" spc="-50" dirty="0">
                <a:ln w="3175">
                  <a:noFill/>
                </a:ln>
                <a:latin typeface="Segoe UI" panose="020B0502040204020203" pitchFamily="34" charset="0"/>
                <a:cs typeface="Segoe UI" panose="020B0502040204020203" pitchFamily="34" charset="0"/>
              </a:rPr>
              <a:t>A modern identity management system spanning cloud and on-premises, providing </a:t>
            </a:r>
            <a:r>
              <a:rPr lang="en-US" sz="1400" b="1" spc="-50" dirty="0">
                <a:ln w="3175">
                  <a:noFill/>
                </a:ln>
                <a:latin typeface="Segoe UI" panose="020B0502040204020203" pitchFamily="34" charset="0"/>
                <a:cs typeface="Segoe UI" panose="020B0502040204020203" pitchFamily="34" charset="0"/>
              </a:rPr>
              <a:t>federation</a:t>
            </a:r>
            <a:r>
              <a:rPr lang="en-US" sz="1400" spc="-50" dirty="0">
                <a:ln w="3175">
                  <a:noFill/>
                </a:ln>
                <a:latin typeface="Segoe UI" panose="020B0502040204020203" pitchFamily="34" charset="0"/>
                <a:cs typeface="Segoe UI" panose="020B0502040204020203" pitchFamily="34" charset="0"/>
              </a:rPr>
              <a:t>, </a:t>
            </a:r>
            <a:r>
              <a:rPr lang="en-US" sz="1400" b="1" spc="-50" dirty="0">
                <a:ln w="3175">
                  <a:noFill/>
                </a:ln>
                <a:latin typeface="Segoe UI" panose="020B0502040204020203" pitchFamily="34" charset="0"/>
                <a:cs typeface="Segoe UI" panose="020B0502040204020203" pitchFamily="34" charset="0"/>
              </a:rPr>
              <a:t>identity management</a:t>
            </a:r>
            <a:r>
              <a:rPr lang="en-US" sz="1400" spc="-50" dirty="0">
                <a:ln w="3175">
                  <a:noFill/>
                </a:ln>
                <a:latin typeface="Segoe UI" panose="020B0502040204020203" pitchFamily="34" charset="0"/>
                <a:cs typeface="Segoe UI" panose="020B0502040204020203" pitchFamily="34" charset="0"/>
              </a:rPr>
              <a:t>, </a:t>
            </a:r>
            <a:r>
              <a:rPr lang="en-US" sz="1400" b="1" spc="-50" dirty="0">
                <a:ln w="3175">
                  <a:noFill/>
                </a:ln>
                <a:latin typeface="Segoe UI" panose="020B0502040204020203" pitchFamily="34" charset="0"/>
                <a:cs typeface="Segoe UI" panose="020B0502040204020203" pitchFamily="34" charset="0"/>
              </a:rPr>
              <a:t>device registration</a:t>
            </a:r>
            <a:r>
              <a:rPr lang="en-US" sz="1400" spc="-50" dirty="0">
                <a:ln w="3175">
                  <a:noFill/>
                </a:ln>
                <a:latin typeface="Segoe UI" panose="020B0502040204020203" pitchFamily="34" charset="0"/>
                <a:cs typeface="Segoe UI" panose="020B0502040204020203" pitchFamily="34" charset="0"/>
              </a:rPr>
              <a:t>, </a:t>
            </a:r>
            <a:r>
              <a:rPr lang="en-US" sz="1400" b="1" spc="-50" dirty="0">
                <a:ln w="3175">
                  <a:noFill/>
                </a:ln>
                <a:latin typeface="Segoe UI" panose="020B0502040204020203" pitchFamily="34" charset="0"/>
                <a:cs typeface="Segoe UI" panose="020B0502040204020203" pitchFamily="34" charset="0"/>
              </a:rPr>
              <a:t>user provisioning</a:t>
            </a:r>
            <a:r>
              <a:rPr lang="en-US" sz="1400" spc="-50" dirty="0">
                <a:ln w="3175">
                  <a:noFill/>
                </a:ln>
                <a:latin typeface="Segoe UI" panose="020B0502040204020203" pitchFamily="34" charset="0"/>
                <a:cs typeface="Segoe UI" panose="020B0502040204020203" pitchFamily="34" charset="0"/>
              </a:rPr>
              <a:t>, </a:t>
            </a:r>
            <a:r>
              <a:rPr lang="en-US" sz="1400" b="1" spc="-50" dirty="0">
                <a:ln w="3175">
                  <a:noFill/>
                </a:ln>
                <a:latin typeface="Segoe UI" panose="020B0502040204020203" pitchFamily="34" charset="0"/>
                <a:cs typeface="Segoe UI" panose="020B0502040204020203" pitchFamily="34" charset="0"/>
              </a:rPr>
              <a:t>application access control &amp; data protection</a:t>
            </a:r>
            <a:r>
              <a:rPr lang="en-US" sz="1400" spc="-50" dirty="0">
                <a:ln w="3175">
                  <a:noFill/>
                </a:ln>
                <a:latin typeface="Segoe UI" panose="020B0502040204020203" pitchFamily="34" charset="0"/>
                <a:cs typeface="Segoe UI" panose="020B0502040204020203" pitchFamily="34" charset="0"/>
              </a:rPr>
              <a:t>.</a:t>
            </a:r>
          </a:p>
        </p:txBody>
      </p:sp>
      <p:pic>
        <p:nvPicPr>
          <p:cNvPr id="164" name="Picture 163">
            <a:extLst>
              <a:ext uri="{FF2B5EF4-FFF2-40B4-BE49-F238E27FC236}">
                <a16:creationId xmlns:a16="http://schemas.microsoft.com/office/drawing/2014/main" id="{C68C566C-AEB2-449B-9BE8-1BD4D4E5DCE3}"/>
              </a:ext>
            </a:extLst>
          </p:cNvPr>
          <p:cNvPicPr>
            <a:picLocks noChangeAspect="1"/>
          </p:cNvPicPr>
          <p:nvPr/>
        </p:nvPicPr>
        <p:blipFill>
          <a:blip r:embed="rId9"/>
          <a:stretch>
            <a:fillRect/>
          </a:stretch>
        </p:blipFill>
        <p:spPr>
          <a:xfrm>
            <a:off x="5416988" y="2280405"/>
            <a:ext cx="1436569" cy="1044777"/>
          </a:xfrm>
          <a:prstGeom prst="rect">
            <a:avLst/>
          </a:prstGeom>
        </p:spPr>
      </p:pic>
      <p:sp>
        <p:nvSpPr>
          <p:cNvPr id="3" name="Text Placeholder 2">
            <a:extLst>
              <a:ext uri="{FF2B5EF4-FFF2-40B4-BE49-F238E27FC236}">
                <a16:creationId xmlns:a16="http://schemas.microsoft.com/office/drawing/2014/main" id="{CA16E22D-AF47-4E89-A955-0809364895D3}"/>
              </a:ext>
            </a:extLst>
          </p:cNvPr>
          <p:cNvSpPr>
            <a:spLocks noGrp="1"/>
          </p:cNvSpPr>
          <p:nvPr>
            <p:ph type="body" sz="quarter" idx="13"/>
          </p:nvPr>
        </p:nvSpPr>
        <p:spPr>
          <a:xfrm>
            <a:off x="274702" y="736407"/>
            <a:ext cx="11721160" cy="479404"/>
          </a:xfrm>
        </p:spPr>
        <p:txBody>
          <a:bodyPr/>
          <a:lstStyle/>
          <a:p>
            <a:r>
              <a:rPr lang="fr-FR" dirty="0"/>
              <a:t>Azure AD : The Big Picture : </a:t>
            </a:r>
            <a:r>
              <a:rPr lang="en-US" dirty="0"/>
              <a:t>Identity as the core of enterprise mobility</a:t>
            </a:r>
            <a:endParaRPr lang="fr-FR" dirty="0"/>
          </a:p>
        </p:txBody>
      </p:sp>
    </p:spTree>
    <p:extLst>
      <p:ext uri="{BB962C8B-B14F-4D97-AF65-F5344CB8AC3E}">
        <p14:creationId xmlns:p14="http://schemas.microsoft.com/office/powerpoint/2010/main" val="31861198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7CFC5B-973B-402B-A18F-F1279FB3A01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7</a:t>
            </a:fld>
            <a:endParaRPr lang="en-US" dirty="0"/>
          </a:p>
        </p:txBody>
      </p:sp>
      <p:sp>
        <p:nvSpPr>
          <p:cNvPr id="3" name="Text Placeholder 2">
            <a:extLst>
              <a:ext uri="{FF2B5EF4-FFF2-40B4-BE49-F238E27FC236}">
                <a16:creationId xmlns:a16="http://schemas.microsoft.com/office/drawing/2014/main" id="{4606163D-7E94-4844-B2EC-395C0673498C}"/>
              </a:ext>
            </a:extLst>
          </p:cNvPr>
          <p:cNvSpPr>
            <a:spLocks noGrp="1"/>
          </p:cNvSpPr>
          <p:nvPr>
            <p:ph type="body" sz="quarter" idx="13"/>
          </p:nvPr>
        </p:nvSpPr>
        <p:spPr/>
        <p:txBody>
          <a:bodyPr/>
          <a:lstStyle/>
          <a:p>
            <a:r>
              <a:rPr lang="fr-FR" dirty="0"/>
              <a:t>Azure AD </a:t>
            </a:r>
            <a:r>
              <a:rPr lang="fr-FR" dirty="0" err="1"/>
              <a:t>definition</a:t>
            </a:r>
            <a:r>
              <a:rPr lang="fr-FR" dirty="0"/>
              <a:t> </a:t>
            </a:r>
            <a:r>
              <a:rPr lang="fr-FR" dirty="0" err="1"/>
              <a:t>from</a:t>
            </a:r>
            <a:r>
              <a:rPr lang="fr-FR" dirty="0"/>
              <a:t> the Azure portal  </a:t>
            </a:r>
            <a:r>
              <a:rPr lang="fr-FR" dirty="0" err="1"/>
              <a:t>itself</a:t>
            </a:r>
            <a:endParaRPr lang="fr-FR" dirty="0"/>
          </a:p>
        </p:txBody>
      </p:sp>
      <p:pic>
        <p:nvPicPr>
          <p:cNvPr id="4" name="Picture 3">
            <a:extLst>
              <a:ext uri="{FF2B5EF4-FFF2-40B4-BE49-F238E27FC236}">
                <a16:creationId xmlns:a16="http://schemas.microsoft.com/office/drawing/2014/main" id="{5E64139F-3DF4-4326-A952-4CF8B8D1E066}"/>
              </a:ext>
            </a:extLst>
          </p:cNvPr>
          <p:cNvPicPr>
            <a:picLocks noChangeAspect="1"/>
          </p:cNvPicPr>
          <p:nvPr/>
        </p:nvPicPr>
        <p:blipFill>
          <a:blip r:embed="rId3"/>
          <a:stretch>
            <a:fillRect/>
          </a:stretch>
        </p:blipFill>
        <p:spPr>
          <a:xfrm>
            <a:off x="549019" y="1698700"/>
            <a:ext cx="10659991" cy="4270885"/>
          </a:xfrm>
          <a:prstGeom prst="rect">
            <a:avLst/>
          </a:prstGeom>
        </p:spPr>
      </p:pic>
    </p:spTree>
    <p:extLst>
      <p:ext uri="{BB962C8B-B14F-4D97-AF65-F5344CB8AC3E}">
        <p14:creationId xmlns:p14="http://schemas.microsoft.com/office/powerpoint/2010/main" val="23037907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8386DA-DC5D-464D-8248-6CF2BDC93C9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8</a:t>
            </a:fld>
            <a:endParaRPr lang="en-US" dirty="0"/>
          </a:p>
        </p:txBody>
      </p:sp>
      <p:sp>
        <p:nvSpPr>
          <p:cNvPr id="3" name="Text Placeholder 2">
            <a:extLst>
              <a:ext uri="{FF2B5EF4-FFF2-40B4-BE49-F238E27FC236}">
                <a16:creationId xmlns:a16="http://schemas.microsoft.com/office/drawing/2014/main" id="{B7F30FC1-7024-47A8-9698-07E0A3EC6155}"/>
              </a:ext>
            </a:extLst>
          </p:cNvPr>
          <p:cNvSpPr>
            <a:spLocks noGrp="1"/>
          </p:cNvSpPr>
          <p:nvPr>
            <p:ph type="body" sz="quarter" idx="13"/>
          </p:nvPr>
        </p:nvSpPr>
        <p:spPr/>
        <p:txBody>
          <a:bodyPr/>
          <a:lstStyle/>
          <a:p>
            <a:r>
              <a:rPr lang="fr-FR" dirty="0"/>
              <a:t>Azure AD </a:t>
            </a:r>
            <a:r>
              <a:rPr lang="fr-FR" dirty="0" err="1"/>
              <a:t>benefits</a:t>
            </a:r>
            <a:endParaRPr lang="fr-FR" dirty="0"/>
          </a:p>
        </p:txBody>
      </p:sp>
      <p:pic>
        <p:nvPicPr>
          <p:cNvPr id="4" name="Picture 3">
            <a:extLst>
              <a:ext uri="{FF2B5EF4-FFF2-40B4-BE49-F238E27FC236}">
                <a16:creationId xmlns:a16="http://schemas.microsoft.com/office/drawing/2014/main" id="{742C9142-8F49-4491-8B53-934515C96866}"/>
              </a:ext>
            </a:extLst>
          </p:cNvPr>
          <p:cNvPicPr>
            <a:picLocks noChangeAspect="1"/>
          </p:cNvPicPr>
          <p:nvPr/>
        </p:nvPicPr>
        <p:blipFill rotWithShape="1">
          <a:blip r:embed="rId3"/>
          <a:srcRect l="33798" t="16892" r="25889" b="22631"/>
          <a:stretch/>
        </p:blipFill>
        <p:spPr>
          <a:xfrm>
            <a:off x="6500790" y="2404620"/>
            <a:ext cx="2380466" cy="2380134"/>
          </a:xfrm>
          <a:prstGeom prst="ellipse">
            <a:avLst/>
          </a:prstGeom>
        </p:spPr>
      </p:pic>
      <p:pic>
        <p:nvPicPr>
          <p:cNvPr id="5" name="Picture 4">
            <a:extLst>
              <a:ext uri="{FF2B5EF4-FFF2-40B4-BE49-F238E27FC236}">
                <a16:creationId xmlns:a16="http://schemas.microsoft.com/office/drawing/2014/main" id="{3BF06836-6DBE-4B80-B10F-2714001174A9}"/>
              </a:ext>
            </a:extLst>
          </p:cNvPr>
          <p:cNvPicPr>
            <a:picLocks noChangeAspect="1"/>
          </p:cNvPicPr>
          <p:nvPr/>
        </p:nvPicPr>
        <p:blipFill rotWithShape="1">
          <a:blip r:embed="rId4"/>
          <a:srcRect l="30105" t="16601" r="22319" b="16601"/>
          <a:stretch/>
        </p:blipFill>
        <p:spPr>
          <a:xfrm>
            <a:off x="9457871" y="2404620"/>
            <a:ext cx="2380464" cy="2380464"/>
          </a:xfrm>
          <a:prstGeom prst="ellipse">
            <a:avLst/>
          </a:prstGeom>
        </p:spPr>
      </p:pic>
      <p:pic>
        <p:nvPicPr>
          <p:cNvPr id="6" name="Picture 5">
            <a:extLst>
              <a:ext uri="{FF2B5EF4-FFF2-40B4-BE49-F238E27FC236}">
                <a16:creationId xmlns:a16="http://schemas.microsoft.com/office/drawing/2014/main" id="{99F527AA-4A6B-4164-980D-6DE4D80A0B90}"/>
              </a:ext>
            </a:extLst>
          </p:cNvPr>
          <p:cNvPicPr>
            <a:picLocks noChangeAspect="1"/>
          </p:cNvPicPr>
          <p:nvPr/>
        </p:nvPicPr>
        <p:blipFill rotWithShape="1">
          <a:blip r:embed="rId5"/>
          <a:srcRect l="52532" t="11942" r="4671" b="11942"/>
          <a:stretch/>
        </p:blipFill>
        <p:spPr>
          <a:xfrm>
            <a:off x="3549181" y="2404620"/>
            <a:ext cx="2380464" cy="2380464"/>
          </a:xfrm>
          <a:prstGeom prst="ellipse">
            <a:avLst/>
          </a:prstGeom>
        </p:spPr>
      </p:pic>
      <p:pic>
        <p:nvPicPr>
          <p:cNvPr id="7" name="MASK">
            <a:extLst>
              <a:ext uri="{FF2B5EF4-FFF2-40B4-BE49-F238E27FC236}">
                <a16:creationId xmlns:a16="http://schemas.microsoft.com/office/drawing/2014/main" id="{5A71E185-F2A9-4041-9C5D-E865C0C69C67}"/>
              </a:ext>
            </a:extLst>
          </p:cNvPr>
          <p:cNvPicPr>
            <a:picLocks noChangeAspect="1"/>
          </p:cNvPicPr>
          <p:nvPr/>
        </p:nvPicPr>
        <p:blipFill rotWithShape="1">
          <a:blip r:embed="rId6"/>
          <a:srcRect l="21912" r="21912"/>
          <a:stretch/>
        </p:blipFill>
        <p:spPr>
          <a:xfrm>
            <a:off x="3549347" y="2404620"/>
            <a:ext cx="2380133" cy="2380133"/>
          </a:xfrm>
          <a:prstGeom prst="ellipse">
            <a:avLst/>
          </a:prstGeom>
        </p:spPr>
      </p:pic>
      <p:pic>
        <p:nvPicPr>
          <p:cNvPr id="8" name="MASK">
            <a:extLst>
              <a:ext uri="{FF2B5EF4-FFF2-40B4-BE49-F238E27FC236}">
                <a16:creationId xmlns:a16="http://schemas.microsoft.com/office/drawing/2014/main" id="{AEC8D52E-8D89-4128-B8B9-9CF0DB01D68E}"/>
              </a:ext>
            </a:extLst>
          </p:cNvPr>
          <p:cNvPicPr>
            <a:picLocks noChangeAspect="1"/>
          </p:cNvPicPr>
          <p:nvPr/>
        </p:nvPicPr>
        <p:blipFill rotWithShape="1">
          <a:blip r:embed="rId6"/>
          <a:srcRect l="21912" r="21912"/>
          <a:stretch/>
        </p:blipFill>
        <p:spPr>
          <a:xfrm>
            <a:off x="6500957" y="2404786"/>
            <a:ext cx="2380133" cy="2380133"/>
          </a:xfrm>
          <a:prstGeom prst="ellipse">
            <a:avLst/>
          </a:prstGeom>
        </p:spPr>
      </p:pic>
      <p:pic>
        <p:nvPicPr>
          <p:cNvPr id="9" name="MASK">
            <a:extLst>
              <a:ext uri="{FF2B5EF4-FFF2-40B4-BE49-F238E27FC236}">
                <a16:creationId xmlns:a16="http://schemas.microsoft.com/office/drawing/2014/main" id="{C1BBFE9E-453C-41CC-9A9F-E0D071333ECF}"/>
              </a:ext>
            </a:extLst>
          </p:cNvPr>
          <p:cNvPicPr>
            <a:picLocks noChangeAspect="1"/>
          </p:cNvPicPr>
          <p:nvPr/>
        </p:nvPicPr>
        <p:blipFill rotWithShape="1">
          <a:blip r:embed="rId6"/>
          <a:srcRect l="21912" r="21912"/>
          <a:stretch/>
        </p:blipFill>
        <p:spPr>
          <a:xfrm>
            <a:off x="9458036" y="2404786"/>
            <a:ext cx="2380133" cy="2380133"/>
          </a:xfrm>
          <a:prstGeom prst="ellipse">
            <a:avLst/>
          </a:prstGeom>
        </p:spPr>
      </p:pic>
      <p:grpSp>
        <p:nvGrpSpPr>
          <p:cNvPr id="10" name="Group 9">
            <a:extLst>
              <a:ext uri="{FF2B5EF4-FFF2-40B4-BE49-F238E27FC236}">
                <a16:creationId xmlns:a16="http://schemas.microsoft.com/office/drawing/2014/main" id="{76AB1597-8816-4093-A1DE-5D7BB04B96AE}"/>
              </a:ext>
            </a:extLst>
          </p:cNvPr>
          <p:cNvGrpSpPr/>
          <p:nvPr/>
        </p:nvGrpSpPr>
        <p:grpSpPr>
          <a:xfrm>
            <a:off x="10097814" y="2993670"/>
            <a:ext cx="1100578" cy="1202365"/>
            <a:chOff x="3719662" y="3677659"/>
            <a:chExt cx="722322" cy="789126"/>
          </a:xfrm>
        </p:grpSpPr>
        <p:sp>
          <p:nvSpPr>
            <p:cNvPr id="11" name="Freeform: Shape 10" descr="applcaitons and infrascture icon">
              <a:extLst>
                <a:ext uri="{FF2B5EF4-FFF2-40B4-BE49-F238E27FC236}">
                  <a16:creationId xmlns:a16="http://schemas.microsoft.com/office/drawing/2014/main" id="{1D6D4285-983C-443C-B7AF-478ED66E7B7C}"/>
                </a:ext>
              </a:extLst>
            </p:cNvPr>
            <p:cNvSpPr/>
            <p:nvPr/>
          </p:nvSpPr>
          <p:spPr bwMode="auto">
            <a:xfrm flipV="1">
              <a:off x="3719662" y="4183409"/>
              <a:ext cx="514060" cy="28337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rgbClr val="353535"/>
                </a:solidFill>
                <a:latin typeface="Segoe UI Semilight"/>
              </a:endParaRPr>
            </a:p>
          </p:txBody>
        </p:sp>
        <p:grpSp>
          <p:nvGrpSpPr>
            <p:cNvPr id="12" name="Group 11">
              <a:extLst>
                <a:ext uri="{FF2B5EF4-FFF2-40B4-BE49-F238E27FC236}">
                  <a16:creationId xmlns:a16="http://schemas.microsoft.com/office/drawing/2014/main" id="{38474B3A-6A0B-40DC-8259-40D2C95935A8}"/>
                </a:ext>
              </a:extLst>
            </p:cNvPr>
            <p:cNvGrpSpPr/>
            <p:nvPr/>
          </p:nvGrpSpPr>
          <p:grpSpPr>
            <a:xfrm>
              <a:off x="4111130" y="3677659"/>
              <a:ext cx="330854" cy="507305"/>
              <a:chOff x="7198185" y="1881461"/>
              <a:chExt cx="166688" cy="255587"/>
            </a:xfrm>
          </p:grpSpPr>
          <p:sp>
            <p:nvSpPr>
              <p:cNvPr id="13" name="Freeform 112">
                <a:extLst>
                  <a:ext uri="{FF2B5EF4-FFF2-40B4-BE49-F238E27FC236}">
                    <a16:creationId xmlns:a16="http://schemas.microsoft.com/office/drawing/2014/main" id="{418B3F6B-5E82-4184-BCC8-4B1D44540ADC}"/>
                  </a:ext>
                </a:extLst>
              </p:cNvPr>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32059">
                  <a:defRPr/>
                </a:pPr>
                <a:endParaRPr lang="en-US" sz="1118" b="1" kern="0">
                  <a:solidFill>
                    <a:srgbClr val="FFFFFF"/>
                  </a:solidFill>
                  <a:latin typeface="Segoe UI"/>
                </a:endParaRPr>
              </a:p>
            </p:txBody>
          </p:sp>
          <p:sp>
            <p:nvSpPr>
              <p:cNvPr id="14" name="Freeform 113">
                <a:extLst>
                  <a:ext uri="{FF2B5EF4-FFF2-40B4-BE49-F238E27FC236}">
                    <a16:creationId xmlns:a16="http://schemas.microsoft.com/office/drawing/2014/main" id="{F6D2C568-3F52-4291-B163-71C51B6B3D3F}"/>
                  </a:ext>
                </a:extLst>
              </p:cNvPr>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32059">
                  <a:defRPr/>
                </a:pPr>
                <a:endParaRPr lang="en-US" sz="1118" b="1" kern="0">
                  <a:solidFill>
                    <a:srgbClr val="FFFFFF"/>
                  </a:solidFill>
                  <a:latin typeface="Segoe UI"/>
                </a:endParaRPr>
              </a:p>
            </p:txBody>
          </p:sp>
        </p:grpSp>
      </p:grpSp>
      <p:grpSp>
        <p:nvGrpSpPr>
          <p:cNvPr id="15" name="Group 14">
            <a:extLst>
              <a:ext uri="{FF2B5EF4-FFF2-40B4-BE49-F238E27FC236}">
                <a16:creationId xmlns:a16="http://schemas.microsoft.com/office/drawing/2014/main" id="{AC562EE2-A85C-4736-94F2-1A7272C339C2}"/>
              </a:ext>
            </a:extLst>
          </p:cNvPr>
          <p:cNvGrpSpPr>
            <a:grpSpLocks noChangeAspect="1"/>
          </p:cNvGrpSpPr>
          <p:nvPr/>
        </p:nvGrpSpPr>
        <p:grpSpPr>
          <a:xfrm>
            <a:off x="4169888" y="3116932"/>
            <a:ext cx="1128113" cy="955839"/>
            <a:chOff x="4947743" y="5339803"/>
            <a:chExt cx="825499" cy="706436"/>
          </a:xfrm>
        </p:grpSpPr>
        <p:sp>
          <p:nvSpPr>
            <p:cNvPr id="16" name="Freeform 5">
              <a:extLst>
                <a:ext uri="{FF2B5EF4-FFF2-40B4-BE49-F238E27FC236}">
                  <a16:creationId xmlns:a16="http://schemas.microsoft.com/office/drawing/2014/main" id="{50E3D0F2-11C9-4226-94B4-F5D8780E3090}"/>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endParaRPr lang="en-US" sz="1873"/>
            </a:p>
          </p:txBody>
        </p:sp>
        <p:sp>
          <p:nvSpPr>
            <p:cNvPr id="17" name="Freeform 6">
              <a:extLst>
                <a:ext uri="{FF2B5EF4-FFF2-40B4-BE49-F238E27FC236}">
                  <a16:creationId xmlns:a16="http://schemas.microsoft.com/office/drawing/2014/main" id="{F9799D4C-506C-428E-BF4E-10A82810A01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endParaRPr lang="en-US" sz="1873"/>
            </a:p>
          </p:txBody>
        </p:sp>
        <p:sp>
          <p:nvSpPr>
            <p:cNvPr id="18" name="Freeform 7">
              <a:extLst>
                <a:ext uri="{FF2B5EF4-FFF2-40B4-BE49-F238E27FC236}">
                  <a16:creationId xmlns:a16="http://schemas.microsoft.com/office/drawing/2014/main" id="{436F9FE8-B22D-4F5A-8B63-5B516B51B21E}"/>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endParaRPr lang="en-US" sz="1873"/>
            </a:p>
          </p:txBody>
        </p:sp>
        <p:sp>
          <p:nvSpPr>
            <p:cNvPr id="19" name="Freeform 8">
              <a:extLst>
                <a:ext uri="{FF2B5EF4-FFF2-40B4-BE49-F238E27FC236}">
                  <a16:creationId xmlns:a16="http://schemas.microsoft.com/office/drawing/2014/main" id="{B506EE50-6A76-4C69-8F92-C2A7D7FB2C7D}"/>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endParaRPr lang="en-US" sz="1873"/>
            </a:p>
          </p:txBody>
        </p:sp>
        <p:sp>
          <p:nvSpPr>
            <p:cNvPr id="20" name="Line 9">
              <a:extLst>
                <a:ext uri="{FF2B5EF4-FFF2-40B4-BE49-F238E27FC236}">
                  <a16:creationId xmlns:a16="http://schemas.microsoft.com/office/drawing/2014/main" id="{7F1BAFA0-CF32-41CF-BF62-A81484360DF3}"/>
                </a:ext>
              </a:extLst>
            </p:cNvPr>
            <p:cNvSpPr>
              <a:spLocks noChangeShapeType="1"/>
            </p:cNvSpPr>
            <p:nvPr/>
          </p:nvSpPr>
          <p:spPr bwMode="auto">
            <a:xfrm flipH="1" flipV="1">
              <a:off x="5468442" y="5963690"/>
              <a:ext cx="30480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endParaRPr lang="en-US" sz="1873"/>
            </a:p>
          </p:txBody>
        </p:sp>
        <p:sp>
          <p:nvSpPr>
            <p:cNvPr id="21" name="Line 10">
              <a:extLst>
                <a:ext uri="{FF2B5EF4-FFF2-40B4-BE49-F238E27FC236}">
                  <a16:creationId xmlns:a16="http://schemas.microsoft.com/office/drawing/2014/main" id="{EEF0BDAB-2D3A-492F-9187-523C976C3841}"/>
                </a:ext>
              </a:extLst>
            </p:cNvPr>
            <p:cNvSpPr>
              <a:spLocks noChangeShapeType="1"/>
            </p:cNvSpPr>
            <p:nvPr/>
          </p:nvSpPr>
          <p:spPr bwMode="auto">
            <a:xfrm>
              <a:off x="5468442" y="5543002"/>
              <a:ext cx="304800" cy="4763"/>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endParaRPr lang="en-US" sz="1873"/>
            </a:p>
          </p:txBody>
        </p:sp>
      </p:grpSp>
      <p:sp>
        <p:nvSpPr>
          <p:cNvPr id="22" name="Digital_Transformation">
            <a:extLst>
              <a:ext uri="{FF2B5EF4-FFF2-40B4-BE49-F238E27FC236}">
                <a16:creationId xmlns:a16="http://schemas.microsoft.com/office/drawing/2014/main" id="{4253F506-60D3-47BC-91C6-23A7676F723A}"/>
              </a:ext>
            </a:extLst>
          </p:cNvPr>
          <p:cNvSpPr>
            <a:spLocks noChangeAspect="1" noEditPoints="1"/>
          </p:cNvSpPr>
          <p:nvPr/>
        </p:nvSpPr>
        <p:spPr bwMode="auto">
          <a:xfrm>
            <a:off x="7122545" y="3290526"/>
            <a:ext cx="1136956" cy="608654"/>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3" name="Rectangle 22">
            <a:extLst>
              <a:ext uri="{FF2B5EF4-FFF2-40B4-BE49-F238E27FC236}">
                <a16:creationId xmlns:a16="http://schemas.microsoft.com/office/drawing/2014/main" id="{18BCF426-B38B-489A-BF8E-E99D00AB2A6A}"/>
              </a:ext>
            </a:extLst>
          </p:cNvPr>
          <p:cNvSpPr/>
          <p:nvPr/>
        </p:nvSpPr>
        <p:spPr>
          <a:xfrm>
            <a:off x="3335039" y="4898095"/>
            <a:ext cx="2797810" cy="82765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algn="ctr" defTabSz="951156">
              <a:lnSpc>
                <a:spcPct val="90000"/>
              </a:lnSpc>
            </a:pPr>
            <a:r>
              <a:rPr lang="en-US" sz="1836" dirty="0">
                <a:latin typeface="Segoe UI Semilight" panose="020B0402040204020203" pitchFamily="34" charset="0"/>
                <a:cs typeface="Segoe UI Semilight" panose="020B0402040204020203" pitchFamily="34" charset="0"/>
              </a:rPr>
              <a:t>Facilitate collaboration</a:t>
            </a:r>
          </a:p>
        </p:txBody>
      </p:sp>
      <p:sp>
        <p:nvSpPr>
          <p:cNvPr id="24" name="Rectangle 23">
            <a:extLst>
              <a:ext uri="{FF2B5EF4-FFF2-40B4-BE49-F238E27FC236}">
                <a16:creationId xmlns:a16="http://schemas.microsoft.com/office/drawing/2014/main" id="{C90E38E0-C498-4FB0-9128-477C9E5E4970}"/>
              </a:ext>
            </a:extLst>
          </p:cNvPr>
          <p:cNvSpPr/>
          <p:nvPr/>
        </p:nvSpPr>
        <p:spPr>
          <a:xfrm>
            <a:off x="9249198" y="4898095"/>
            <a:ext cx="2797810" cy="85277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algn="ctr" defTabSz="951156">
              <a:lnSpc>
                <a:spcPct val="90000"/>
              </a:lnSpc>
            </a:pPr>
            <a:r>
              <a:rPr lang="en-US" sz="1836" dirty="0">
                <a:latin typeface="Segoe UI Semilight" panose="020B0402040204020203" pitchFamily="34" charset="0"/>
                <a:cs typeface="Segoe UI Semilight" panose="020B0402040204020203" pitchFamily="34" charset="0"/>
              </a:rPr>
              <a:t>Enhance security</a:t>
            </a:r>
            <a:br>
              <a:rPr lang="en-US" sz="1836" dirty="0">
                <a:latin typeface="Segoe UI Semilight" panose="020B0402040204020203" pitchFamily="34" charset="0"/>
                <a:cs typeface="Segoe UI Semilight" panose="020B0402040204020203" pitchFamily="34" charset="0"/>
              </a:rPr>
            </a:br>
            <a:r>
              <a:rPr lang="en-US" sz="1836" dirty="0">
                <a:latin typeface="Segoe UI Semilight" panose="020B0402040204020203" pitchFamily="34" charset="0"/>
                <a:cs typeface="Segoe UI Semilight" panose="020B0402040204020203" pitchFamily="34" charset="0"/>
              </a:rPr>
              <a:t>and compliance</a:t>
            </a:r>
          </a:p>
        </p:txBody>
      </p:sp>
      <p:sp>
        <p:nvSpPr>
          <p:cNvPr id="25" name="Rectangle 24">
            <a:extLst>
              <a:ext uri="{FF2B5EF4-FFF2-40B4-BE49-F238E27FC236}">
                <a16:creationId xmlns:a16="http://schemas.microsoft.com/office/drawing/2014/main" id="{DF52AED1-90E6-4CA1-86B9-182C4E4A477E}"/>
              </a:ext>
            </a:extLst>
          </p:cNvPr>
          <p:cNvSpPr/>
          <p:nvPr/>
        </p:nvSpPr>
        <p:spPr>
          <a:xfrm>
            <a:off x="377961" y="4898095"/>
            <a:ext cx="2797810" cy="84866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algn="ctr" defTabSz="951156">
              <a:lnSpc>
                <a:spcPct val="90000"/>
              </a:lnSpc>
            </a:pPr>
            <a:r>
              <a:rPr lang="en-US" sz="1836" dirty="0">
                <a:latin typeface="Segoe UI Semilight" panose="020B0402040204020203" pitchFamily="34" charset="0"/>
                <a:cs typeface="Segoe UI Semilight" panose="020B0402040204020203" pitchFamily="34" charset="0"/>
              </a:rPr>
              <a:t>Provide seamless access</a:t>
            </a:r>
          </a:p>
        </p:txBody>
      </p:sp>
      <p:sp>
        <p:nvSpPr>
          <p:cNvPr id="26" name="Rectangle 25">
            <a:extLst>
              <a:ext uri="{FF2B5EF4-FFF2-40B4-BE49-F238E27FC236}">
                <a16:creationId xmlns:a16="http://schemas.microsoft.com/office/drawing/2014/main" id="{121C83A0-A834-45BC-83A6-57D1FDC97AA5}"/>
              </a:ext>
            </a:extLst>
          </p:cNvPr>
          <p:cNvSpPr/>
          <p:nvPr/>
        </p:nvSpPr>
        <p:spPr>
          <a:xfrm>
            <a:off x="6292118" y="4898095"/>
            <a:ext cx="2797810" cy="82765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algn="ctr" defTabSz="951156">
              <a:lnSpc>
                <a:spcPct val="90000"/>
              </a:lnSpc>
            </a:pPr>
            <a:r>
              <a:rPr lang="en-US" sz="1836" dirty="0">
                <a:latin typeface="Segoe UI Semilight" panose="020B0402040204020203" pitchFamily="34" charset="0"/>
                <a:cs typeface="Segoe UI Semilight" panose="020B0402040204020203" pitchFamily="34" charset="0"/>
              </a:rPr>
              <a:t>Unlock IT efficiencies</a:t>
            </a:r>
          </a:p>
        </p:txBody>
      </p:sp>
      <p:pic>
        <p:nvPicPr>
          <p:cNvPr id="27" name="pic 1">
            <a:extLst>
              <a:ext uri="{FF2B5EF4-FFF2-40B4-BE49-F238E27FC236}">
                <a16:creationId xmlns:a16="http://schemas.microsoft.com/office/drawing/2014/main" id="{B7059C36-13E9-4969-9D9A-9AB23DE5EFC8}"/>
              </a:ext>
            </a:extLst>
          </p:cNvPr>
          <p:cNvPicPr>
            <a:picLocks noChangeAspect="1"/>
          </p:cNvPicPr>
          <p:nvPr/>
        </p:nvPicPr>
        <p:blipFill>
          <a:blip r:embed="rId7"/>
          <a:stretch>
            <a:fillRect/>
          </a:stretch>
        </p:blipFill>
        <p:spPr>
          <a:xfrm>
            <a:off x="589721" y="2408790"/>
            <a:ext cx="2374289" cy="2370131"/>
          </a:xfrm>
          <a:prstGeom prst="ellipse">
            <a:avLst/>
          </a:prstGeom>
          <a:ln>
            <a:noFill/>
          </a:ln>
        </p:spPr>
      </p:pic>
      <p:pic>
        <p:nvPicPr>
          <p:cNvPr id="28" name="MASK">
            <a:extLst>
              <a:ext uri="{FF2B5EF4-FFF2-40B4-BE49-F238E27FC236}">
                <a16:creationId xmlns:a16="http://schemas.microsoft.com/office/drawing/2014/main" id="{946A5016-61B3-4025-BA97-E2EFC559033C}"/>
              </a:ext>
            </a:extLst>
          </p:cNvPr>
          <p:cNvPicPr>
            <a:picLocks noChangeAspect="1"/>
          </p:cNvPicPr>
          <p:nvPr/>
        </p:nvPicPr>
        <p:blipFill rotWithShape="1">
          <a:blip r:embed="rId6"/>
          <a:srcRect l="21912" r="21912"/>
          <a:stretch/>
        </p:blipFill>
        <p:spPr>
          <a:xfrm>
            <a:off x="586799" y="2402791"/>
            <a:ext cx="2380133" cy="2380133"/>
          </a:xfrm>
          <a:prstGeom prst="ellipse">
            <a:avLst/>
          </a:prstGeom>
        </p:spPr>
      </p:pic>
      <p:grpSp>
        <p:nvGrpSpPr>
          <p:cNvPr id="29" name="Group 28">
            <a:extLst>
              <a:ext uri="{FF2B5EF4-FFF2-40B4-BE49-F238E27FC236}">
                <a16:creationId xmlns:a16="http://schemas.microsoft.com/office/drawing/2014/main" id="{AB82C0B3-DC40-4BA2-8D63-D8F52C0A3631}"/>
              </a:ext>
            </a:extLst>
          </p:cNvPr>
          <p:cNvGrpSpPr/>
          <p:nvPr/>
        </p:nvGrpSpPr>
        <p:grpSpPr>
          <a:xfrm>
            <a:off x="1077628" y="3327668"/>
            <a:ext cx="1398475" cy="534368"/>
            <a:chOff x="1853307" y="5422900"/>
            <a:chExt cx="917833" cy="350711"/>
          </a:xfrm>
        </p:grpSpPr>
        <p:sp>
          <p:nvSpPr>
            <p:cNvPr id="30" name="Freeform 5">
              <a:extLst>
                <a:ext uri="{FF2B5EF4-FFF2-40B4-BE49-F238E27FC236}">
                  <a16:creationId xmlns:a16="http://schemas.microsoft.com/office/drawing/2014/main" id="{6275C0A6-08E1-424D-BF25-F3AD18137EBE}"/>
                </a:ext>
              </a:extLst>
            </p:cNvPr>
            <p:cNvSpPr>
              <a:spLocks noEditPoints="1"/>
            </p:cNvSpPr>
            <p:nvPr/>
          </p:nvSpPr>
          <p:spPr bwMode="auto">
            <a:xfrm>
              <a:off x="1865119" y="5441852"/>
              <a:ext cx="105081" cy="1174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32563">
                <a:defRPr/>
              </a:pPr>
              <a:endParaRPr lang="en-US" sz="2448">
                <a:solidFill>
                  <a:srgbClr val="505050"/>
                </a:solidFill>
                <a:latin typeface="Segoe UI Semilight"/>
              </a:endParaRPr>
            </a:p>
          </p:txBody>
        </p:sp>
        <p:grpSp>
          <p:nvGrpSpPr>
            <p:cNvPr id="31" name="Group 30">
              <a:extLst>
                <a:ext uri="{FF2B5EF4-FFF2-40B4-BE49-F238E27FC236}">
                  <a16:creationId xmlns:a16="http://schemas.microsoft.com/office/drawing/2014/main" id="{FC61915C-F8DA-477F-9173-39680E087484}"/>
                </a:ext>
              </a:extLst>
            </p:cNvPr>
            <p:cNvGrpSpPr/>
            <p:nvPr/>
          </p:nvGrpSpPr>
          <p:grpSpPr>
            <a:xfrm>
              <a:off x="1853307" y="5641548"/>
              <a:ext cx="128705" cy="132063"/>
              <a:chOff x="993224" y="3454771"/>
              <a:chExt cx="462126" cy="474184"/>
            </a:xfrm>
          </p:grpSpPr>
          <p:sp>
            <p:nvSpPr>
              <p:cNvPr id="34" name="Freeform 100">
                <a:extLst>
                  <a:ext uri="{FF2B5EF4-FFF2-40B4-BE49-F238E27FC236}">
                    <a16:creationId xmlns:a16="http://schemas.microsoft.com/office/drawing/2014/main" id="{BC4EAB6B-CB4F-487B-BEE4-60122CB7BDAA}"/>
                  </a:ext>
                </a:extLst>
              </p:cNvPr>
              <p:cNvSpPr>
                <a:spLocks/>
              </p:cNvSpPr>
              <p:nvPr/>
            </p:nvSpPr>
            <p:spPr bwMode="auto">
              <a:xfrm>
                <a:off x="993224" y="3454771"/>
                <a:ext cx="237091" cy="474184"/>
              </a:xfrm>
              <a:custGeom>
                <a:avLst/>
                <a:gdLst>
                  <a:gd name="T0" fmla="*/ 163 w 163"/>
                  <a:gd name="T1" fmla="*/ 0 h 327"/>
                  <a:gd name="T2" fmla="*/ 87 w 163"/>
                  <a:gd name="T3" fmla="*/ 29 h 327"/>
                  <a:gd name="T4" fmla="*/ 2 w 163"/>
                  <a:gd name="T5" fmla="*/ 0 h 327"/>
                  <a:gd name="T6" fmla="*/ 16 w 163"/>
                  <a:gd name="T7" fmla="*/ 187 h 327"/>
                  <a:gd name="T8" fmla="*/ 163 w 163"/>
                  <a:gd name="T9" fmla="*/ 327 h 327"/>
                </a:gdLst>
                <a:ahLst/>
                <a:cxnLst>
                  <a:cxn ang="0">
                    <a:pos x="T0" y="T1"/>
                  </a:cxn>
                  <a:cxn ang="0">
                    <a:pos x="T2" y="T3"/>
                  </a:cxn>
                  <a:cxn ang="0">
                    <a:pos x="T4" y="T5"/>
                  </a:cxn>
                  <a:cxn ang="0">
                    <a:pos x="T6" y="T7"/>
                  </a:cxn>
                  <a:cxn ang="0">
                    <a:pos x="T8" y="T9"/>
                  </a:cxn>
                </a:cxnLst>
                <a:rect l="0" t="0" r="r" b="b"/>
                <a:pathLst>
                  <a:path w="163" h="327">
                    <a:moveTo>
                      <a:pt x="163" y="0"/>
                    </a:moveTo>
                    <a:cubicBezTo>
                      <a:pt x="163" y="0"/>
                      <a:pt x="137" y="29"/>
                      <a:pt x="87" y="29"/>
                    </a:cubicBezTo>
                    <a:cubicBezTo>
                      <a:pt x="38" y="29"/>
                      <a:pt x="2" y="0"/>
                      <a:pt x="2" y="0"/>
                    </a:cubicBezTo>
                    <a:cubicBezTo>
                      <a:pt x="2" y="0"/>
                      <a:pt x="0" y="146"/>
                      <a:pt x="16" y="187"/>
                    </a:cubicBezTo>
                    <a:cubicBezTo>
                      <a:pt x="35" y="234"/>
                      <a:pt x="70" y="289"/>
                      <a:pt x="163" y="32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32563"/>
                <a:endParaRPr lang="en-US" sz="2448">
                  <a:solidFill>
                    <a:srgbClr val="505050"/>
                  </a:solidFill>
                  <a:latin typeface="Segoe UI Semilight"/>
                </a:endParaRPr>
              </a:p>
            </p:txBody>
          </p:sp>
          <p:sp>
            <p:nvSpPr>
              <p:cNvPr id="35" name="Freeform 101">
                <a:extLst>
                  <a:ext uri="{FF2B5EF4-FFF2-40B4-BE49-F238E27FC236}">
                    <a16:creationId xmlns:a16="http://schemas.microsoft.com/office/drawing/2014/main" id="{4413159A-0788-4D6A-9514-C58301D0402C}"/>
                  </a:ext>
                </a:extLst>
              </p:cNvPr>
              <p:cNvSpPr>
                <a:spLocks/>
              </p:cNvSpPr>
              <p:nvPr/>
            </p:nvSpPr>
            <p:spPr bwMode="auto">
              <a:xfrm>
                <a:off x="1218259" y="3454771"/>
                <a:ext cx="237091" cy="474184"/>
              </a:xfrm>
              <a:custGeom>
                <a:avLst/>
                <a:gdLst>
                  <a:gd name="T0" fmla="*/ 4 w 163"/>
                  <a:gd name="T1" fmla="*/ 327 h 327"/>
                  <a:gd name="T2" fmla="*/ 147 w 163"/>
                  <a:gd name="T3" fmla="*/ 187 h 327"/>
                  <a:gd name="T4" fmla="*/ 161 w 163"/>
                  <a:gd name="T5" fmla="*/ 0 h 327"/>
                  <a:gd name="T6" fmla="*/ 76 w 163"/>
                  <a:gd name="T7" fmla="*/ 29 h 327"/>
                  <a:gd name="T8" fmla="*/ 0 w 163"/>
                  <a:gd name="T9" fmla="*/ 0 h 327"/>
                </a:gdLst>
                <a:ahLst/>
                <a:cxnLst>
                  <a:cxn ang="0">
                    <a:pos x="T0" y="T1"/>
                  </a:cxn>
                  <a:cxn ang="0">
                    <a:pos x="T2" y="T3"/>
                  </a:cxn>
                  <a:cxn ang="0">
                    <a:pos x="T4" y="T5"/>
                  </a:cxn>
                  <a:cxn ang="0">
                    <a:pos x="T6" y="T7"/>
                  </a:cxn>
                  <a:cxn ang="0">
                    <a:pos x="T8" y="T9"/>
                  </a:cxn>
                </a:cxnLst>
                <a:rect l="0" t="0" r="r" b="b"/>
                <a:pathLst>
                  <a:path w="163" h="327">
                    <a:moveTo>
                      <a:pt x="4" y="327"/>
                    </a:moveTo>
                    <a:cubicBezTo>
                      <a:pt x="96" y="289"/>
                      <a:pt x="128" y="234"/>
                      <a:pt x="147" y="187"/>
                    </a:cubicBezTo>
                    <a:cubicBezTo>
                      <a:pt x="163" y="146"/>
                      <a:pt x="161" y="0"/>
                      <a:pt x="161" y="0"/>
                    </a:cubicBezTo>
                    <a:cubicBezTo>
                      <a:pt x="161" y="0"/>
                      <a:pt x="126" y="29"/>
                      <a:pt x="76" y="29"/>
                    </a:cubicBezTo>
                    <a:cubicBezTo>
                      <a:pt x="26" y="29"/>
                      <a:pt x="0" y="0"/>
                      <a:pt x="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32563"/>
                <a:endParaRPr lang="en-US" sz="2448">
                  <a:solidFill>
                    <a:srgbClr val="505050"/>
                  </a:solidFill>
                  <a:latin typeface="Segoe UI Semilight"/>
                </a:endParaRPr>
              </a:p>
            </p:txBody>
          </p:sp>
        </p:grpSp>
        <p:sp>
          <p:nvSpPr>
            <p:cNvPr id="32" name="Rectangle 31">
              <a:extLst>
                <a:ext uri="{FF2B5EF4-FFF2-40B4-BE49-F238E27FC236}">
                  <a16:creationId xmlns:a16="http://schemas.microsoft.com/office/drawing/2014/main" id="{0A8D43FC-C39A-4920-99D2-29B12FDF81E6}"/>
                </a:ext>
              </a:extLst>
            </p:cNvPr>
            <p:cNvSpPr/>
            <p:nvPr/>
          </p:nvSpPr>
          <p:spPr bwMode="black">
            <a:xfrm>
              <a:off x="2076831" y="5422900"/>
              <a:ext cx="694309" cy="145253"/>
            </a:xfrm>
            <a:prstGeom prst="rect">
              <a:avLst/>
            </a:prstGeom>
            <a:solidFill>
              <a:schemeClr val="bg1">
                <a:lumMod val="95000"/>
              </a:schemeClr>
            </a:solidFill>
            <a:ln w="12700">
              <a:solidFill>
                <a:schemeClr val="tx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122" kern="0">
                  <a:solidFill>
                    <a:schemeClr val="tx1"/>
                  </a:solidFill>
                  <a:cs typeface="Segoe UI" pitchFamily="34" charset="0"/>
                </a:rPr>
                <a:t>John Doe</a:t>
              </a:r>
            </a:p>
          </p:txBody>
        </p:sp>
        <p:sp>
          <p:nvSpPr>
            <p:cNvPr id="33" name="Rectangle 32">
              <a:extLst>
                <a:ext uri="{FF2B5EF4-FFF2-40B4-BE49-F238E27FC236}">
                  <a16:creationId xmlns:a16="http://schemas.microsoft.com/office/drawing/2014/main" id="{BAF2B655-FB37-4C44-8CC1-09FE225F91DE}"/>
                </a:ext>
              </a:extLst>
            </p:cNvPr>
            <p:cNvSpPr/>
            <p:nvPr/>
          </p:nvSpPr>
          <p:spPr bwMode="black">
            <a:xfrm>
              <a:off x="2076831" y="5628358"/>
              <a:ext cx="694309" cy="145253"/>
            </a:xfrm>
            <a:prstGeom prst="rect">
              <a:avLst/>
            </a:prstGeom>
            <a:solidFill>
              <a:schemeClr val="bg1">
                <a:lumMod val="95000"/>
              </a:schemeClr>
            </a:solidFill>
            <a:ln w="12700">
              <a:solidFill>
                <a:schemeClr val="tx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918" kern="0">
                  <a:solidFill>
                    <a:schemeClr val="tx1"/>
                  </a:solidFill>
                  <a:latin typeface="Wingdings" panose="05000000000000000000" pitchFamily="2" charset="2"/>
                  <a:cs typeface="Segoe UI" pitchFamily="34" charset="0"/>
                </a:rPr>
                <a:t>lllllll</a:t>
              </a:r>
            </a:p>
          </p:txBody>
        </p:sp>
      </p:grpSp>
      <p:sp>
        <p:nvSpPr>
          <p:cNvPr id="37" name="Rectangle 36">
            <a:extLst>
              <a:ext uri="{FF2B5EF4-FFF2-40B4-BE49-F238E27FC236}">
                <a16:creationId xmlns:a16="http://schemas.microsoft.com/office/drawing/2014/main" id="{7A095991-E130-4A2C-ACBD-B0CF2DEB186D}"/>
              </a:ext>
            </a:extLst>
          </p:cNvPr>
          <p:cNvSpPr/>
          <p:nvPr/>
        </p:nvSpPr>
        <p:spPr>
          <a:xfrm>
            <a:off x="3378066" y="1666509"/>
            <a:ext cx="8875145" cy="353943"/>
          </a:xfrm>
          <a:prstGeom prst="rect">
            <a:avLst/>
          </a:prstGeom>
        </p:spPr>
        <p:txBody>
          <a:bodyPr wrap="square">
            <a:spAutoFit/>
          </a:bodyPr>
          <a:lstStyle/>
          <a:p>
            <a:pPr algn="l"/>
            <a:r>
              <a:rPr lang="en-US" dirty="0"/>
              <a:t>Identity and access management for employees, partners, and customers </a:t>
            </a:r>
            <a:endParaRPr lang="fr-FR" dirty="0"/>
          </a:p>
        </p:txBody>
      </p:sp>
    </p:spTree>
    <p:extLst>
      <p:ext uri="{BB962C8B-B14F-4D97-AF65-F5344CB8AC3E}">
        <p14:creationId xmlns:p14="http://schemas.microsoft.com/office/powerpoint/2010/main" val="911187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3051&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m/%#d/%Y&lt;/m_strFormatTime&gt;&lt;/m_precDefaultDate&gt;&lt;m_precDefaultYear&gt;&lt;m_bNumberIsYear val=&quot;0&quot;/&gt;&lt;/m_precDefaultYear&gt;&lt;m_precDefaultQuarter&gt;&lt;m_bNumberIsYear val=&quot;0&quot;/&gt;&lt;/m_precDefaultQuarter&gt;&lt;m_precDefaultMonth&gt;&lt;m_bNumberIsYear val=&quot;0&quot;/&gt;&lt;/m_precDefaultMonth&gt;&lt;m_precDefaultWeek&gt;&lt;m_bNumberIsYear val=&quot;0&quot;/&gt;&lt;/m_precDefaultWeek&gt;&lt;m_precDefaultDay&gt;&lt;m_bNumberIsYear val=&quot;0&quot;/&gt;&lt;/m_precDefaultDay&gt;&lt;m_mruColor&gt;&lt;m_vecMRU length=&quot;20&quot;&gt;&lt;elem m_fUsage=&quot;1.00000000000000000000E+000&quot;&gt;&lt;m_msothmcolidx val=&quot;0&quot;/&gt;&lt;m_rgb r=&quot;f5&quot; g=&quot;d4&quot; b=&quot;da&quot;/&gt;&lt;m_ppcolschidx tagver0=&quot;23004&quot; tagname0=&quot;m_ppcolschidxUNRECOGNIZED&quot; val=&quot;0&quot;/&gt;&lt;m_nBrightness val=&quot;0&quot;/&gt;&lt;/elem&gt;&lt;elem m_fUsage=&quot;9.00000000000000020000E-001&quot;&gt;&lt;m_msothmcolidx val=&quot;0&quot;/&gt;&lt;m_rgb r=&quot;ea&quot; g=&quot;a9&quot; b=&quot;b6&quot;/&gt;&lt;m_ppcolschidx tagver0=&quot;23004&quot; tagname0=&quot;m_ppcolschidxUNRECOGNIZED&quot; val=&quot;0&quot;/&gt;&lt;m_nBrightness val=&quot;0&quot;/&gt;&lt;/elem&gt;&lt;elem m_fUsage=&quot;8.10000000000000050000E-001&quot;&gt;&lt;m_msothmcolidx val=&quot;0&quot;/&gt;&lt;m_rgb r=&quot;e0&quot; g=&quot;7e&quot; b=&quot;91&quot;/&gt;&lt;m_ppcolschidx tagver0=&quot;23004&quot; tagname0=&quot;m_ppcolschidxUNRECOGNIZED&quot; val=&quot;0&quot;/&gt;&lt;m_nBrightness val=&quot;0&quot;/&gt;&lt;/elem&gt;&lt;elem m_fUsage=&quot;7.29000000000000090000E-001&quot;&gt;&lt;m_msothmcolidx val=&quot;0&quot;/&gt;&lt;m_rgb r=&quot;c4&quot; g=&quot;2f&quot; b=&quot;4c&quot;/&gt;&lt;m_ppcolschidx tagver0=&quot;23004&quot; tagname0=&quot;m_ppcolschidxUNRECOGNIZED&quot; val=&quot;0&quot;/&gt;&lt;m_nBrightness val=&quot;0&quot;/&gt;&lt;/elem&gt;&lt;elem m_fUsage=&quot;6.56100000000000130000E-001&quot;&gt;&lt;m_msothmcolidx val=&quot;0&quot;/&gt;&lt;m_rgb r=&quot;dc&quot; g=&quot;e6&quot; b=&quot;f2&quot;/&gt;&lt;m_ppcolschidx tagver0=&quot;23004&quot; tagname0=&quot;m_ppcolschidxUNRECOGNIZED&quot; val=&quot;0&quot;/&gt;&lt;m_nBrightness val=&quot;0&quot;/&gt;&lt;/elem&gt;&lt;elem m_fUsage=&quot;5.96240132571000060000E-001&quot;&gt;&lt;m_msothmcolidx val=&quot;0&quot;/&gt;&lt;m_rgb r=&quot;40&quot; g=&quot;b0&quot; b=&quot;ff&quot;/&gt;&lt;m_ppcolschidx tagver0=&quot;23004&quot; tagname0=&quot;m_ppcolschidxUNRECOGNIZED&quot; val=&quot;0&quot;/&gt;&lt;m_nBrightness val=&quot;0&quot;/&gt;&lt;/elem&gt;&lt;elem m_fUsage=&quot;5.90490000000000180000E-001&quot;&gt;&lt;m_msothmcolidx val=&quot;0&quot;/&gt;&lt;m_rgb r=&quot;b9&quot; g=&quot;cd&quot; b=&quot;e5&quot;/&gt;&lt;m_ppcolschidx tagver0=&quot;23004&quot; tagname0=&quot;m_ppcolschidxUNRECOGNIZED&quot; val=&quot;0&quot;/&gt;&lt;m_nBrightness val=&quot;0&quot;/&gt;&lt;/elem&gt;&lt;elem m_fUsage=&quot;5.31441000000000160000E-001&quot;&gt;&lt;m_msothmcolidx val=&quot;0&quot;/&gt;&lt;m_rgb r=&quot;95&quot; g=&quot;b3&quot; b=&quot;d7&quot;/&gt;&lt;m_ppcolschidx tagver0=&quot;23004&quot; tagname0=&quot;m_ppcolschidxUNRECOGNIZED&quot; val=&quot;0&quot;/&gt;&lt;m_nBrightness val=&quot;0&quot;/&gt;&lt;/elem&gt;&lt;elem m_fUsage=&quot;4.78296900000000140000E-001&quot;&gt;&lt;m_msothmcolidx val=&quot;0&quot;/&gt;&lt;m_rgb r=&quot;4f&quot; g=&quot;81&quot; b=&quot;bd&quot;/&gt;&lt;m_ppcolschidx tagver0=&quot;23004&quot; tagname0=&quot;m_ppcolschidxUNRECOGNIZED&quot; val=&quot;0&quot;/&gt;&lt;m_nBrightness val=&quot;0&quot;/&gt;&lt;/elem&gt;&lt;elem m_fUsage=&quot;4.30467210000000160000E-001&quot;&gt;&lt;m_msothmcolidx val=&quot;0&quot;/&gt;&lt;m_rgb r=&quot;e6&quot; g=&quot;b9&quot; b=&quot;b8&quot;/&gt;&lt;m_ppcolschidx tagver0=&quot;23004&quot; tagname0=&quot;m_ppcolschidxUNRECOGNIZED&quot; val=&quot;0&quot;/&gt;&lt;m_nBrightness val=&quot;0&quot;/&gt;&lt;/elem&gt;&lt;elem m_fUsage=&quot;3.87420489000000150000E-001&quot;&gt;&lt;m_msothmcolidx val=&quot;0&quot;/&gt;&lt;m_rgb r=&quot;bf&quot; g=&quot;e4&quot; b=&quot;ff&quot;/&gt;&lt;m_ppcolschidx tagver0=&quot;23004&quot; tagname0=&quot;m_ppcolschidxUNRECOGNIZED&quot; val=&quot;0&quot;/&gt;&lt;m_nBrightness val=&quot;0&quot;/&gt;&lt;/elem&gt;&lt;elem m_fUsage=&quot;3.48678440100000150000E-001&quot;&gt;&lt;m_msothmcolidx val=&quot;0&quot;/&gt;&lt;m_rgb r=&quot;80&quot; g=&quot;ca&quot; b=&quot;ff&quot;/&gt;&lt;m_ppcolschidx tagver0=&quot;23004&quot; tagname0=&quot;m_ppcolschidxUNRECOGNIZED&quot; val=&quot;0&quot;/&gt;&lt;m_nBrightness val=&quot;0&quot;/&gt;&lt;/elem&gt;&lt;elem m_fUsage=&quot;2.59513624428511560000E-001&quot;&gt;&lt;m_msothmcolidx val=&quot;0&quot;/&gt;&lt;m_rgb r=&quot;c6&quot; g=&quot;d9&quot; b=&quot;f1&quot;/&gt;&lt;m_ppcolschidx tagver0=&quot;23004&quot; tagname0=&quot;m_ppcolschidxUNRECOGNIZED&quot; val=&quot;0&quot;/&gt;&lt;m_nBrightness val=&quot;0&quot;/&gt;&lt;/elem&gt;&lt;elem m_fUsage=&quot;2.54186582832900130000E-001&quot;&gt;&lt;m_msothmcolidx val=&quot;0&quot;/&gt;&lt;m_rgb r=&quot;0&quot; g=&quot;70&quot; b=&quot;c0&quot;/&gt;&lt;m_ppcolschidx tagver0=&quot;23004&quot; tagname0=&quot;m_ppcolschidxUNRECOGNIZED&quot; val=&quot;0&quot;/&gt;&lt;m_nBrightness val=&quot;0&quot;/&gt;&lt;/elem&gt;&lt;elem m_fUsage=&quot;2.33562261985660410000E-001&quot;&gt;&lt;m_msothmcolidx val=&quot;0&quot;/&gt;&lt;m_rgb r=&quot;55&quot; g=&quot;8e&quot; b=&quot;d5&quot;/&gt;&lt;m_ppcolschidx tagver0=&quot;23004&quot; tagname0=&quot;m_ppcolschidxUNRECOGNIZED&quot; val=&quot;0&quot;/&gt;&lt;m_nBrightness val=&quot;0&quot;/&gt;&lt;/elem&gt;&lt;elem m_fUsage=&quot;2.28767924549610120000E-001&quot;&gt;&lt;m_msothmcolidx val=&quot;0&quot;/&gt;&lt;m_rgb r=&quot;f7&quot; g=&quot;cf&quot; b=&quot;d6&quot;/&gt;&lt;m_ppcolschidx tagver0=&quot;23004&quot; tagname0=&quot;m_ppcolschidxUNRECOGNIZED&quot; val=&quot;0&quot;/&gt;&lt;m_nBrightness val=&quot;0&quot;/&gt;&lt;/elem&gt;&lt;elem m_fUsage=&quot;2.10206035787094380000E-001&quot;&gt;&lt;m_msothmcolidx val=&quot;0&quot;/&gt;&lt;m_rgb r=&quot;1f&quot; g=&quot;49&quot; b=&quot;7d&quot;/&gt;&lt;m_ppcolschidx tagver0=&quot;23004&quot; tagname0=&quot;m_ppcolschidxUNRECOGNIZED&quot; val=&quot;0&quot;/&gt;&lt;m_nBrightness val=&quot;0&quot;/&gt;&lt;/elem&gt;&lt;elem m_fUsage=&quot;2.05891132094649100000E-001&quot;&gt;&lt;m_msothmcolidx val=&quot;0&quot;/&gt;&lt;m_rgb r=&quot;ef&quot; g=&quot;9e&quot; b=&quot;ae&quot;/&gt;&lt;m_ppcolschidx tagver0=&quot;23004&quot; tagname0=&quot;m_ppcolschidxUNRECOGNIZED&quot; val=&quot;0&quot;/&gt;&lt;m_nBrightness val=&quot;0&quot;/&gt;&lt;/elem&gt;&lt;elem m_fUsage=&quot;1.85302018885184190000E-001&quot;&gt;&lt;m_msothmcolidx val=&quot;0&quot;/&gt;&lt;m_rgb r=&quot;e7&quot; g=&quot;6e&quot; b=&quot;85&quot;/&gt;&lt;m_ppcolschidx tagver0=&quot;23004&quot; tagname0=&quot;m_ppcolschidxUNRECOGNIZED&quot; val=&quot;0&quot;/&gt;&lt;m_nBrightness val=&quot;0&quot;/&gt;&lt;/elem&gt;&lt;elem m_fUsage=&quot;1.66771816996665770000E-001&quot;&gt;&lt;m_msothmcolidx val=&quot;0&quot;/&gt;&lt;m_rgb r=&quot;c5&quot; g=&quot;20&quot; b=&quot;3f&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Lst>
</file>

<file path=ppt/theme/theme1.xml><?xml version="1.0" encoding="utf-8"?>
<a:theme xmlns:a="http://schemas.openxmlformats.org/drawingml/2006/main" name="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1_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6626226E27B74892394EFBDF922767" ma:contentTypeVersion="2" ma:contentTypeDescription="Crée un document." ma:contentTypeScope="" ma:versionID="11efa46146961d4a26d6c5204243761a">
  <xsd:schema xmlns:xsd="http://www.w3.org/2001/XMLSchema" xmlns:xs="http://www.w3.org/2001/XMLSchema" xmlns:p="http://schemas.microsoft.com/office/2006/metadata/properties" xmlns:ns2="517b36ea-b140-47be-8d07-387acfc90838" targetNamespace="http://schemas.microsoft.com/office/2006/metadata/properties" ma:root="true" ma:fieldsID="ec8f6d91d8017cac92b695ea9a36326c" ns2:_="">
    <xsd:import namespace="517b36ea-b140-47be-8d07-387acfc908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7b36ea-b140-47be-8d07-387acfc908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158481e9-619a-4478-b56c-81d2868d3e34" Revision="1" Stencil="System.MyShapes" StencilVersion="1.0"/>
</Control>
</file>

<file path=customXml/item4.xml><?xml version="1.0" encoding="utf-8"?>
<Control xmlns="http://schemas.microsoft.com/VisualStudio/2011/storyboarding/control">
  <Id Name="158481e9-619a-4478-b56c-81d2868d3e34" Revision="1" Stencil="System.MyShapes" StencilVersion="1.0"/>
</Control>
</file>

<file path=customXml/item5.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DD6334DD-6B31-4E89-A179-CA0FCFB952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7b36ea-b140-47be-8d07-387acfc908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8E5E569-50E6-4E55-854C-3359E7A540F3}">
  <ds:schemaRefs>
    <ds:schemaRef ds:uri="http://schemas.microsoft.com/sharepoint/v3/contenttype/forms"/>
  </ds:schemaRefs>
</ds:datastoreItem>
</file>

<file path=customXml/itemProps3.xml><?xml version="1.0" encoding="utf-8"?>
<ds:datastoreItem xmlns:ds="http://schemas.openxmlformats.org/officeDocument/2006/customXml" ds:itemID="{C659EEB7-1B7F-4D7C-B602-839CB8B31773}">
  <ds:schemaRefs>
    <ds:schemaRef ds:uri="http://schemas.microsoft.com/VisualStudio/2011/storyboarding/control"/>
  </ds:schemaRefs>
</ds:datastoreItem>
</file>

<file path=customXml/itemProps4.xml><?xml version="1.0" encoding="utf-8"?>
<ds:datastoreItem xmlns:ds="http://schemas.openxmlformats.org/officeDocument/2006/customXml" ds:itemID="{3A147ED1-B20E-4165-B474-28434C940E8E}">
  <ds:schemaRefs>
    <ds:schemaRef ds:uri="http://schemas.microsoft.com/VisualStudio/2011/storyboarding/control"/>
  </ds:schemaRefs>
</ds:datastoreItem>
</file>

<file path=customXml/itemProps5.xml><?xml version="1.0" encoding="utf-8"?>
<ds:datastoreItem xmlns:ds="http://schemas.openxmlformats.org/officeDocument/2006/customXml" ds:itemID="{92140B17-0E85-40FB-904D-6E0A38E3BAB5}">
  <ds:schemaRefs>
    <ds:schemaRef ds:uri="http://schemas.microsoft.com/office/2006/documentManagement/types"/>
    <ds:schemaRef ds:uri="http://purl.org/dc/elements/1.1/"/>
    <ds:schemaRef ds:uri="http://schemas.microsoft.com/office/2006/metadata/properties"/>
    <ds:schemaRef ds:uri="517b36ea-b140-47be-8d07-387acfc90838"/>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6353</Words>
  <Application>Microsoft Office PowerPoint</Application>
  <PresentationFormat>Personnalisé</PresentationFormat>
  <Paragraphs>990</Paragraphs>
  <Slides>44</Slides>
  <Notes>38</Notes>
  <HiddenSlides>0</HiddenSlides>
  <MMClips>0</MMClips>
  <ScaleCrop>false</ScaleCrop>
  <HeadingPairs>
    <vt:vector size="8" baseType="variant">
      <vt:variant>
        <vt:lpstr>Polices utilisées</vt:lpstr>
      </vt:variant>
      <vt:variant>
        <vt:i4>15</vt:i4>
      </vt:variant>
      <vt:variant>
        <vt:lpstr>Thème</vt:lpstr>
      </vt:variant>
      <vt:variant>
        <vt:i4>2</vt:i4>
      </vt:variant>
      <vt:variant>
        <vt:lpstr>Serveurs OLE incorporés</vt:lpstr>
      </vt:variant>
      <vt:variant>
        <vt:i4>1</vt:i4>
      </vt:variant>
      <vt:variant>
        <vt:lpstr>Titres des diapositives</vt:lpstr>
      </vt:variant>
      <vt:variant>
        <vt:i4>44</vt:i4>
      </vt:variant>
    </vt:vector>
  </HeadingPairs>
  <TitlesOfParts>
    <vt:vector size="62" baseType="lpstr">
      <vt:lpstr>ＭＳ Ｐゴシック</vt:lpstr>
      <vt:lpstr>Arial</vt:lpstr>
      <vt:lpstr>Calibri</vt:lpstr>
      <vt:lpstr>Calibri Light</vt:lpstr>
      <vt:lpstr>Consolas</vt:lpstr>
      <vt:lpstr>Segoe</vt:lpstr>
      <vt:lpstr>Segoe Pro</vt:lpstr>
      <vt:lpstr>Segoe Pro Light</vt:lpstr>
      <vt:lpstr>Segoe Pro Semibold</vt:lpstr>
      <vt:lpstr>Segoe UI</vt:lpstr>
      <vt:lpstr>Segoe UI Light</vt:lpstr>
      <vt:lpstr>Segoe UI Semibold</vt:lpstr>
      <vt:lpstr>Segoe UI Semilight</vt:lpstr>
      <vt:lpstr>segoe-ui_normal</vt:lpstr>
      <vt:lpstr>Wingdings</vt:lpstr>
      <vt:lpstr>WHITE TEMPLATE</vt:lpstr>
      <vt:lpstr>1_WHITE TEMPLATE</vt:lpstr>
      <vt:lpstr>Visio</vt:lpstr>
      <vt:lpstr>Module 4 Azure Active Directory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2014-04-23 TLO Meeting Deck vF.pptx</dc:title>
  <dc:creator/>
  <cp:lastModifiedBy/>
  <cp:revision>1</cp:revision>
  <dcterms:created xsi:type="dcterms:W3CDTF">2014-04-22T23:18:26Z</dcterms:created>
  <dcterms:modified xsi:type="dcterms:W3CDTF">2018-09-14T14:15:29Z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MSFT 2014 v4</vt:lpwstr>
  </property>
  <property fmtid="{D5CDD505-2E9C-101B-9397-08002B2CF9AE}" pid="3" name="Template Name">
    <vt:lpwstr>Onscreen</vt:lpwstr>
  </property>
  <property fmtid="{D5CDD505-2E9C-101B-9397-08002B2CF9AE}" pid="4" name="ContentTypeId">
    <vt:lpwstr>0x010100536626226E27B74892394EFBDF922767</vt:lpwstr>
  </property>
  <property fmtid="{D5CDD505-2E9C-101B-9397-08002B2CF9AE}" pid="5" name="Order">
    <vt:r8>158000</vt:r8>
  </property>
  <property fmtid="{D5CDD505-2E9C-101B-9397-08002B2CF9AE}" pid="6" name="_NewReviewCycle">
    <vt:lpwstr/>
  </property>
  <property fmtid="{D5CDD505-2E9C-101B-9397-08002B2CF9AE}" pid="7" name="DocVizMetadataToken">
    <vt:lpwstr>600x586x1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albertma@microsoft.com</vt:lpwstr>
  </property>
  <property fmtid="{D5CDD505-2E9C-101B-9397-08002B2CF9AE}" pid="11" name="MSIP_Label_f42aa342-8706-4288-bd11-ebb85995028c_SetDate">
    <vt:lpwstr>2018-05-25T10:55:05.5609368Z</vt:lpwstr>
  </property>
  <property fmtid="{D5CDD505-2E9C-101B-9397-08002B2CF9AE}" pid="12" name="MSIP_Label_f42aa342-8706-4288-bd11-ebb85995028c_Name">
    <vt:lpwstr>General</vt:lpwstr>
  </property>
  <property fmtid="{D5CDD505-2E9C-101B-9397-08002B2CF9AE}" pid="13" name="MSIP_Label_f42aa342-8706-4288-bd11-ebb85995028c_Application">
    <vt:lpwstr>Microsoft Azure Information Protection</vt:lpwstr>
  </property>
  <property fmtid="{D5CDD505-2E9C-101B-9397-08002B2CF9AE}" pid="14" name="MSIP_Label_f42aa342-8706-4288-bd11-ebb85995028c_Extended_MSFT_Method">
    <vt:lpwstr>Automatic</vt:lpwstr>
  </property>
  <property fmtid="{D5CDD505-2E9C-101B-9397-08002B2CF9AE}" pid="15" name="Sensitivity">
    <vt:lpwstr>General</vt:lpwstr>
  </property>
</Properties>
</file>